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89" r:id="rId3"/>
    <p:sldId id="288" r:id="rId4"/>
    <p:sldId id="291" r:id="rId5"/>
    <p:sldId id="287" r:id="rId6"/>
    <p:sldId id="290" r:id="rId7"/>
    <p:sldId id="271" r:id="rId8"/>
    <p:sldId id="279" r:id="rId9"/>
    <p:sldId id="280" r:id="rId10"/>
    <p:sldId id="282" r:id="rId11"/>
    <p:sldId id="281" r:id="rId12"/>
    <p:sldId id="283" r:id="rId13"/>
    <p:sldId id="284" r:id="rId14"/>
    <p:sldId id="285" r:id="rId15"/>
    <p:sldId id="286" r:id="rId16"/>
    <p:sldId id="293" r:id="rId17"/>
    <p:sldId id="297" r:id="rId18"/>
    <p:sldId id="295" r:id="rId19"/>
    <p:sldId id="292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49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Dieleman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Joseph L., Tara Templin,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Nafis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Sadat, Patrick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Reidy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Abigail Chapin, Kyle Foreman, Annie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Haakenstad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Tim Evans, Christopher JL Murray, and Christoph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Kurowski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"National spending on health by source for 184 countries between 2013 and 2040."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Lancet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387, no. 10037 (2016): 2521-2535.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855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2015, there was 38.4 billion dollars of DAH</a:t>
            </a:r>
          </a:p>
          <a:p>
            <a:endParaRPr lang="en-US" dirty="0" smtClean="0"/>
          </a:p>
          <a:p>
            <a:r>
              <a:rPr lang="en-US" dirty="0" smtClean="0"/>
              <a:t>In 2014 about 1.3 billion went to Ebola</a:t>
            </a:r>
          </a:p>
          <a:p>
            <a:endParaRPr lang="en-US" dirty="0" smtClean="0"/>
          </a:p>
          <a:p>
            <a:r>
              <a:rPr lang="en-US" dirty="0" smtClean="0"/>
              <a:t>In 2013,</a:t>
            </a:r>
            <a:r>
              <a:rPr lang="en-US" baseline="0" dirty="0" smtClean="0"/>
              <a:t> over 10 billion went to HIV/AIDS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2013,</a:t>
            </a:r>
            <a:r>
              <a:rPr lang="en-US" baseline="0" dirty="0" smtClean="0"/>
              <a:t> over 7 billion went to child health (much of this to vaccines)</a:t>
            </a:r>
          </a:p>
          <a:p>
            <a:endParaRPr lang="en-US" dirty="0" smtClean="0"/>
          </a:p>
          <a:p>
            <a:r>
              <a:rPr lang="en-US" dirty="0" smtClean="0"/>
              <a:t>In 2013,</a:t>
            </a:r>
            <a:r>
              <a:rPr lang="en-US" baseline="0" dirty="0" smtClean="0"/>
              <a:t> .6 billion went to NCDs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Channels</a:t>
            </a:r>
            <a:r>
              <a:rPr lang="en-US" baseline="0" dirty="0" smtClean="0"/>
              <a:t> include US agencies, so the US is a source and a channel</a:t>
            </a:r>
          </a:p>
          <a:p>
            <a:r>
              <a:rPr lang="en-US" baseline="0" dirty="0" smtClean="0"/>
              <a:t>A plurality of DAH is going to HIV/AIDS, although a significant proportion of that has implications outside of HIV/AIDS</a:t>
            </a:r>
          </a:p>
          <a:p>
            <a:endParaRPr lang="en-US" baseline="0" dirty="0" smtClean="0"/>
          </a:p>
          <a:p>
            <a:r>
              <a:rPr lang="en-US" baseline="0" dirty="0" smtClean="0"/>
              <a:t>Looking at flows, before 2000 DAH grew at a rate of about 5%. From 2000-2010, there was an increase of growth to about 10%. Since 2010, growth has slowed to 1%.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Over time, the proportion of DAH coming from bilateral agencies has decreased, while NGOs, including BMGF and the Global Fund has increased.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HIV/AIDS grew greatly as a focus between 2000 and 2010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Map – Nigeria received the most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93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2015, there was 38.4 billion dollars of DAH</a:t>
            </a:r>
          </a:p>
          <a:p>
            <a:r>
              <a:rPr lang="en-US" dirty="0" smtClean="0"/>
              <a:t>Channels</a:t>
            </a:r>
            <a:r>
              <a:rPr lang="en-US" baseline="0" dirty="0" smtClean="0"/>
              <a:t> include US agencies, so the US is a source and a channel</a:t>
            </a:r>
          </a:p>
          <a:p>
            <a:r>
              <a:rPr lang="en-US" baseline="0" dirty="0" smtClean="0"/>
              <a:t>A plurality of DAH is going to HIV/AIDS, although a significant proportion of that has implications outside of HIV/AIDS</a:t>
            </a:r>
          </a:p>
          <a:p>
            <a:endParaRPr lang="en-US" baseline="0" dirty="0" smtClean="0"/>
          </a:p>
          <a:p>
            <a:r>
              <a:rPr lang="en-US" baseline="0" dirty="0" smtClean="0"/>
              <a:t>Looking at flows, before 2000 DAH grew at a rate of about 5%. From 2000-2010, there was an increase of growth to about 10%. Since 2010, growth has slowed to 1%.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Over time, the proportion of DAH coming from bilateral agencies has decreased, while NGOs, including BMGF and the Global Fund has increased.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HIV/AIDS grew greatly as a focus between 2000 and 2010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Map – Nigeria received the most</a:t>
            </a:r>
          </a:p>
          <a:p>
            <a:endParaRPr lang="en-US" baseline="0" dirty="0" smtClean="0"/>
          </a:p>
          <a:p>
            <a:r>
              <a:rPr lang="en-US" baseline="0" dirty="0" smtClean="0"/>
              <a:t>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298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However HIV/AIDS was by far not the only</a:t>
            </a:r>
            <a:r>
              <a:rPr lang="en-US" baseline="0" dirty="0" smtClean="0"/>
              <a:t> area of growth during that period, and PEPFAR was by far not the only driver of growth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63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Marten, Robert, Diane McIntyre, Claudia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Travassos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Sergey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Shishkin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Wang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Longde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Srinath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Reddy, and Jeanette Vega. "An assessment of progress towards universal health coverage in Brazil, Russia, India, China, and South Africa (BRICS)."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Lancet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384, no. 9960 (2014): 2164-2171.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20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Hu, </a:t>
            </a:r>
            <a:r>
              <a:rPr lang="en-US" dirty="0" err="1" smtClean="0"/>
              <a:t>Shanlian</a:t>
            </a:r>
            <a:r>
              <a:rPr lang="en-US" dirty="0" smtClean="0"/>
              <a:t>, </a:t>
            </a:r>
            <a:r>
              <a:rPr lang="en-US" dirty="0" err="1" smtClean="0"/>
              <a:t>Shenglan</a:t>
            </a:r>
            <a:r>
              <a:rPr lang="en-US" dirty="0" smtClean="0"/>
              <a:t> Tang, </a:t>
            </a:r>
            <a:r>
              <a:rPr lang="en-US" dirty="0" err="1" smtClean="0"/>
              <a:t>Yuanli</a:t>
            </a:r>
            <a:r>
              <a:rPr lang="en-US" dirty="0" smtClean="0"/>
              <a:t> Liu, </a:t>
            </a:r>
            <a:r>
              <a:rPr lang="en-US" dirty="0" err="1" smtClean="0"/>
              <a:t>Yuxin</a:t>
            </a:r>
            <a:r>
              <a:rPr lang="en-US" dirty="0" smtClean="0"/>
              <a:t> Zhao, Maria-Luisa Escobar, and David De Ferranti. "Reform of how health care is paid for in China: challenges and opportunities." </a:t>
            </a:r>
            <a:r>
              <a:rPr lang="en-US" i="1" dirty="0" smtClean="0"/>
              <a:t>The Lancet</a:t>
            </a:r>
            <a:r>
              <a:rPr lang="en-US" dirty="0" smtClean="0"/>
              <a:t> 372, no. 9652 (2008): 1846-1853.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48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Hu, </a:t>
            </a:r>
            <a:r>
              <a:rPr lang="en-US" dirty="0" err="1" smtClean="0"/>
              <a:t>Shanlian</a:t>
            </a:r>
            <a:r>
              <a:rPr lang="en-US" dirty="0" smtClean="0"/>
              <a:t>, </a:t>
            </a:r>
            <a:r>
              <a:rPr lang="en-US" dirty="0" err="1" smtClean="0"/>
              <a:t>Shenglan</a:t>
            </a:r>
            <a:r>
              <a:rPr lang="en-US" dirty="0" smtClean="0"/>
              <a:t> Tang, </a:t>
            </a:r>
            <a:r>
              <a:rPr lang="en-US" dirty="0" err="1" smtClean="0"/>
              <a:t>Yuanli</a:t>
            </a:r>
            <a:r>
              <a:rPr lang="en-US" dirty="0" smtClean="0"/>
              <a:t> Liu, </a:t>
            </a:r>
            <a:r>
              <a:rPr lang="en-US" dirty="0" err="1" smtClean="0"/>
              <a:t>Yuxin</a:t>
            </a:r>
            <a:r>
              <a:rPr lang="en-US" dirty="0" smtClean="0"/>
              <a:t> Zhao, Maria-Luisa Escobar, and David De Ferranti. "Reform of how health care is paid for in China: challenges and opportunities." </a:t>
            </a:r>
            <a:r>
              <a:rPr lang="en-US" i="1" dirty="0" smtClean="0"/>
              <a:t>The Lancet</a:t>
            </a:r>
            <a:r>
              <a:rPr lang="en-US" dirty="0" smtClean="0"/>
              <a:t> 372, no. 9652 (2008): 1846-1853.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772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Hu, </a:t>
            </a:r>
            <a:r>
              <a:rPr lang="en-US" dirty="0" err="1" smtClean="0"/>
              <a:t>Shanlian</a:t>
            </a:r>
            <a:r>
              <a:rPr lang="en-US" dirty="0" smtClean="0"/>
              <a:t>, </a:t>
            </a:r>
            <a:r>
              <a:rPr lang="en-US" dirty="0" err="1" smtClean="0"/>
              <a:t>Shenglan</a:t>
            </a:r>
            <a:r>
              <a:rPr lang="en-US" dirty="0" smtClean="0"/>
              <a:t> Tang, </a:t>
            </a:r>
            <a:r>
              <a:rPr lang="en-US" dirty="0" err="1" smtClean="0"/>
              <a:t>Yuanli</a:t>
            </a:r>
            <a:r>
              <a:rPr lang="en-US" dirty="0" smtClean="0"/>
              <a:t> Liu, </a:t>
            </a:r>
            <a:r>
              <a:rPr lang="en-US" dirty="0" err="1" smtClean="0"/>
              <a:t>Yuxin</a:t>
            </a:r>
            <a:r>
              <a:rPr lang="en-US" dirty="0" smtClean="0"/>
              <a:t> Zhao, Maria-Luisa Escobar, and David De Ferranti. "Reform of how health care is paid for in China: challenges and opportunities." </a:t>
            </a:r>
            <a:r>
              <a:rPr lang="en-US" i="1" dirty="0" smtClean="0"/>
              <a:t>The Lancet</a:t>
            </a:r>
            <a:r>
              <a:rPr lang="en-US" dirty="0" smtClean="0"/>
              <a:t> 372, no. 9652 (2008): 1846-1853.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37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http://www.healthdata.org/sites/default/files/files/policy_report/FGH/2017/IHME_FGH2016_Technical-Report.pdf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02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Insurance spending in LICs is about half of government and </a:t>
            </a:r>
            <a:r>
              <a:rPr lang="en-US" dirty="0" err="1" smtClean="0"/>
              <a:t>oop</a:t>
            </a:r>
            <a:r>
              <a:rPr lang="en-US" baseline="0" dirty="0" smtClean="0"/>
              <a:t> is about double</a:t>
            </a:r>
          </a:p>
          <a:p>
            <a:endParaRPr lang="en-US" dirty="0" smtClean="0"/>
          </a:p>
          <a:p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Dieleman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Joseph L., Tara Templin,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Nafis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Sadat, Patrick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Reidy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Abigail Chapin, Kyle Foreman, Annie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Haakenstad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Tim Evans, Christopher JL Murray, and Christoph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Kurowski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"National spending on health by source for 184 countries between 2013 and 2040."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Lancet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387, no. 10037 (2016): 2521-2535.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11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45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90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2015, there was 38.4 billion dollars of DAH</a:t>
            </a:r>
          </a:p>
          <a:p>
            <a:r>
              <a:rPr lang="en-US" dirty="0" smtClean="0"/>
              <a:t>Channels</a:t>
            </a:r>
            <a:r>
              <a:rPr lang="en-US" baseline="0" dirty="0" smtClean="0"/>
              <a:t> include US agencies, so the US is a source and a channel</a:t>
            </a:r>
          </a:p>
          <a:p>
            <a:r>
              <a:rPr lang="en-US" baseline="0" dirty="0" smtClean="0"/>
              <a:t>A plurality of DAH is going to HIV/AIDS, although a significant proportion of that has implications outside of HIV/AIDS</a:t>
            </a:r>
          </a:p>
          <a:p>
            <a:endParaRPr lang="en-US" baseline="0" dirty="0" smtClean="0"/>
          </a:p>
          <a:p>
            <a:r>
              <a:rPr lang="en-US" baseline="0" dirty="0" smtClean="0"/>
              <a:t>Looking at flows, before 2000 DAH grew at a rate of about 5%. From 2000-2010, there was an increase of growth to about 10%. Since 2010, growth has slowed to 1%.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Over time, the proportion of DAH coming from bilateral agencies has decreased, while NGOs, including BMGF and the Global Fund has increased.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HIV/AIDS grew greatly as a focus between 2000 and 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46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https://www.kff.org/global-health-policy/fact-sheet/the-u-s-presidents-emergency-plan-for/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71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https://www.kff.org/global-health-policy/fact-sheet/the-u-s-presidents-emergency-plan-for/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43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https://www.pepfar.gov/press/seventhannualreport/166594.htm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20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HCMI 4225: </a:t>
            </a:r>
            <a:r>
              <a:rPr lang="en-US" dirty="0" smtClean="0"/>
              <a:t>Financing Global Health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BUSN 203: Mon/Wed 11:00 AM – 12:15PM</a:t>
            </a:r>
          </a:p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r>
              <a:rPr lang="en-US" dirty="0" smtClean="0"/>
              <a:t>Office Hours: Mon/Wed 12:30 PM – 2:00PM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President's Emergency Plan for AIDS Relief (PEPFAR)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mage result for President's Emergency Plan for AIDS Relie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174" y="1812078"/>
            <a:ext cx="6721475" cy="5045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803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President's Emergency Plan for AIDS Relief (PEPFAR)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Date: 2011 Description: The U.S. President's Emergency Plan for AIDS Relief FY2010 Planned Funding for Prevention, Treatment and Care Â© PEPF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310" y="1768475"/>
            <a:ext cx="6553915" cy="508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0812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Flows of Global Health Financing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http://vizhub.healthdata.org/fgh/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027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well targeted is DAH?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DALY is a measure of disease burden – it is the sum of the YLL and the years lived with a disability</a:t>
            </a:r>
          </a:p>
          <a:p>
            <a:r>
              <a:rPr lang="en-US" dirty="0" smtClean="0"/>
              <a:t>So the ratio of DAH to DALY (DAH/DALY) is the amount of assistance per unit of burden</a:t>
            </a:r>
          </a:p>
          <a:p>
            <a:r>
              <a:rPr lang="en-US" dirty="0" smtClean="0"/>
              <a:t>So now consider how the map looks focusing on this ratio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339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Flows of Global Health Financing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http://vizhub.healthdata.org/fgh/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060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assistance for </a:t>
            </a:r>
            <a:r>
              <a:rPr lang="en-US" dirty="0" err="1" smtClean="0"/>
              <a:t>helth</a:t>
            </a:r>
            <a:r>
              <a:rPr lang="en-US" dirty="0" smtClean="0"/>
              <a:t> 2000-2010 and 2010-2015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2700" y="1827158"/>
            <a:ext cx="6809012" cy="5030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989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China: Public Health Insurance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1.344 </a:t>
            </a:r>
            <a:r>
              <a:rPr lang="en-US" dirty="0"/>
              <a:t>billion </a:t>
            </a:r>
            <a:r>
              <a:rPr lang="en-US" dirty="0" smtClean="0"/>
              <a:t>people</a:t>
            </a:r>
          </a:p>
          <a:p>
            <a:pPr lvl="1"/>
            <a:r>
              <a:rPr lang="en-US" dirty="0" smtClean="0"/>
              <a:t>roughly </a:t>
            </a:r>
            <a:r>
              <a:rPr lang="en-US" dirty="0"/>
              <a:t>equally split between rural (48%) and urban (52%) </a:t>
            </a:r>
            <a:endParaRPr lang="en-US" dirty="0" smtClean="0"/>
          </a:p>
          <a:p>
            <a:pPr lvl="1"/>
            <a:r>
              <a:rPr lang="en-US" dirty="0" smtClean="0"/>
              <a:t>Total health expenditure in 2010: ¥1998 </a:t>
            </a:r>
            <a:r>
              <a:rPr lang="en-US" dirty="0"/>
              <a:t>billion </a:t>
            </a:r>
            <a:r>
              <a:rPr lang="en-US" dirty="0" smtClean="0"/>
              <a:t>(¥1490 per person)</a:t>
            </a:r>
            <a:endParaRPr lang="en-US" dirty="0"/>
          </a:p>
          <a:p>
            <a:r>
              <a:rPr lang="en-US" dirty="0" smtClean="0"/>
              <a:t>New </a:t>
            </a:r>
            <a:r>
              <a:rPr lang="en-US" dirty="0"/>
              <a:t>Rural Cooperative Medical Scheme (NRCMS</a:t>
            </a:r>
            <a:r>
              <a:rPr lang="en-US" dirty="0" smtClean="0"/>
              <a:t>) formed in 2003</a:t>
            </a:r>
          </a:p>
          <a:p>
            <a:pPr lvl="1"/>
            <a:r>
              <a:rPr lang="en-US" dirty="0" smtClean="0"/>
              <a:t>Covers </a:t>
            </a:r>
            <a:r>
              <a:rPr lang="en-US" dirty="0"/>
              <a:t>95% of farmers (812 million) </a:t>
            </a:r>
            <a:r>
              <a:rPr lang="en-US" dirty="0" smtClean="0"/>
              <a:t>as of June</a:t>
            </a:r>
            <a:r>
              <a:rPr lang="en-US" dirty="0"/>
              <a:t>, 2012.</a:t>
            </a:r>
          </a:p>
          <a:p>
            <a:r>
              <a:rPr lang="en-US" dirty="0" smtClean="0"/>
              <a:t>Urban </a:t>
            </a:r>
            <a:r>
              <a:rPr lang="en-US" dirty="0"/>
              <a:t>Resident Basic Health Insurance (URBHI) </a:t>
            </a:r>
            <a:r>
              <a:rPr lang="en-US" dirty="0" smtClean="0"/>
              <a:t>formed in 2007 and Urban </a:t>
            </a:r>
            <a:r>
              <a:rPr lang="en-US" dirty="0"/>
              <a:t>Employee Basic Health Insurance (UEBHI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UEBHI </a:t>
            </a:r>
            <a:r>
              <a:rPr lang="en-US" dirty="0"/>
              <a:t>covers </a:t>
            </a:r>
            <a:r>
              <a:rPr lang="en-US" dirty="0" smtClean="0"/>
              <a:t>30</a:t>
            </a:r>
            <a:r>
              <a:rPr lang="en-US" dirty="0"/>
              <a:t>% </a:t>
            </a:r>
            <a:r>
              <a:rPr lang="en-US" dirty="0" smtClean="0"/>
              <a:t>of urban population and </a:t>
            </a:r>
            <a:r>
              <a:rPr lang="en-US" dirty="0"/>
              <a:t>is jointly funded by employers and </a:t>
            </a:r>
            <a:r>
              <a:rPr lang="en-US" dirty="0" smtClean="0"/>
              <a:t>employees – URBHI attempts to cover rest of urban population.</a:t>
            </a:r>
          </a:p>
          <a:p>
            <a:r>
              <a:rPr lang="en-US" dirty="0" smtClean="0"/>
              <a:t>Reimbursement </a:t>
            </a:r>
            <a:r>
              <a:rPr lang="en-US" dirty="0"/>
              <a:t>rates for inpatient expenses </a:t>
            </a:r>
            <a:r>
              <a:rPr lang="en-US" dirty="0" smtClean="0"/>
              <a:t>is 75%</a:t>
            </a:r>
          </a:p>
          <a:p>
            <a:r>
              <a:rPr lang="en-US" dirty="0" smtClean="0"/>
              <a:t>Medical </a:t>
            </a:r>
            <a:r>
              <a:rPr lang="en-US" dirty="0"/>
              <a:t>Financial Assistance system (MFA) </a:t>
            </a:r>
            <a:r>
              <a:rPr lang="en-US" dirty="0" smtClean="0"/>
              <a:t>extends greater coverage for poorest citizens (68·76 </a:t>
            </a:r>
            <a:r>
              <a:rPr lang="en-US" dirty="0"/>
              <a:t>million </a:t>
            </a:r>
            <a:r>
              <a:rPr lang="en-US" dirty="0" smtClean="0"/>
              <a:t>people)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739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Health Spending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3307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Urban utilization dominates rural utilization</a:t>
            </a:r>
          </a:p>
        </p:txBody>
      </p:sp>
      <p:pic>
        <p:nvPicPr>
          <p:cNvPr id="9218" name="Picture 2" descr="https://ars.els-cdn.com/content/image/1-s2.0-S0140673608613689-gr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200" y="2012950"/>
            <a:ext cx="4038600" cy="469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905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 spending dominated as of 2007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pic>
        <p:nvPicPr>
          <p:cNvPr id="7170" name="Picture 2" descr="https://ars.els-cdn.com/content/image/1-s2.0-S0140673608613689-gr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324" y="1825624"/>
            <a:ext cx="6149975" cy="499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978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government spending has since overtaken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https://vizhub.healthdata.org/fgh/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1995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capita health spending varies greatly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spending in low income countries is less than $100</a:t>
            </a:r>
          </a:p>
          <a:p>
            <a:pPr lvl="1"/>
            <a:r>
              <a:rPr lang="en-US" dirty="0" smtClean="0"/>
              <a:t>Remember, annual spending in the US is nearly $10000</a:t>
            </a:r>
          </a:p>
          <a:p>
            <a:r>
              <a:rPr lang="en-US" dirty="0" smtClean="0"/>
              <a:t>Out of pocket (</a:t>
            </a:r>
            <a:r>
              <a:rPr lang="en-US" dirty="0" err="1" smtClean="0"/>
              <a:t>oop</a:t>
            </a:r>
            <a:r>
              <a:rPr lang="en-US" dirty="0" smtClean="0"/>
              <a:t>) spending dominates in Sub-Saharan Africa</a:t>
            </a:r>
          </a:p>
          <a:p>
            <a:r>
              <a:rPr lang="en-US" dirty="0" smtClean="0"/>
              <a:t>Government spending plays a larger role in SE Asia, East Asia, and Oceana</a:t>
            </a:r>
          </a:p>
          <a:p>
            <a:r>
              <a:rPr lang="en-US" dirty="0" smtClean="0"/>
              <a:t>Insurance and development assistance for health are more common in Sub-Saharan Africa</a:t>
            </a:r>
          </a:p>
        </p:txBody>
      </p:sp>
    </p:spTree>
    <p:extLst>
      <p:ext uri="{BB962C8B-B14F-4D97-AF65-F5344CB8AC3E}">
        <p14:creationId xmlns:p14="http://schemas.microsoft.com/office/powerpoint/2010/main" val="3397344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3 of Institute </a:t>
            </a:r>
            <a:r>
              <a:rPr lang="en-US" dirty="0"/>
              <a:t>for Health Metrics and Evaluation. </a:t>
            </a:r>
            <a:r>
              <a:rPr lang="en-US" dirty="0" smtClean="0"/>
              <a:t>Financing </a:t>
            </a:r>
            <a:r>
              <a:rPr lang="en-US" dirty="0"/>
              <a:t>global health </a:t>
            </a:r>
            <a:r>
              <a:rPr lang="en-US" dirty="0" smtClean="0"/>
              <a:t>2016 </a:t>
            </a:r>
            <a:r>
              <a:rPr lang="en-US" dirty="0"/>
              <a:t>Funding Universal Health Coverage and the Unfinished HIV/AIDS </a:t>
            </a:r>
            <a:r>
              <a:rPr lang="en-US" dirty="0" smtClean="0"/>
              <a:t>Agenda, </a:t>
            </a:r>
            <a:r>
              <a:rPr lang="en-US" dirty="0"/>
              <a:t>Institute for Health Metrics and Evaluation (</a:t>
            </a:r>
            <a:r>
              <a:rPr lang="en-US" dirty="0" smtClean="0"/>
              <a:t>2017): 69-84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93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Figure thumbnail g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889" y="0"/>
            <a:ext cx="6907561" cy="6848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412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of health spending varies greatly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9105" y="1825625"/>
            <a:ext cx="7173789" cy="503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36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Health Expenditure per person is very low in developing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84" y="1804699"/>
            <a:ext cx="12164216" cy="375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501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372100" cy="2105025"/>
          </a:xfrm>
        </p:spPr>
        <p:txBody>
          <a:bodyPr>
            <a:normAutofit/>
          </a:bodyPr>
          <a:lstStyle/>
          <a:p>
            <a:r>
              <a:rPr lang="en-US" dirty="0" smtClean="0"/>
              <a:t>Insurance spending is growing faster than other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70149"/>
            <a:ext cx="5327650" cy="3706813"/>
          </a:xfrm>
        </p:spPr>
        <p:txBody>
          <a:bodyPr/>
          <a:lstStyle/>
          <a:p>
            <a:r>
              <a:rPr lang="en-US" dirty="0" smtClean="0"/>
              <a:t>Especially in Asia and Central and Eastern Europe</a:t>
            </a:r>
          </a:p>
          <a:p>
            <a:r>
              <a:rPr lang="en-US" dirty="0" smtClean="0"/>
              <a:t>Total health spending is growing relatively slowly in Africa and the middle east</a:t>
            </a:r>
            <a:endParaRPr lang="en-US" dirty="0"/>
          </a:p>
        </p:txBody>
      </p:sp>
      <p:pic>
        <p:nvPicPr>
          <p:cNvPr id="5122" name="Picture 2" descr="Figure thumbnail gr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150" y="0"/>
            <a:ext cx="527853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8835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assistance for health (DAH)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and in-kind contributions</a:t>
            </a:r>
          </a:p>
          <a:p>
            <a:r>
              <a:rPr lang="en-US" dirty="0" smtClean="0"/>
              <a:t>Funds aimed to improve health in developing countries</a:t>
            </a:r>
          </a:p>
          <a:p>
            <a:pPr lvl="1"/>
            <a:r>
              <a:rPr lang="en-US" dirty="0" smtClean="0"/>
              <a:t>Water, sanitation, and other related areas are not always included in measures of DAH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24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Flows of Global Health Financing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http://vizhub.healthdata.org/fgh/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523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President's Emergency Plan for AIDS Relief (PEPFAR)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s://kaiserfamilyfoundation.files.wordpress.com/2017/12/8002-09-figure-1.png?w=735&amp;h=551&amp;crop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381" y="1825625"/>
            <a:ext cx="6345237" cy="4756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4154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2006</TotalTime>
  <Words>1227</Words>
  <Application>Microsoft Office PowerPoint</Application>
  <PresentationFormat>Widescreen</PresentationFormat>
  <Paragraphs>121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HCMI 4225: Financing Global Health</vt:lpstr>
      <vt:lpstr>Per capita health spending varies greatly</vt:lpstr>
      <vt:lpstr>PowerPoint Presentation</vt:lpstr>
      <vt:lpstr>Source of health spending varies greatly</vt:lpstr>
      <vt:lpstr>Government Health Expenditure per person is very low in developing countries</vt:lpstr>
      <vt:lpstr>Insurance spending is growing faster than other sources</vt:lpstr>
      <vt:lpstr>Development assistance for health (DAH)</vt:lpstr>
      <vt:lpstr>Flows of Global Health Financing</vt:lpstr>
      <vt:lpstr>U.S. President's Emergency Plan for AIDS Relief (PEPFAR)</vt:lpstr>
      <vt:lpstr>U.S. President's Emergency Plan for AIDS Relief (PEPFAR)</vt:lpstr>
      <vt:lpstr>U.S. President's Emergency Plan for AIDS Relief (PEPFAR)</vt:lpstr>
      <vt:lpstr>Flows of Global Health Financing</vt:lpstr>
      <vt:lpstr>How well targeted is DAH?</vt:lpstr>
      <vt:lpstr>Flows of Global Health Financing</vt:lpstr>
      <vt:lpstr>Development assistance for helth 2000-2010 and 2010-2015</vt:lpstr>
      <vt:lpstr>China: Public Health Insurance Goals</vt:lpstr>
      <vt:lpstr>Distribution of Health Spending</vt:lpstr>
      <vt:lpstr>OOP spending dominated as of 2007</vt:lpstr>
      <vt:lpstr>But government spending has since overtaken OOP</vt:lpstr>
      <vt:lpstr>Readings: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30</cp:revision>
  <dcterms:created xsi:type="dcterms:W3CDTF">2018-08-26T19:46:47Z</dcterms:created>
  <dcterms:modified xsi:type="dcterms:W3CDTF">2018-08-29T14:58:10Z</dcterms:modified>
</cp:coreProperties>
</file>