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7" r:id="rId3"/>
    <p:sldId id="281" r:id="rId4"/>
    <p:sldId id="279" r:id="rId5"/>
    <p:sldId id="280" r:id="rId6"/>
    <p:sldId id="282" r:id="rId7"/>
    <p:sldId id="286" r:id="rId8"/>
    <p:sldId id="298" r:id="rId9"/>
    <p:sldId id="283" r:id="rId10"/>
    <p:sldId id="284" r:id="rId11"/>
    <p:sldId id="287" r:id="rId12"/>
    <p:sldId id="288" r:id="rId13"/>
    <p:sldId id="293" r:id="rId14"/>
    <p:sldId id="289" r:id="rId15"/>
    <p:sldId id="290" r:id="rId16"/>
    <p:sldId id="285" r:id="rId17"/>
    <p:sldId id="307" r:id="rId18"/>
    <p:sldId id="291" r:id="rId19"/>
    <p:sldId id="296" r:id="rId20"/>
    <p:sldId id="294" r:id="rId21"/>
    <p:sldId id="295" r:id="rId22"/>
    <p:sldId id="303" r:id="rId23"/>
    <p:sldId id="304" r:id="rId24"/>
    <p:sldId id="300" r:id="rId25"/>
    <p:sldId id="299" r:id="rId26"/>
    <p:sldId id="305" r:id="rId27"/>
    <p:sldId id="306" r:id="rId28"/>
    <p:sldId id="301" r:id="rId29"/>
    <p:sldId id="302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23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1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59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45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Tsai,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Yuping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"Social security income and the utilization of home care: Evidence from the social security notch."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health economics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43 (2015): 45-55.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Ayyagari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Padmaja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"Evaluating the impact of social security benefits on health outcomes among the elderly." (2015).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5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https://www.ssa.gov/policy/docs/chartbooks/fast_facts/2018/fast_facts18.pdf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53351-50FF-4FC9-AAD8-5F7C0C19B1C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8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i.org/wp-content/uploads/2015/03/Social-Security-Universal-or-Selective-txt.pdf" TargetMode="External"/><Relationship Id="rId2" Type="http://schemas.openxmlformats.org/officeDocument/2006/relationships/hyperlink" Target="https://www.youtube.com/watch?time_continue=532&amp;v=gr-_nRnMh2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Social Insurance in the United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TANF and 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SSI signed in 1972, enacted in 1974</a:t>
            </a:r>
          </a:p>
          <a:p>
            <a:pPr lvl="1"/>
            <a:r>
              <a:rPr lang="en-US" dirty="0" smtClean="0"/>
              <a:t>Signed by Nixon</a:t>
            </a:r>
          </a:p>
          <a:p>
            <a:pPr lvl="1"/>
            <a:r>
              <a:rPr lang="en-US" dirty="0" smtClean="0"/>
              <a:t>Social Security reforms of the 1970s</a:t>
            </a:r>
          </a:p>
          <a:p>
            <a:pPr lvl="1"/>
            <a:r>
              <a:rPr lang="en-US" dirty="0" smtClean="0"/>
              <a:t>Federalized state run programs, creating uniform standards of disability</a:t>
            </a:r>
          </a:p>
          <a:p>
            <a:pPr lvl="1"/>
            <a:r>
              <a:rPr lang="en-US" dirty="0" smtClean="0"/>
              <a:t>Qualification for SSI generally implies qualification for a number of other programs:</a:t>
            </a:r>
          </a:p>
          <a:p>
            <a:pPr lvl="2"/>
            <a:r>
              <a:rPr lang="en-US" dirty="0" smtClean="0"/>
              <a:t>Medicaid, Food Stamps, Section 8 housing</a:t>
            </a:r>
          </a:p>
          <a:p>
            <a:pPr lvl="2"/>
            <a:endParaRPr lang="en-US" dirty="0"/>
          </a:p>
          <a:p>
            <a:r>
              <a:rPr lang="en-US" dirty="0" smtClean="0"/>
              <a:t>TANF – commonly called welfare</a:t>
            </a:r>
          </a:p>
          <a:p>
            <a:pPr lvl="1"/>
            <a:r>
              <a:rPr lang="en-US" dirty="0"/>
              <a:t>Replaced Aid to Families with Dependent </a:t>
            </a:r>
            <a:r>
              <a:rPr lang="en-US" dirty="0" smtClean="0"/>
              <a:t>Children in 1996</a:t>
            </a:r>
          </a:p>
          <a:p>
            <a:pPr lvl="1"/>
            <a:r>
              <a:rPr lang="en-US" dirty="0" smtClean="0"/>
              <a:t>Clinton welfare reform promise</a:t>
            </a:r>
          </a:p>
          <a:p>
            <a:pPr lvl="1"/>
            <a:r>
              <a:rPr lang="en-US" dirty="0" smtClean="0"/>
              <a:t>Offers only 24 months of support, pushing people back into employment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5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Created in 1935</a:t>
            </a:r>
          </a:p>
          <a:p>
            <a:r>
              <a:rPr lang="en-US" dirty="0" smtClean="0"/>
              <a:t>Dependent survivors benefits introduced in 1939</a:t>
            </a:r>
          </a:p>
          <a:p>
            <a:pPr lvl="1"/>
            <a:r>
              <a:rPr lang="en-US" dirty="0" smtClean="0"/>
              <a:t>Few wives and widows over 65 and children under 18</a:t>
            </a:r>
          </a:p>
          <a:p>
            <a:pPr lvl="1"/>
            <a:r>
              <a:rPr lang="en-US" dirty="0" smtClean="0"/>
              <a:t>Extended to husbands and widowers over 65 in 1950</a:t>
            </a:r>
          </a:p>
          <a:p>
            <a:r>
              <a:rPr lang="en-US" dirty="0" smtClean="0"/>
              <a:t>Early retirement for women at age 62 established in 1956</a:t>
            </a:r>
          </a:p>
          <a:p>
            <a:r>
              <a:rPr lang="en-US" dirty="0" smtClean="0"/>
              <a:t>Benefits extended to disabled workers over 50 in 1956</a:t>
            </a:r>
          </a:p>
          <a:p>
            <a:r>
              <a:rPr lang="en-US" dirty="0" smtClean="0"/>
              <a:t>Extended to all disabled workers in 1960</a:t>
            </a:r>
          </a:p>
          <a:p>
            <a:r>
              <a:rPr lang="en-US" dirty="0" smtClean="0"/>
              <a:t>Early retirement extended to men in 1961</a:t>
            </a:r>
          </a:p>
          <a:p>
            <a:r>
              <a:rPr lang="en-US" dirty="0" smtClean="0"/>
              <a:t>Increases tied to inflation (CPI) in 1972</a:t>
            </a:r>
          </a:p>
          <a:p>
            <a:pPr lvl="1"/>
            <a:r>
              <a:rPr lang="en-US" dirty="0" smtClean="0"/>
              <a:t>Before that date, increases required an act of congress</a:t>
            </a:r>
          </a:p>
          <a:p>
            <a:r>
              <a:rPr lang="en-US" dirty="0" smtClean="0"/>
              <a:t>1970s stagflation led to a decrease in benefits in 1977 and 1983</a:t>
            </a:r>
          </a:p>
          <a:p>
            <a:r>
              <a:rPr lang="en-US" dirty="0" smtClean="0"/>
              <a:t>Normal retirement age set to increase in 2022 based on legislation signed in 1983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9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qualifications and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Qualification requires ten years of employment</a:t>
            </a:r>
          </a:p>
          <a:p>
            <a:r>
              <a:rPr lang="en-US" dirty="0" smtClean="0"/>
              <a:t>Benefits are based on a percent of average annual income</a:t>
            </a:r>
          </a:p>
          <a:p>
            <a:pPr lvl="1"/>
            <a:r>
              <a:rPr lang="en-US" dirty="0" smtClean="0"/>
              <a:t>Between 50% and 24%</a:t>
            </a:r>
          </a:p>
          <a:p>
            <a:pPr lvl="1"/>
            <a:r>
              <a:rPr lang="en-US" dirty="0" smtClean="0"/>
              <a:t>“Equity vs Fairness”</a:t>
            </a:r>
          </a:p>
          <a:p>
            <a:r>
              <a:rPr lang="en-US" dirty="0" smtClean="0"/>
              <a:t>Benefits are then reduced for early retirement</a:t>
            </a:r>
          </a:p>
          <a:p>
            <a:r>
              <a:rPr lang="en-US" dirty="0" smtClean="0"/>
              <a:t>Spouses and dependent children receive half if they do not qualify for their own benefits</a:t>
            </a:r>
          </a:p>
          <a:p>
            <a:pPr lvl="1"/>
            <a:r>
              <a:rPr lang="en-US" dirty="0" smtClean="0"/>
              <a:t>In some situations, this </a:t>
            </a:r>
            <a:r>
              <a:rPr lang="en-US" dirty="0"/>
              <a:t>can </a:t>
            </a:r>
            <a:r>
              <a:rPr lang="en-US" dirty="0" err="1"/>
              <a:t>disincentivize</a:t>
            </a:r>
            <a:r>
              <a:rPr lang="en-US" dirty="0"/>
              <a:t> </a:t>
            </a:r>
            <a:r>
              <a:rPr lang="en-US" dirty="0" smtClean="0"/>
              <a:t>spouses from working</a:t>
            </a:r>
          </a:p>
        </p:txBody>
      </p:sp>
    </p:spTree>
    <p:extLst>
      <p:ext uri="{BB962C8B-B14F-4D97-AF65-F5344CB8AC3E}">
        <p14:creationId xmlns:p14="http://schemas.microsoft.com/office/powerpoint/2010/main" val="1683522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OASDI’s primary insurance amount (PIA)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 formula: the </a:t>
            </a:r>
            <a:r>
              <a:rPr lang="en-US" dirty="0"/>
              <a:t>sum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90 </a:t>
            </a:r>
            <a:r>
              <a:rPr lang="en-US" dirty="0"/>
              <a:t>percent of the first $895 of his/her average indexed monthly </a:t>
            </a:r>
            <a:r>
              <a:rPr lang="en-US" dirty="0" smtClean="0"/>
              <a:t>earnings</a:t>
            </a:r>
          </a:p>
          <a:p>
            <a:pPr lvl="1"/>
            <a:r>
              <a:rPr lang="en-US" dirty="0" smtClean="0"/>
              <a:t>32 </a:t>
            </a:r>
            <a:r>
              <a:rPr lang="en-US" dirty="0"/>
              <a:t>percent of his/her average indexed monthly earnings over $895 and through $</a:t>
            </a:r>
            <a:r>
              <a:rPr lang="en-US" dirty="0" smtClean="0"/>
              <a:t>5,397</a:t>
            </a:r>
          </a:p>
          <a:p>
            <a:pPr lvl="1"/>
            <a:r>
              <a:rPr lang="en-US" dirty="0" smtClean="0"/>
              <a:t>15 </a:t>
            </a:r>
            <a:r>
              <a:rPr lang="en-US" dirty="0"/>
              <a:t>percent of his/her average indexed monthly earnings over $</a:t>
            </a:r>
            <a:r>
              <a:rPr lang="en-US" dirty="0" smtClean="0"/>
              <a:t>5,397, up to $10,700</a:t>
            </a:r>
          </a:p>
          <a:p>
            <a:pPr lvl="1"/>
            <a:r>
              <a:rPr lang="en-US" dirty="0" smtClean="0"/>
              <a:t>Rounded to </a:t>
            </a:r>
            <a:r>
              <a:rPr lang="en-US" dirty="0"/>
              <a:t>the next lower multiple of $.10 if it is not already a multiple of $.10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</a:t>
            </a:r>
            <a:r>
              <a:rPr lang="en-US" dirty="0"/>
              <a:t>an individual who first becomes eligible for old-age insurance benefits or disability insurance benefits in 2018, or </a:t>
            </a:r>
            <a:r>
              <a:rPr lang="en-US" dirty="0" smtClean="0"/>
              <a:t>(relevant to the </a:t>
            </a:r>
            <a:r>
              <a:rPr lang="en-US" dirty="0" err="1" smtClean="0"/>
              <a:t>spouce</a:t>
            </a:r>
            <a:r>
              <a:rPr lang="en-US" dirty="0" smtClean="0"/>
              <a:t>) who </a:t>
            </a:r>
            <a:r>
              <a:rPr lang="en-US" dirty="0"/>
              <a:t>dies in 2018 before becoming eligible for </a:t>
            </a:r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05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OASDI are funded through FICA, a payroll tax, paid into a trust fund</a:t>
            </a:r>
          </a:p>
          <a:p>
            <a:pPr lvl="1"/>
            <a:r>
              <a:rPr lang="en-US" dirty="0"/>
              <a:t>FICA is currently greater than total payments</a:t>
            </a:r>
          </a:p>
          <a:p>
            <a:pPr lvl="1"/>
            <a:r>
              <a:rPr lang="en-US" dirty="0"/>
              <a:t>But at current rates, there will be a deficit in the coming years and the Trust Fund may be drained in the 2040s or 2050s</a:t>
            </a:r>
          </a:p>
          <a:p>
            <a:r>
              <a:rPr lang="en-US" dirty="0" smtClean="0"/>
              <a:t>Solutions?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8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OASDI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43368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OASDI are funded through FICA, a payroll tax, paid into a trust fund</a:t>
            </a:r>
          </a:p>
          <a:p>
            <a:pPr lvl="1"/>
            <a:r>
              <a:rPr lang="en-US" dirty="0"/>
              <a:t>FICA is currently greater than total payments</a:t>
            </a:r>
          </a:p>
          <a:p>
            <a:pPr lvl="1"/>
            <a:r>
              <a:rPr lang="en-US" dirty="0"/>
              <a:t>But at current rates, there will be a deficit in the coming years and the Trust Fund may be drained in the 2040s or 2050s</a:t>
            </a:r>
          </a:p>
          <a:p>
            <a:r>
              <a:rPr lang="en-US" dirty="0" smtClean="0"/>
              <a:t>Solutions:</a:t>
            </a:r>
          </a:p>
          <a:p>
            <a:pPr lvl="1"/>
            <a:r>
              <a:rPr lang="en-US" dirty="0" smtClean="0"/>
              <a:t>Raise taxes and/or the max taxable income</a:t>
            </a:r>
          </a:p>
          <a:p>
            <a:pPr lvl="1"/>
            <a:r>
              <a:rPr lang="en-US" dirty="0" smtClean="0"/>
              <a:t>Raise the retirement </a:t>
            </a:r>
            <a:r>
              <a:rPr lang="en-US" dirty="0" smtClean="0"/>
              <a:t>age</a:t>
            </a:r>
          </a:p>
          <a:p>
            <a:pPr lvl="2"/>
            <a:r>
              <a:rPr lang="en-US" dirty="0" err="1" smtClean="0"/>
              <a:t>Logevity</a:t>
            </a:r>
            <a:r>
              <a:rPr lang="en-US" dirty="0" smtClean="0"/>
              <a:t> indexing</a:t>
            </a:r>
            <a:endParaRPr lang="en-US" dirty="0" smtClean="0"/>
          </a:p>
          <a:p>
            <a:pPr lvl="1"/>
            <a:r>
              <a:rPr lang="en-US" dirty="0" smtClean="0"/>
              <a:t>Reduce benefits for all or for individuals with high </a:t>
            </a:r>
            <a:r>
              <a:rPr lang="en-US" dirty="0" smtClean="0"/>
              <a:t>incomes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503" y="1634999"/>
            <a:ext cx="5386497" cy="41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45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or Insurance?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Social insurance is financed primarily by special contributions by employers and/or employees</a:t>
            </a:r>
          </a:p>
          <a:p>
            <a:pPr lvl="1"/>
            <a:r>
              <a:rPr lang="en-US" dirty="0" smtClean="0"/>
              <a:t>SSI and TANF are funded from the US Treasury General Funds (mostly income and capital gains taxes)</a:t>
            </a:r>
          </a:p>
          <a:p>
            <a:pPr lvl="1"/>
            <a:r>
              <a:rPr lang="en-US" dirty="0" smtClean="0"/>
              <a:t>OASDI are funded through FICA, a payroll tax, paid into a trust fund</a:t>
            </a:r>
          </a:p>
          <a:p>
            <a:pPr lvl="1"/>
            <a:r>
              <a:rPr lang="en-US" dirty="0" smtClean="0"/>
              <a:t>Unemployment is funded through ___</a:t>
            </a:r>
          </a:p>
          <a:p>
            <a:r>
              <a:rPr lang="en-US" dirty="0" smtClean="0"/>
              <a:t>The right to benefit from social insurance is derived from past contributions</a:t>
            </a:r>
          </a:p>
          <a:p>
            <a:r>
              <a:rPr lang="en-US" dirty="0" smtClean="0"/>
              <a:t>Most social insurance programs are compulsory</a:t>
            </a:r>
          </a:p>
          <a:p>
            <a:r>
              <a:rPr lang="en-US" dirty="0" smtClean="0"/>
              <a:t>Benefits may be based on factors other than total contributions</a:t>
            </a:r>
          </a:p>
          <a:p>
            <a:pPr lvl="1"/>
            <a:r>
              <a:rPr lang="en-US" dirty="0" smtClean="0"/>
              <a:t>Need, number of dependents</a:t>
            </a:r>
          </a:p>
          <a:p>
            <a:r>
              <a:rPr lang="en-US" dirty="0" smtClean="0"/>
              <a:t>Differs from private insurance in role of government</a:t>
            </a:r>
          </a:p>
          <a:p>
            <a:pPr lvl="1"/>
            <a:r>
              <a:rPr lang="en-US" dirty="0" smtClean="0"/>
              <a:t>Administered or supervised by government</a:t>
            </a:r>
          </a:p>
          <a:p>
            <a:pPr lvl="1"/>
            <a:r>
              <a:rPr lang="en-US" dirty="0" smtClean="0"/>
              <a:t>Does not solely cover government employees</a:t>
            </a:r>
          </a:p>
          <a:p>
            <a:pPr lvl="1"/>
            <a:r>
              <a:rPr lang="en-US" dirty="0" smtClean="0"/>
              <a:t>Determination of benefits by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05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means test is a determination of whether an individual or family is eligible for government assistance, based upon whether the individual or family possesses the means to do without that help.</a:t>
            </a:r>
          </a:p>
          <a:p>
            <a:pPr lvl="1"/>
            <a:r>
              <a:rPr lang="en-US" dirty="0"/>
              <a:t>Used for Medicaid, TANF (welfare), Section 8, SNAP (food stamps), Pell Grants, and more</a:t>
            </a:r>
          </a:p>
          <a:p>
            <a:pPr lvl="1"/>
            <a:r>
              <a:rPr lang="en-US" dirty="0"/>
              <a:t>Common proposal for OASDI reform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7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counts as Social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American Risk and Insurance </a:t>
            </a:r>
            <a:r>
              <a:rPr lang="en-US" dirty="0" smtClean="0"/>
              <a:t>Association’s Committee on Social Insurance Terminology lists the following:</a:t>
            </a:r>
          </a:p>
          <a:p>
            <a:pPr lvl="1"/>
            <a:r>
              <a:rPr lang="en-US" dirty="0" smtClean="0"/>
              <a:t>OASDI</a:t>
            </a:r>
          </a:p>
          <a:p>
            <a:pPr lvl="1"/>
            <a:r>
              <a:rPr lang="en-US" dirty="0" smtClean="0"/>
              <a:t>Unemployment Insurance</a:t>
            </a:r>
          </a:p>
          <a:p>
            <a:pPr lvl="1"/>
            <a:r>
              <a:rPr lang="en-US" dirty="0" smtClean="0"/>
              <a:t>Workers’ Compensation</a:t>
            </a:r>
          </a:p>
          <a:p>
            <a:pPr lvl="1"/>
            <a:r>
              <a:rPr lang="en-US" dirty="0" smtClean="0"/>
              <a:t>Compulsory Temporary Disability Insurance</a:t>
            </a:r>
          </a:p>
          <a:p>
            <a:pPr lvl="1"/>
            <a:r>
              <a:rPr lang="en-US" dirty="0" smtClean="0"/>
              <a:t>Railroad Retirement System</a:t>
            </a:r>
          </a:p>
          <a:p>
            <a:pPr lvl="1"/>
            <a:r>
              <a:rPr lang="en-US" dirty="0" smtClean="0"/>
              <a:t>Railroad Unemployment and Temporary Disability Insurance</a:t>
            </a:r>
          </a:p>
          <a:p>
            <a:r>
              <a:rPr lang="en-US" dirty="0" smtClean="0"/>
              <a:t>Does not include</a:t>
            </a:r>
          </a:p>
          <a:p>
            <a:pPr lvl="1"/>
            <a:r>
              <a:rPr lang="en-US" dirty="0" smtClean="0"/>
              <a:t>Civil Service Retirement System (only for government employees)</a:t>
            </a:r>
          </a:p>
          <a:p>
            <a:pPr lvl="1"/>
            <a:r>
              <a:rPr lang="en-US" dirty="0" smtClean="0"/>
              <a:t>National Service Life Insurance (not compulsory, only for government employees)</a:t>
            </a:r>
          </a:p>
          <a:p>
            <a:pPr lvl="1"/>
            <a:r>
              <a:rPr lang="en-US" dirty="0" smtClean="0"/>
              <a:t>Federal Crop Insurance (not compulsory)</a:t>
            </a:r>
          </a:p>
          <a:p>
            <a:pPr lvl="1"/>
            <a:r>
              <a:rPr lang="en-US" dirty="0" smtClean="0"/>
              <a:t>Public Assistance – TANF, SSI (cost not born directly by employers or employees)</a:t>
            </a:r>
          </a:p>
          <a:p>
            <a:pPr lvl="1"/>
            <a:r>
              <a:rPr lang="en-US" dirty="0" smtClean="0"/>
              <a:t>Veterans’ Benefits </a:t>
            </a:r>
            <a:r>
              <a:rPr lang="en-US" dirty="0"/>
              <a:t>(cost not born directly by employers or </a:t>
            </a:r>
            <a:r>
              <a:rPr lang="en-US" dirty="0" smtClean="0"/>
              <a:t>employees, only for government employees)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479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Insurance is different from Private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319091"/>
              </p:ext>
            </p:extLst>
          </p:nvPr>
        </p:nvGraphicFramePr>
        <p:xfrm>
          <a:off x="838200" y="1825625"/>
          <a:ext cx="10515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743919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69679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Insurance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4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Compulsory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Voluntary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2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</a:t>
                      </a:r>
                      <a:r>
                        <a:rPr lang="en-US" baseline="0" dirty="0" smtClean="0"/>
                        <a:t> floor of income protection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depend on individual desire and willingness to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44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Adequacy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r>
                        <a:rPr lang="en-US" baseline="0" dirty="0" smtClean="0"/>
                        <a:t> equity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7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prescribed by law that can be changed (statutory</a:t>
                      </a:r>
                      <a:r>
                        <a:rPr lang="en-US" baseline="0" dirty="0" smtClean="0"/>
                        <a:t> right)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 established by legal contract (contractual</a:t>
                      </a:r>
                      <a:r>
                        <a:rPr lang="en-US" baseline="0" dirty="0" smtClean="0"/>
                        <a:t> right)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81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 monopoly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55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funding unnecessary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be fully funded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0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underwriting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or group underwriting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07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Difference of opinion regarding objectives and 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differences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937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Investments generally</a:t>
                      </a:r>
                      <a:r>
                        <a:rPr lang="en-US" baseline="0" dirty="0" smtClean="0"/>
                        <a:t> in obligations of the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Investiments</a:t>
                      </a:r>
                      <a:r>
                        <a:rPr lang="en-US" dirty="0" smtClean="0"/>
                        <a:t> mainly private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570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Taxing power can combat inflation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vulnerable to inflation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21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70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we missed last time: Workers’ Compensation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Workers’ Compensation</a:t>
            </a:r>
          </a:p>
          <a:p>
            <a:pPr lvl="1"/>
            <a:r>
              <a:rPr lang="en-US" dirty="0" smtClean="0"/>
              <a:t>Common law liabilities existed for employers and was used in the US in the early 1800s</a:t>
            </a:r>
          </a:p>
          <a:p>
            <a:pPr lvl="1"/>
            <a:r>
              <a:rPr lang="en-US" dirty="0" smtClean="0"/>
              <a:t>Employer liability laws increased between 1885 and 1920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71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isn’t Social Security an Insurance Illusion?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insurance entails a legal right to benefits</a:t>
            </a:r>
          </a:p>
          <a:p>
            <a:pPr lvl="1"/>
            <a:r>
              <a:rPr lang="en-US" dirty="0" smtClean="0"/>
              <a:t>FICA is a compulsory almost universal tax, but not everyone who pays can get OASDI</a:t>
            </a:r>
          </a:p>
          <a:p>
            <a:pPr lvl="2"/>
            <a:r>
              <a:rPr lang="en-US" dirty="0" smtClean="0"/>
              <a:t>If you pay less than 10 years, you do not get a refund</a:t>
            </a:r>
          </a:p>
          <a:p>
            <a:pPr lvl="2"/>
            <a:r>
              <a:rPr lang="en-US" dirty="0" smtClean="0"/>
              <a:t>Inmates do not receive payments</a:t>
            </a:r>
          </a:p>
          <a:p>
            <a:pPr lvl="1"/>
            <a:r>
              <a:rPr lang="en-US" dirty="0" smtClean="0"/>
              <a:t>Laws about benefits can change</a:t>
            </a:r>
          </a:p>
          <a:p>
            <a:r>
              <a:rPr lang="en-US" dirty="0" smtClean="0"/>
              <a:t>Old-age benefits are not based on a risk of loss</a:t>
            </a:r>
          </a:p>
          <a:p>
            <a:pPr lvl="1"/>
            <a:r>
              <a:rPr lang="en-US" dirty="0" smtClean="0"/>
              <a:t>Retirement is often voluntary and payments can begin for someone aged at lest 62</a:t>
            </a:r>
          </a:p>
          <a:p>
            <a:pPr lvl="1"/>
            <a:r>
              <a:rPr lang="en-US" dirty="0" smtClean="0"/>
              <a:t>Old-age does not necessarily entail risk of loss, and can be a marker of wealth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73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Ponzi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Full Funding</a:t>
            </a:r>
          </a:p>
          <a:p>
            <a:pPr lvl="1"/>
            <a:r>
              <a:rPr lang="en-US" dirty="0" smtClean="0"/>
              <a:t>Full funding can be defines as a program where the value of the accumulated assets under the plan is sufficient to discharge all liabilities for the benefit rights accrued to date under the plan.</a:t>
            </a:r>
          </a:p>
          <a:p>
            <a:pPr lvl="2"/>
            <a:r>
              <a:rPr lang="en-US" dirty="0" smtClean="0"/>
              <a:t>This definition is unclear when applied to OASDI</a:t>
            </a:r>
          </a:p>
          <a:p>
            <a:pPr lvl="1"/>
            <a:r>
              <a:rPr lang="en-US" dirty="0" smtClean="0"/>
              <a:t>Can also be defined using the closed group concept: The present value of assets must cover the present value of future benefits for present beneficiaries and present workers.</a:t>
            </a:r>
          </a:p>
          <a:p>
            <a:pPr lvl="2"/>
            <a:r>
              <a:rPr lang="en-US" dirty="0" smtClean="0"/>
              <a:t>Under this definition, the trust fund balance would need to be about 30 times greater than it currently is.</a:t>
            </a:r>
          </a:p>
          <a:p>
            <a:r>
              <a:rPr lang="en-US" dirty="0" smtClean="0"/>
              <a:t>Instead, funding is based on transfers between current workers and current retirees</a:t>
            </a:r>
          </a:p>
          <a:p>
            <a:pPr lvl="1"/>
            <a:r>
              <a:rPr lang="en-US" dirty="0" smtClean="0"/>
              <a:t>Full funding not needed because contributions from new entrants is compulsory and the program is assumed to last indefinitely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07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Fiscal 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859" y="2062494"/>
            <a:ext cx="6966282" cy="387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88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Security’s Demographic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839" y="1825625"/>
            <a:ext cx="6936638" cy="47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25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Security: Who benefits and 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55105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1857" y="2526882"/>
            <a:ext cx="5306232" cy="267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01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covered by OASDI?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2309" y="1461529"/>
            <a:ext cx="3387895" cy="34353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2166" y="1672939"/>
            <a:ext cx="4600143" cy="30125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94" y="1690688"/>
            <a:ext cx="4066972" cy="297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2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source of income</a:t>
            </a:r>
          </a:p>
          <a:p>
            <a:pPr lvl="1"/>
            <a:r>
              <a:rPr lang="en-US" dirty="0" smtClean="0"/>
              <a:t>53% of beneficiary couples and 74% of unmarried beneficiaries received at least 50% of their income from Social Security in 2010</a:t>
            </a:r>
          </a:p>
          <a:p>
            <a:pPr lvl="1"/>
            <a:r>
              <a:rPr lang="en-US" dirty="0" smtClean="0"/>
              <a:t>Poverty rate among those 65 and older would be 35 percentage points higher without coverage</a:t>
            </a:r>
          </a:p>
          <a:p>
            <a:r>
              <a:rPr lang="en-US" dirty="0" smtClean="0"/>
              <a:t>Income matters, </a:t>
            </a:r>
            <a:r>
              <a:rPr lang="en-US" dirty="0"/>
              <a:t>Social Security </a:t>
            </a:r>
            <a:r>
              <a:rPr lang="en-US" dirty="0" smtClean="0"/>
              <a:t>payments:</a:t>
            </a:r>
          </a:p>
          <a:p>
            <a:pPr lvl="1"/>
            <a:r>
              <a:rPr lang="en-US" dirty="0" smtClean="0"/>
              <a:t>Increase the probability of early retirement</a:t>
            </a:r>
          </a:p>
          <a:p>
            <a:pPr lvl="1"/>
            <a:r>
              <a:rPr lang="en-US" dirty="0" smtClean="0"/>
              <a:t>Lower mortality</a:t>
            </a:r>
          </a:p>
          <a:p>
            <a:pPr lvl="1"/>
            <a:r>
              <a:rPr lang="en-US" dirty="0" smtClean="0"/>
              <a:t>Increase prescription drug use</a:t>
            </a:r>
          </a:p>
          <a:p>
            <a:pPr lvl="1"/>
            <a:r>
              <a:rPr lang="en-US" dirty="0" smtClean="0"/>
              <a:t>Increase nursing home use</a:t>
            </a:r>
          </a:p>
          <a:p>
            <a:pPr lvl="1"/>
            <a:r>
              <a:rPr lang="en-US" dirty="0" smtClean="0"/>
              <a:t>Improves health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57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Supplemental </a:t>
            </a:r>
            <a:r>
              <a:rPr lang="en-US" dirty="0" smtClean="0"/>
              <a:t>savings accounts</a:t>
            </a:r>
          </a:p>
          <a:p>
            <a:pPr lvl="1"/>
            <a:r>
              <a:rPr lang="en-US" dirty="0" smtClean="0"/>
              <a:t>Privatizes significant portion of OASDI</a:t>
            </a:r>
          </a:p>
          <a:p>
            <a:pPr lvl="1"/>
            <a:r>
              <a:rPr lang="en-US" dirty="0" smtClean="0"/>
              <a:t>Insurance replaced with savings</a:t>
            </a:r>
          </a:p>
          <a:p>
            <a:endParaRPr lang="en-US" dirty="0"/>
          </a:p>
          <a:p>
            <a:r>
              <a:rPr lang="en-US" dirty="0" smtClean="0"/>
              <a:t>Guaranteed minimum income</a:t>
            </a:r>
          </a:p>
          <a:p>
            <a:pPr lvl="1"/>
            <a:r>
              <a:rPr lang="en-US" dirty="0" smtClean="0"/>
              <a:t>Either paid to all or paid after means test</a:t>
            </a:r>
          </a:p>
          <a:p>
            <a:pPr lvl="1"/>
            <a:r>
              <a:rPr lang="en-US" dirty="0" smtClean="0"/>
              <a:t>Removes regressive aspects of OASDI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17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8.2 Million SSI beneficiaries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52" y="1762877"/>
            <a:ext cx="6035927" cy="4133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2636" y="1864775"/>
            <a:ext cx="5729364" cy="38261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62636" y="6003758"/>
            <a:ext cx="511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Maximum monthly benefit in 2017 was $735/$1,103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205" y="6024779"/>
            <a:ext cx="5720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16% receive state supplement as well and 2% only receive state supplement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8688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covered by SSI?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831" y="2254894"/>
            <a:ext cx="6462338" cy="34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1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Depression (1929-1939)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great depression connectic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220" y="1690688"/>
            <a:ext cx="3821621" cy="498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reat depression connecticu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63" y="2072481"/>
            <a:ext cx="60960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836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Wilbur J.. Cohen, and Milton Friedman. </a:t>
            </a:r>
            <a:r>
              <a:rPr lang="en-US" i="1" dirty="0"/>
              <a:t>Social Security: Universal or Selective?</a:t>
            </a:r>
            <a:r>
              <a:rPr lang="en-US" dirty="0"/>
              <a:t>. American enterprise institute for public research, 1972.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://www.youtube.com/watch?time_continue=532&amp;v=gr-_</a:t>
            </a:r>
            <a:r>
              <a:rPr lang="en-US" dirty="0" smtClean="0">
                <a:hlinkClick r:id="rId2"/>
              </a:rPr>
              <a:t>nRnMh2E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www.aei.org/wp-content/uploads/2015/03/Social-Security-Universal-or-Selective-txt.pdf</a:t>
            </a:r>
            <a:endParaRPr lang="en-US" dirty="0" smtClean="0"/>
          </a:p>
          <a:p>
            <a:pPr lvl="1"/>
            <a:r>
              <a:rPr lang="en-US" dirty="0" smtClean="0"/>
              <a:t>Also read the Wikipedia pages on Cohen and Friedman</a:t>
            </a:r>
          </a:p>
          <a:p>
            <a:r>
              <a:rPr lang="en-US" dirty="0" smtClean="0"/>
              <a:t>DeWitt, Larry. “Research </a:t>
            </a:r>
            <a:r>
              <a:rPr lang="en-US" dirty="0"/>
              <a:t>Note #25: </a:t>
            </a:r>
            <a:r>
              <a:rPr lang="en-US" dirty="0" smtClean="0"/>
              <a:t>Ponzi </a:t>
            </a:r>
            <a:r>
              <a:rPr lang="en-US" dirty="0"/>
              <a:t>Schemes vs. Social </a:t>
            </a:r>
            <a:r>
              <a:rPr lang="en-US" dirty="0" smtClean="0"/>
              <a:t>Security.” Historians Office, Social Security Administration. https</a:t>
            </a:r>
            <a:r>
              <a:rPr lang="en-US" dirty="0"/>
              <a:t>://web.archive.org/web/20120601193541/http://www.ssa.gov/history/ponzi.htm</a:t>
            </a:r>
            <a:endParaRPr lang="en-US" dirty="0" smtClean="0"/>
          </a:p>
          <a:p>
            <a:r>
              <a:rPr lang="en-US" dirty="0" err="1"/>
              <a:t>Rejda</a:t>
            </a:r>
            <a:r>
              <a:rPr lang="en-US" dirty="0"/>
              <a:t>, George E. </a:t>
            </a:r>
            <a:r>
              <a:rPr lang="en-US" i="1" dirty="0"/>
              <a:t>Social insurance and economic security</a:t>
            </a:r>
            <a:r>
              <a:rPr lang="en-US" dirty="0"/>
              <a:t>. Routledge, 2015.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1935 Social Security </a:t>
            </a:r>
            <a:r>
              <a:rPr lang="en-US" dirty="0" smtClean="0"/>
              <a:t>Act and the Welfare State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Federal Old Age, Survivors, Disability and Hospital Insurance Program</a:t>
            </a:r>
          </a:p>
          <a:p>
            <a:pPr lvl="1"/>
            <a:r>
              <a:rPr lang="en-US" dirty="0" smtClean="0"/>
              <a:t>Originally entitled the Federal Old Age Benefits (I) program</a:t>
            </a:r>
          </a:p>
          <a:p>
            <a:pPr lvl="1"/>
            <a:r>
              <a:rPr lang="en-US" dirty="0" smtClean="0"/>
              <a:t>Program now also encompasses Medicare and is funded through FICA</a:t>
            </a:r>
          </a:p>
          <a:p>
            <a:r>
              <a:rPr lang="en-US" dirty="0" smtClean="0"/>
              <a:t>Federal-state unemployment compensation program</a:t>
            </a:r>
          </a:p>
          <a:p>
            <a:pPr lvl="1"/>
            <a:r>
              <a:rPr lang="en-US" dirty="0" smtClean="0"/>
              <a:t>FUTA (1954)</a:t>
            </a:r>
          </a:p>
          <a:p>
            <a:r>
              <a:rPr lang="en-US" dirty="0" smtClean="0"/>
              <a:t>9 other programs including aid to states for programs for the blind (X), needy dependent children (IV)</a:t>
            </a:r>
          </a:p>
          <a:p>
            <a:r>
              <a:rPr lang="en-US" dirty="0" smtClean="0"/>
              <a:t>Avoided using the word “insurance” to provide some protection from conservative SC justices – but programs were called social insurance after SC ruling in support in 1939</a:t>
            </a:r>
          </a:p>
          <a:p>
            <a:r>
              <a:rPr lang="en-US" dirty="0"/>
              <a:t>American Medical Association opposed early efforts for state or national health </a:t>
            </a:r>
            <a:r>
              <a:rPr lang="en-US" dirty="0" smtClean="0"/>
              <a:t>insurance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5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programs in the Social Security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key programs</a:t>
            </a:r>
          </a:p>
          <a:p>
            <a:pPr lvl="1"/>
            <a:r>
              <a:rPr lang="en-US" dirty="0" smtClean="0"/>
              <a:t>Maternal and Child Health</a:t>
            </a:r>
          </a:p>
          <a:p>
            <a:pPr lvl="1"/>
            <a:r>
              <a:rPr lang="en-US" dirty="0" smtClean="0"/>
              <a:t>Crippled Children Services</a:t>
            </a:r>
          </a:p>
          <a:p>
            <a:pPr lvl="1"/>
            <a:r>
              <a:rPr lang="en-US" dirty="0" smtClean="0"/>
              <a:t>Vocational rehabilitation</a:t>
            </a:r>
          </a:p>
          <a:p>
            <a:pPr lvl="1"/>
            <a:r>
              <a:rPr lang="en-US" dirty="0" smtClean="0"/>
              <a:t>Public Health</a:t>
            </a:r>
          </a:p>
          <a:p>
            <a:r>
              <a:rPr lang="en-US" dirty="0" smtClean="0"/>
              <a:t>Created as grants to states for state run programs</a:t>
            </a:r>
          </a:p>
          <a:p>
            <a:r>
              <a:rPr lang="en-US" dirty="0" smtClean="0"/>
              <a:t>Initial plans included national health insurance, which AMA opposed and FDR thought was politically too risky, eventual AMA support of Act was reluctant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3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New Deal included banking reform and the Civil Works Administration</a:t>
            </a:r>
          </a:p>
          <a:p>
            <a:r>
              <a:rPr lang="en-US" dirty="0" smtClean="0"/>
              <a:t>Second New Deal </a:t>
            </a:r>
            <a:r>
              <a:rPr lang="en-US" dirty="0"/>
              <a:t>included labor union protections, </a:t>
            </a:r>
            <a:r>
              <a:rPr lang="en-US" dirty="0" err="1"/>
              <a:t>establishmient</a:t>
            </a:r>
            <a:r>
              <a:rPr lang="en-US" dirty="0"/>
              <a:t> of the Works Progress Administration, the creation of the US Housing Authority, the Fair Labor and Standards Act of 1938, and the Social Security Act</a:t>
            </a:r>
          </a:p>
          <a:p>
            <a:r>
              <a:rPr lang="en-US" dirty="0" smtClean="0"/>
              <a:t>FDR (a New York Democrat) vs </a:t>
            </a:r>
            <a:r>
              <a:rPr lang="en-US" dirty="0"/>
              <a:t>the conservative </a:t>
            </a:r>
            <a:r>
              <a:rPr lang="en-US" dirty="0" smtClean="0"/>
              <a:t>coalition of Republicans and Southern Democrats</a:t>
            </a:r>
          </a:p>
          <a:p>
            <a:pPr lvl="1"/>
            <a:r>
              <a:rPr lang="en-US" dirty="0" smtClean="0"/>
              <a:t>Harry F. Byrd </a:t>
            </a:r>
            <a:r>
              <a:rPr lang="en-US" dirty="0" err="1" smtClean="0"/>
              <a:t>Sr</a:t>
            </a:r>
            <a:r>
              <a:rPr lang="en-US" dirty="0" smtClean="0"/>
              <a:t> was a noted leader of the conservative coalition</a:t>
            </a:r>
          </a:p>
          <a:p>
            <a:pPr lvl="1"/>
            <a:r>
              <a:rPr lang="en-US" dirty="0" smtClean="0"/>
              <a:t>Opposed Federal control over standards for old age assistance and other programs</a:t>
            </a:r>
          </a:p>
        </p:txBody>
      </p:sp>
    </p:spTree>
    <p:extLst>
      <p:ext uri="{BB962C8B-B14F-4D97-AF65-F5344CB8AC3E}">
        <p14:creationId xmlns:p14="http://schemas.microsoft.com/office/powerpoint/2010/main" val="269570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FICA - Federal Insurance Contributions </a:t>
            </a:r>
            <a:r>
              <a:rPr lang="en-US" dirty="0" smtClean="0"/>
              <a:t>Act &amp; </a:t>
            </a:r>
            <a:br>
              <a:rPr lang="en-US" dirty="0" smtClean="0"/>
            </a:br>
            <a:r>
              <a:rPr lang="en-US" dirty="0" smtClean="0"/>
              <a:t>FUTA - </a:t>
            </a:r>
            <a:r>
              <a:rPr lang="en-US" dirty="0"/>
              <a:t>Federal Unemployment Tax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Payroll tax paid by both employers and employees</a:t>
            </a:r>
          </a:p>
          <a:p>
            <a:pPr lvl="1"/>
            <a:r>
              <a:rPr lang="en-US" dirty="0" smtClean="0"/>
              <a:t>Equal share between both, currently at 6.2% each for FICA and 1.45% each for Medicare</a:t>
            </a:r>
          </a:p>
          <a:p>
            <a:pPr lvl="1"/>
            <a:r>
              <a:rPr lang="en-US" dirty="0"/>
              <a:t>6% </a:t>
            </a:r>
            <a:r>
              <a:rPr lang="en-US" dirty="0" smtClean="0"/>
              <a:t>for Employers for first $7,000 in wages for FUTA</a:t>
            </a:r>
          </a:p>
          <a:p>
            <a:pPr lvl="1"/>
            <a:r>
              <a:rPr lang="en-US" dirty="0" smtClean="0"/>
              <a:t>Tax is paid on a salary up to a maximum value – currently $128,400</a:t>
            </a:r>
          </a:p>
          <a:p>
            <a:pPr lvl="1"/>
            <a:endParaRPr lang="en-US" dirty="0"/>
          </a:p>
        </p:txBody>
      </p:sp>
      <p:pic>
        <p:nvPicPr>
          <p:cNvPr id="2050" name="Picture 2" descr="Taxes revenue by source chart hist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928" y="3888371"/>
            <a:ext cx="6726144" cy="309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02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Administered today by the Employment and Training Administration, Unemployment Insurance Service, US Department of Labor</a:t>
            </a:r>
          </a:p>
          <a:p>
            <a:r>
              <a:rPr lang="en-US" dirty="0" smtClean="0"/>
              <a:t>Financed by Payroll tax (FUTA) into Unemployment Trust Fun, which is split into separate accounts for each state, territory, and DC</a:t>
            </a:r>
          </a:p>
          <a:p>
            <a:r>
              <a:rPr lang="en-US" dirty="0" smtClean="0"/>
              <a:t>Federal FUTA payments can be offset by State SUTA/SUI payments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Administration today administers numerous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Federal Old-Age (Retirement), Survivors, and Disability </a:t>
            </a:r>
            <a:r>
              <a:rPr lang="en-US" dirty="0" smtClean="0"/>
              <a:t>Insurance (OASDI)</a:t>
            </a:r>
          </a:p>
          <a:p>
            <a:pPr lvl="1"/>
            <a:r>
              <a:rPr lang="en-US" dirty="0" smtClean="0"/>
              <a:t>This is what is usually meant by “Social Security check”</a:t>
            </a:r>
          </a:p>
          <a:p>
            <a:r>
              <a:rPr lang="en-US" dirty="0" smtClean="0"/>
              <a:t>Temporary </a:t>
            </a:r>
            <a:r>
              <a:rPr lang="en-US" dirty="0"/>
              <a:t>Assistance for Needy </a:t>
            </a:r>
            <a:r>
              <a:rPr lang="en-US" dirty="0" smtClean="0"/>
              <a:t>Families (TANF)</a:t>
            </a:r>
          </a:p>
          <a:p>
            <a:r>
              <a:rPr lang="en-US" dirty="0" smtClean="0"/>
              <a:t>Health </a:t>
            </a:r>
            <a:r>
              <a:rPr lang="en-US" dirty="0"/>
              <a:t>Insurance for Aged and </a:t>
            </a:r>
            <a:r>
              <a:rPr lang="en-US" dirty="0" smtClean="0"/>
              <a:t>Disabled (Medicare)</a:t>
            </a:r>
          </a:p>
          <a:p>
            <a:r>
              <a:rPr lang="en-US" dirty="0" smtClean="0"/>
              <a:t>Grants </a:t>
            </a:r>
            <a:r>
              <a:rPr lang="en-US" dirty="0"/>
              <a:t>to States for Medical Assistance Programs for low income </a:t>
            </a:r>
            <a:r>
              <a:rPr lang="en-US" dirty="0" smtClean="0"/>
              <a:t>citizens (Medicaid)</a:t>
            </a:r>
          </a:p>
          <a:p>
            <a:r>
              <a:rPr lang="en-US" dirty="0" smtClean="0"/>
              <a:t>State </a:t>
            </a:r>
            <a:r>
              <a:rPr lang="en-US" dirty="0"/>
              <a:t>Children's Health Insurance Program for low income </a:t>
            </a:r>
            <a:r>
              <a:rPr lang="en-US" dirty="0" smtClean="0"/>
              <a:t>citizens (SCHIP)</a:t>
            </a:r>
          </a:p>
          <a:p>
            <a:r>
              <a:rPr lang="en-US" dirty="0" smtClean="0"/>
              <a:t>Supplemental </a:t>
            </a:r>
            <a:r>
              <a:rPr lang="en-US" dirty="0"/>
              <a:t>Security </a:t>
            </a:r>
            <a:r>
              <a:rPr lang="en-US" dirty="0" smtClean="0"/>
              <a:t>Income (SSI)</a:t>
            </a:r>
          </a:p>
          <a:p>
            <a:pPr lvl="1"/>
            <a:r>
              <a:rPr lang="en-US" dirty="0" smtClean="0"/>
              <a:t>These are payments to the elderly or disabled indigent beyond OASDI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1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32147</TotalTime>
  <Words>1785</Words>
  <Application>Microsoft Office PowerPoint</Application>
  <PresentationFormat>Widescreen</PresentationFormat>
  <Paragraphs>224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HCMI 4225: Social Insurance in the United States</vt:lpstr>
      <vt:lpstr>Something we missed last time: Workers’ Compensation</vt:lpstr>
      <vt:lpstr>Great Depression (1929-1939)</vt:lpstr>
      <vt:lpstr>1935 Social Security Act and the Welfare State in the US</vt:lpstr>
      <vt:lpstr>Health Insurance programs in the Social Security Act</vt:lpstr>
      <vt:lpstr>New Deal</vt:lpstr>
      <vt:lpstr>FICA - Federal Insurance Contributions Act &amp;  FUTA - Federal Unemployment Tax Act</vt:lpstr>
      <vt:lpstr>Unemployment Insurance</vt:lpstr>
      <vt:lpstr>Social Security Administration today administers numerous programs</vt:lpstr>
      <vt:lpstr>TANF and SSI</vt:lpstr>
      <vt:lpstr>OASDI timeline</vt:lpstr>
      <vt:lpstr>OASDI qualifications and benefits</vt:lpstr>
      <vt:lpstr>OASDI’s primary insurance amount (PIA)</vt:lpstr>
      <vt:lpstr>OASDI solvency</vt:lpstr>
      <vt:lpstr>OASDI solvency</vt:lpstr>
      <vt:lpstr>Welfare or Insurance?</vt:lpstr>
      <vt:lpstr>Means Testing</vt:lpstr>
      <vt:lpstr>So What counts as Social Insurance</vt:lpstr>
      <vt:lpstr>Social Insurance is different from Private</vt:lpstr>
      <vt:lpstr>But isn’t Social Security an Insurance Illusion?</vt:lpstr>
      <vt:lpstr>Ponzi Scheme</vt:lpstr>
      <vt:lpstr>Social Security Fiscal Transparency</vt:lpstr>
      <vt:lpstr>Social Security’s Demographic Challenge</vt:lpstr>
      <vt:lpstr>Social Security: Who benefits and how</vt:lpstr>
      <vt:lpstr>Who is covered by OASDI?</vt:lpstr>
      <vt:lpstr>Social Security</vt:lpstr>
      <vt:lpstr>Major Reforms</vt:lpstr>
      <vt:lpstr>8.2 Million SSI beneficiaries</vt:lpstr>
      <vt:lpstr>Who is covered by SSI?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112</cp:revision>
  <dcterms:created xsi:type="dcterms:W3CDTF">2018-08-26T19:46:47Z</dcterms:created>
  <dcterms:modified xsi:type="dcterms:W3CDTF">2018-10-01T14:48:12Z</dcterms:modified>
</cp:coreProperties>
</file>