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9" r:id="rId3"/>
    <p:sldId id="280" r:id="rId4"/>
    <p:sldId id="281" r:id="rId5"/>
    <p:sldId id="283" r:id="rId6"/>
    <p:sldId id="290" r:id="rId7"/>
    <p:sldId id="289" r:id="rId8"/>
    <p:sldId id="284" r:id="rId9"/>
    <p:sldId id="285" r:id="rId10"/>
    <p:sldId id="286" r:id="rId11"/>
    <p:sldId id="287" r:id="rId12"/>
    <p:sldId id="291" r:id="rId13"/>
    <p:sldId id="292" r:id="rId14"/>
    <p:sldId id="293" r:id="rId15"/>
    <p:sldId id="27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4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</a:t>
            </a:r>
            <a:r>
              <a:rPr lang="en-US" dirty="0" smtClean="0"/>
              <a:t>4225: History of Public Health Insurance in the 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BUSN 203: Mon/Wed 11:00 AM – </a:t>
            </a:r>
            <a:r>
              <a:rPr lang="en-US" dirty="0" smtClean="0"/>
              <a:t>12:15PM</a:t>
            </a:r>
          </a:p>
          <a:p>
            <a:r>
              <a:rPr lang="en-US" dirty="0"/>
              <a:t>https://shane-murphy.uconn.edu/teaching/fall-2018-hcmi-4225/</a:t>
            </a:r>
            <a:endParaRPr lang="en-US" dirty="0" smtClean="0"/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12:30 PM – 2:00PM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1972: Social Security Amendments of 1972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Extended Medicare to disabled</a:t>
            </a:r>
          </a:p>
          <a:p>
            <a:r>
              <a:rPr lang="en-US" dirty="0" smtClean="0"/>
              <a:t>Increased payroll taxes to finance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804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1973: Health Maintenance Organization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Provided money and federal protection to HMOs</a:t>
            </a:r>
          </a:p>
          <a:p>
            <a:pPr lvl="1"/>
            <a:r>
              <a:rPr lang="en-US" dirty="0" smtClean="0"/>
              <a:t>Some state laws restricted health insurers, federally qualified HMOs could avoid such restrictions</a:t>
            </a:r>
          </a:p>
          <a:p>
            <a:r>
              <a:rPr lang="en-US" dirty="0" smtClean="0"/>
              <a:t>Dual choice mandate (expired in 1995)</a:t>
            </a:r>
          </a:p>
          <a:p>
            <a:pPr lvl="1"/>
            <a:r>
              <a:rPr lang="en-US" dirty="0" smtClean="0"/>
              <a:t>Employers with 25+ employees that offered coverage should offer at least one group model and when HMO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31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1974: </a:t>
            </a:r>
            <a:r>
              <a:rPr lang="en-US" dirty="0"/>
              <a:t>Employee Retirement Income Security </a:t>
            </a:r>
            <a:r>
              <a:rPr lang="en-US" dirty="0" smtClean="0"/>
              <a:t>Act (ERISA)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Established minimum standards for private pensions and health benefits plains</a:t>
            </a:r>
          </a:p>
          <a:p>
            <a:r>
              <a:rPr lang="en-US" dirty="0" smtClean="0"/>
              <a:t>Two key amendments: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Consolidated Omnibus Budget Reconciliation Act of 1985 (COBRA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Provides some employees the right to continue coverage after termination of employment for a limited time</a:t>
            </a:r>
          </a:p>
          <a:p>
            <a:pPr lvl="1"/>
            <a:r>
              <a:rPr lang="en-US" dirty="0"/>
              <a:t>The Health Insurance Portability and Accountability Act of 1996 (HIPAA)</a:t>
            </a:r>
            <a:endParaRPr lang="en-US" dirty="0" smtClean="0"/>
          </a:p>
          <a:p>
            <a:pPr lvl="2"/>
            <a:r>
              <a:rPr lang="en-US" dirty="0" smtClean="0"/>
              <a:t>Ensures coverage of some pre-existing medical conditions</a:t>
            </a:r>
          </a:p>
          <a:p>
            <a:pPr lvl="2"/>
            <a:r>
              <a:rPr lang="en-US" dirty="0" smtClean="0"/>
              <a:t>Bars some forms of discrimination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988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Failed Proposals: Nixon, Ford Carter, and Clinton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https://www.youtube.com/watch?v=_A0O7IVsVhY</a:t>
            </a:r>
          </a:p>
          <a:p>
            <a:r>
              <a:rPr lang="en-US" dirty="0" smtClean="0"/>
              <a:t>Nixon:</a:t>
            </a:r>
          </a:p>
          <a:p>
            <a:pPr lvl="1"/>
            <a:r>
              <a:rPr lang="en-US" dirty="0" smtClean="0"/>
              <a:t>Nixon Comprehensive Health Insurance Plan of 1974</a:t>
            </a:r>
          </a:p>
          <a:p>
            <a:pPr lvl="1"/>
            <a:r>
              <a:rPr lang="en-US" dirty="0" smtClean="0"/>
              <a:t>National Health Insurance Partnership</a:t>
            </a:r>
          </a:p>
          <a:p>
            <a:pPr lvl="2"/>
            <a:r>
              <a:rPr lang="en-US" dirty="0" smtClean="0"/>
              <a:t>An employer mandate		</a:t>
            </a:r>
          </a:p>
          <a:p>
            <a:pPr lvl="1"/>
            <a:r>
              <a:rPr lang="en-US" dirty="0" smtClean="0"/>
              <a:t>Replace Medicaid with fully financed federally run plan that covers families with children with low income head of household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5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Failed Proposals: Nixon, Ford Carter, and Clinton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Nixon:</a:t>
            </a:r>
          </a:p>
          <a:p>
            <a:pPr lvl="1"/>
            <a:r>
              <a:rPr lang="en-US" dirty="0" smtClean="0"/>
              <a:t>Nixon Comprehensive Health Insurance Plan of 1974</a:t>
            </a:r>
          </a:p>
          <a:p>
            <a:pPr lvl="1"/>
            <a:r>
              <a:rPr lang="en-US" dirty="0" smtClean="0"/>
              <a:t>National Health Insurance Partnership</a:t>
            </a:r>
          </a:p>
          <a:p>
            <a:pPr lvl="2"/>
            <a:r>
              <a:rPr lang="en-US" dirty="0" smtClean="0"/>
              <a:t>An employer mandate		</a:t>
            </a:r>
          </a:p>
          <a:p>
            <a:pPr lvl="1"/>
            <a:r>
              <a:rPr lang="en-US" dirty="0" smtClean="0"/>
              <a:t>Replace Medicaid with fully financed federally run plan that covers families with children with low income head of household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99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Quadagno</a:t>
            </a:r>
            <a:r>
              <a:rPr lang="en-US" dirty="0"/>
              <a:t>, Jill. "Why the United States has no national health insurance: Stakeholder mobilization against the welfare state, 1945-1996." </a:t>
            </a:r>
            <a:r>
              <a:rPr lang="en-US" i="1" dirty="0"/>
              <a:t>Journal of Health and Social Behavior</a:t>
            </a:r>
            <a:r>
              <a:rPr lang="en-US" dirty="0"/>
              <a:t> (2004): 25-44</a:t>
            </a:r>
            <a:r>
              <a:rPr lang="en-US" dirty="0" smtClean="0"/>
              <a:t>.</a:t>
            </a:r>
          </a:p>
          <a:p>
            <a:r>
              <a:rPr lang="en-US" dirty="0" err="1"/>
              <a:t>Blendon</a:t>
            </a:r>
            <a:r>
              <a:rPr lang="en-US" dirty="0"/>
              <a:t>, Robert J., and John M. Benson. "Americans’ views on health policy: a fifty-year historical perspective." </a:t>
            </a:r>
            <a:r>
              <a:rPr lang="en-US" i="1" dirty="0"/>
              <a:t>Health Affairs</a:t>
            </a:r>
            <a:r>
              <a:rPr lang="en-US" dirty="0"/>
              <a:t> 20, no. 2 (2001): 33-46</a:t>
            </a:r>
            <a:r>
              <a:rPr lang="en-US" dirty="0" smtClean="0"/>
              <a:t>.</a:t>
            </a:r>
          </a:p>
          <a:p>
            <a:r>
              <a:rPr lang="en-US" dirty="0"/>
              <a:t>Freed, Gary L., and </a:t>
            </a:r>
            <a:r>
              <a:rPr lang="en-US" dirty="0" err="1"/>
              <a:t>Anup</a:t>
            </a:r>
            <a:r>
              <a:rPr lang="en-US" dirty="0"/>
              <a:t> Das. "Nixon or Obama: Who Is the Real Radical Liberal on Health Care?." </a:t>
            </a:r>
            <a:r>
              <a:rPr lang="en-US" i="1" dirty="0"/>
              <a:t>Pediatrics</a:t>
            </a:r>
            <a:r>
              <a:rPr lang="en-US" dirty="0"/>
              <a:t> 136, no. 2 (2015): 211-214.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1915: AALL Bill (failed)</a:t>
            </a:r>
          </a:p>
          <a:p>
            <a:r>
              <a:rPr lang="en-US" dirty="0" smtClean="0"/>
              <a:t>1921: Sheppard-Towner Act (expired in 1929)</a:t>
            </a:r>
          </a:p>
          <a:p>
            <a:r>
              <a:rPr lang="en-US" dirty="0" smtClean="0"/>
              <a:t>1935: Social Security Act (health insurance was omitted from the final draft)</a:t>
            </a:r>
          </a:p>
          <a:p>
            <a:r>
              <a:rPr lang="en-US" dirty="0" smtClean="0"/>
              <a:t>1942: Stabilization Act</a:t>
            </a:r>
          </a:p>
          <a:p>
            <a:r>
              <a:rPr lang="en-US" dirty="0" smtClean="0"/>
              <a:t>1944: Economic Bill of Rights proposal (FDR died a year later)</a:t>
            </a:r>
          </a:p>
          <a:p>
            <a:r>
              <a:rPr lang="en-US" dirty="0" smtClean="0"/>
              <a:t>1946: Wagner-Murray-Dingell and Taft-Smith-Ball bills (no action)</a:t>
            </a:r>
          </a:p>
          <a:p>
            <a:r>
              <a:rPr lang="en-US" dirty="0" smtClean="0"/>
              <a:t>1950: Social Security Amendments of 1950</a:t>
            </a:r>
          </a:p>
          <a:p>
            <a:r>
              <a:rPr lang="en-US" dirty="0" smtClean="0"/>
              <a:t>1956: Social </a:t>
            </a:r>
            <a:r>
              <a:rPr lang="en-US" dirty="0"/>
              <a:t>Security </a:t>
            </a:r>
            <a:r>
              <a:rPr lang="en-US" dirty="0" smtClean="0"/>
              <a:t>Amendments of 1956</a:t>
            </a:r>
          </a:p>
          <a:p>
            <a:r>
              <a:rPr lang="en-US" dirty="0" smtClean="0"/>
              <a:t>1965: </a:t>
            </a:r>
            <a:r>
              <a:rPr lang="en-US" dirty="0"/>
              <a:t>Social Security Amendments of </a:t>
            </a:r>
            <a:r>
              <a:rPr lang="en-US" dirty="0" smtClean="0"/>
              <a:t>1965 (Medicare and Medicaid)</a:t>
            </a:r>
          </a:p>
          <a:p>
            <a:r>
              <a:rPr lang="en-US" dirty="0" smtClean="0"/>
              <a:t>1972: </a:t>
            </a:r>
            <a:r>
              <a:rPr lang="en-US" dirty="0"/>
              <a:t>Social Security Amendments of </a:t>
            </a:r>
            <a:r>
              <a:rPr lang="en-US" dirty="0" smtClean="0"/>
              <a:t>1972</a:t>
            </a:r>
          </a:p>
          <a:p>
            <a:r>
              <a:rPr lang="en-US" dirty="0"/>
              <a:t>1974: Employee Retirement Income Security Act (ERISA)</a:t>
            </a:r>
          </a:p>
          <a:p>
            <a:r>
              <a:rPr lang="en-US" dirty="0" smtClean="0"/>
              <a:t>1985: Consolidated </a:t>
            </a:r>
            <a:r>
              <a:rPr lang="en-US" dirty="0"/>
              <a:t>Omnibus Budget Reconciliation Act </a:t>
            </a:r>
            <a:r>
              <a:rPr lang="en-US" dirty="0" smtClean="0"/>
              <a:t>(</a:t>
            </a:r>
            <a:r>
              <a:rPr lang="en-US" dirty="0"/>
              <a:t>COBRA)</a:t>
            </a:r>
          </a:p>
          <a:p>
            <a:r>
              <a:rPr lang="en-US" dirty="0" smtClean="0"/>
              <a:t>1996: The </a:t>
            </a:r>
            <a:r>
              <a:rPr lang="en-US" dirty="0"/>
              <a:t>Health Insurance Portability and Accountability Act </a:t>
            </a:r>
            <a:r>
              <a:rPr lang="en-US" dirty="0" smtClean="0"/>
              <a:t>(</a:t>
            </a:r>
            <a:r>
              <a:rPr lang="en-US" dirty="0"/>
              <a:t>HIPAA)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95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1915: AALL </a:t>
            </a:r>
            <a:r>
              <a:rPr lang="en-US" dirty="0" smtClean="0"/>
              <a:t>bills </a:t>
            </a:r>
            <a:r>
              <a:rPr lang="en-US" dirty="0"/>
              <a:t>(failed)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State level campaign led by labor organization - </a:t>
            </a:r>
            <a:r>
              <a:rPr lang="en-US" dirty="0"/>
              <a:t> American Association of Labor Legislation </a:t>
            </a:r>
            <a:endParaRPr lang="en-US" dirty="0" smtClean="0"/>
          </a:p>
          <a:p>
            <a:r>
              <a:rPr lang="en-US" dirty="0" smtClean="0"/>
              <a:t>Cover working class and low income individuals</a:t>
            </a:r>
            <a:endParaRPr lang="en-US" dirty="0"/>
          </a:p>
          <a:p>
            <a:r>
              <a:rPr lang="en-US" dirty="0" smtClean="0"/>
              <a:t>Cover the </a:t>
            </a:r>
            <a:r>
              <a:rPr lang="en-US" dirty="0"/>
              <a:t>services of physicians, nurses, and </a:t>
            </a:r>
            <a:r>
              <a:rPr lang="en-US" dirty="0" smtClean="0"/>
              <a:t>hospitals</a:t>
            </a:r>
          </a:p>
          <a:p>
            <a:r>
              <a:rPr lang="en-US" dirty="0" smtClean="0"/>
              <a:t>Also cover as </a:t>
            </a:r>
            <a:r>
              <a:rPr lang="en-US" dirty="0"/>
              <a:t>was sick pay, maternity benefits, and a death </a:t>
            </a:r>
            <a:r>
              <a:rPr lang="en-US" dirty="0" smtClean="0"/>
              <a:t>benefit for </a:t>
            </a:r>
            <a:r>
              <a:rPr lang="en-US" dirty="0"/>
              <a:t>funeral </a:t>
            </a:r>
            <a:r>
              <a:rPr lang="en-US" dirty="0" smtClean="0"/>
              <a:t>expenses</a:t>
            </a:r>
          </a:p>
          <a:p>
            <a:r>
              <a:rPr lang="en-US" dirty="0" smtClean="0"/>
              <a:t>Initially supported by the AMA, but opposed by many state societies</a:t>
            </a:r>
          </a:p>
          <a:p>
            <a:r>
              <a:rPr lang="en-US" dirty="0" smtClean="0"/>
              <a:t>Opposed by the American Federation of Labor (AFL)</a:t>
            </a:r>
          </a:p>
          <a:p>
            <a:r>
              <a:rPr lang="en-US" dirty="0" smtClean="0"/>
              <a:t>Grew in support by 1917,  but faltered thereafter and was dead by 1920</a:t>
            </a:r>
          </a:p>
          <a:p>
            <a:r>
              <a:rPr lang="en-US" dirty="0" smtClean="0"/>
              <a:t>Never enacted in any state</a:t>
            </a:r>
          </a:p>
        </p:txBody>
      </p:sp>
    </p:spTree>
    <p:extLst>
      <p:ext uri="{BB962C8B-B14F-4D97-AF65-F5344CB8AC3E}">
        <p14:creationId xmlns:p14="http://schemas.microsoft.com/office/powerpoint/2010/main" val="145199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1921: Sheppard-Towner Act (expired in 1929)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Federal subsidies for state-run child and maternal health</a:t>
            </a:r>
          </a:p>
          <a:p>
            <a:r>
              <a:rPr lang="en-US" dirty="0" smtClean="0"/>
              <a:t>Massachusetts, Connecticut and Illinois never participated in the program</a:t>
            </a:r>
          </a:p>
          <a:p>
            <a:r>
              <a:rPr lang="en-US" dirty="0" smtClean="0"/>
              <a:t>Opposed by the AMA</a:t>
            </a:r>
          </a:p>
          <a:p>
            <a:pPr lvl="1"/>
            <a:r>
              <a:rPr lang="en-US" dirty="0" smtClean="0"/>
              <a:t>Although supported by the Pediatric Section of the AMA</a:t>
            </a:r>
          </a:p>
          <a:p>
            <a:pPr lvl="1"/>
            <a:r>
              <a:rPr lang="en-US" dirty="0" smtClean="0"/>
              <a:t>Led to the formation of the American Academy of Pediatrics</a:t>
            </a:r>
          </a:p>
          <a:p>
            <a:r>
              <a:rPr lang="en-US" dirty="0" smtClean="0"/>
              <a:t>Renewed in 1926 but opposition grew and funding lapsed in 1929</a:t>
            </a:r>
          </a:p>
        </p:txBody>
      </p:sp>
    </p:spTree>
    <p:extLst>
      <p:ext uri="{BB962C8B-B14F-4D97-AF65-F5344CB8AC3E}">
        <p14:creationId xmlns:p14="http://schemas.microsoft.com/office/powerpoint/2010/main" val="3106658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1942: Stabilization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During WWII, increased government spending was leading to inflation</a:t>
            </a:r>
          </a:p>
          <a:p>
            <a:r>
              <a:rPr lang="en-US" dirty="0" smtClean="0"/>
              <a:t>Increased demand for war-time goods and increased demand for workers due to increased military spending led to labor shortages</a:t>
            </a:r>
          </a:p>
          <a:p>
            <a:r>
              <a:rPr lang="en-US" dirty="0" smtClean="0"/>
              <a:t>Bill meant to combat inflation and labor shortages</a:t>
            </a:r>
          </a:p>
          <a:p>
            <a:r>
              <a:rPr lang="en-US" dirty="0" smtClean="0"/>
              <a:t>Limit employer’s ability to raise wages</a:t>
            </a:r>
          </a:p>
          <a:p>
            <a:pPr lvl="1"/>
            <a:r>
              <a:rPr lang="en-US" dirty="0" smtClean="0"/>
              <a:t>Employer response was to increase benefits</a:t>
            </a:r>
          </a:p>
          <a:p>
            <a:pPr lvl="1"/>
            <a:r>
              <a:rPr lang="en-US" dirty="0" smtClean="0"/>
              <a:t>Health benefits became part of employment packages</a:t>
            </a:r>
          </a:p>
        </p:txBody>
      </p:sp>
    </p:spTree>
    <p:extLst>
      <p:ext uri="{BB962C8B-B14F-4D97-AF65-F5344CB8AC3E}">
        <p14:creationId xmlns:p14="http://schemas.microsoft.com/office/powerpoint/2010/main" val="286494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1944: Economic Bill of Rights proposal (FDR died a year later)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Part of FDR’s inaugural address</a:t>
            </a:r>
          </a:p>
          <a:p>
            <a:r>
              <a:rPr lang="en-US" dirty="0" smtClean="0"/>
              <a:t>Also called the second bill of rights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right to a useful and remunerative job in the industries or shops or farms or mines of the nation;</a:t>
            </a:r>
          </a:p>
          <a:p>
            <a:pPr lvl="1"/>
            <a:r>
              <a:rPr lang="en-US" dirty="0"/>
              <a:t>The right to earn enough to provide adequate food and clothing and recreation;</a:t>
            </a:r>
          </a:p>
          <a:p>
            <a:pPr lvl="1"/>
            <a:r>
              <a:rPr lang="en-US" dirty="0"/>
              <a:t>The right of every farmer to raise and sell his products at a return which will give him and his family a decent living;</a:t>
            </a:r>
          </a:p>
          <a:p>
            <a:pPr lvl="1"/>
            <a:r>
              <a:rPr lang="en-US" dirty="0"/>
              <a:t>The right of every businessman, large and small, to trade in an atmosphere of freedom from unfair competition and domination by monopolies at home or abroad;</a:t>
            </a:r>
          </a:p>
          <a:p>
            <a:pPr lvl="1"/>
            <a:r>
              <a:rPr lang="en-US" dirty="0"/>
              <a:t>The right of every family to a decent home;</a:t>
            </a:r>
          </a:p>
          <a:p>
            <a:pPr lvl="1"/>
            <a:r>
              <a:rPr lang="en-US" dirty="0"/>
              <a:t>The right to adequate medical care and the opportunity to achieve and enjoy good health;</a:t>
            </a:r>
          </a:p>
          <a:p>
            <a:pPr lvl="1"/>
            <a:r>
              <a:rPr lang="en-US" dirty="0"/>
              <a:t>The right to adequate protection from the economic fears of old age, sickness, accident, and unemployment;</a:t>
            </a:r>
          </a:p>
          <a:p>
            <a:pPr lvl="1"/>
            <a:r>
              <a:rPr lang="en-US" dirty="0"/>
              <a:t>The right to a good education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FDR was elected to his fourth term in November 1944 but died in April 1945</a:t>
            </a:r>
          </a:p>
        </p:txBody>
      </p:sp>
    </p:spTree>
    <p:extLst>
      <p:ext uri="{BB962C8B-B14F-4D97-AF65-F5344CB8AC3E}">
        <p14:creationId xmlns:p14="http://schemas.microsoft.com/office/powerpoint/2010/main" val="227213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1946: Wagner-Murray-Dingell and Taft-Smith-Ball bills (no action)</a:t>
            </a:r>
          </a:p>
          <a:p>
            <a:pPr lvl="1"/>
            <a:r>
              <a:rPr lang="en-US" dirty="0" smtClean="0"/>
              <a:t>Bills were in part in opposition to each other, but both sought to provide health payments to low income workers</a:t>
            </a:r>
          </a:p>
          <a:p>
            <a:pPr lvl="1"/>
            <a:r>
              <a:rPr lang="en-US" dirty="0" smtClean="0"/>
              <a:t>Neither bill made it to the floor</a:t>
            </a:r>
          </a:p>
        </p:txBody>
      </p:sp>
    </p:spTree>
    <p:extLst>
      <p:ext uri="{BB962C8B-B14F-4D97-AF65-F5344CB8AC3E}">
        <p14:creationId xmlns:p14="http://schemas.microsoft.com/office/powerpoint/2010/main" val="850420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1950s: </a:t>
            </a:r>
            <a:r>
              <a:rPr lang="en-US" dirty="0"/>
              <a:t>Social Security Amendments of </a:t>
            </a:r>
            <a:r>
              <a:rPr lang="en-US" dirty="0" smtClean="0"/>
              <a:t>1950 and 1956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Payments to health care providers for welfare recipients established in 1950 and expanded in 1956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480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1965: Social Security Amendments of 1965 (Medicare and Medicaid)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 issue in 1962 Kennedy Campaign (Kennedy was assassinated in 1963)</a:t>
            </a:r>
          </a:p>
          <a:p>
            <a:r>
              <a:rPr lang="en-US" dirty="0" smtClean="0"/>
              <a:t>Johnson strongly supported legislation</a:t>
            </a:r>
          </a:p>
          <a:p>
            <a:r>
              <a:rPr lang="en-US" dirty="0" smtClean="0"/>
              <a:t>Initial proposal failed in 1964</a:t>
            </a:r>
          </a:p>
          <a:p>
            <a:r>
              <a:rPr lang="en-US" dirty="0" smtClean="0"/>
              <a:t>Supported by the AFL-CIO, both parties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499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35038</TotalTime>
  <Words>812</Words>
  <Application>Microsoft Office PowerPoint</Application>
  <PresentationFormat>Widescreen</PresentationFormat>
  <Paragraphs>103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HCMI 4225: History of Public Health Insurance in the US</vt:lpstr>
      <vt:lpstr>Key Legislation</vt:lpstr>
      <vt:lpstr>1915: AALL bills (failed)</vt:lpstr>
      <vt:lpstr>1921: Sheppard-Towner Act (expired in 1929)</vt:lpstr>
      <vt:lpstr>1942: Stabilization Act</vt:lpstr>
      <vt:lpstr>1944: Economic Bill of Rights proposal (FDR died a year later)</vt:lpstr>
      <vt:lpstr>Key Legislation</vt:lpstr>
      <vt:lpstr>1950s: Social Security Amendments of 1950 and 1956</vt:lpstr>
      <vt:lpstr>1965: Social Security Amendments of 1965 (Medicare and Medicaid)</vt:lpstr>
      <vt:lpstr>1972: Social Security Amendments of 1972</vt:lpstr>
      <vt:lpstr>1973: Health Maintenance Organization Act</vt:lpstr>
      <vt:lpstr>1974: Employee Retirement Income Security Act (ERISA)</vt:lpstr>
      <vt:lpstr>Failed Proposals: Nixon, Ford Carter, and Clinton</vt:lpstr>
      <vt:lpstr>Failed Proposals: Nixon, Ford Carter, and Clinton</vt:lpstr>
      <vt:lpstr>Readings: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119</cp:revision>
  <dcterms:created xsi:type="dcterms:W3CDTF">2018-08-26T19:46:47Z</dcterms:created>
  <dcterms:modified xsi:type="dcterms:W3CDTF">2018-10-03T14:59:35Z</dcterms:modified>
</cp:coreProperties>
</file>