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2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Why the US has no national health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BUSN 203: Mon/Wed 11:00 AM – 12:15PM</a:t>
            </a:r>
          </a:p>
          <a:p>
            <a:r>
              <a:rPr lang="en-US" dirty="0"/>
              <a:t>https://shane-murphy.uconn.edu/teaching/fall-2018-hcmi-4225/</a:t>
            </a:r>
            <a:endParaRPr lang="en-US" dirty="0" smtClean="0"/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12:30 PM – 2:00PM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Triumph of the Insurance Industry: National Health Insurance Revisited - Madison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early 1990s, Clinton sought to make health reform central to his presidency</a:t>
            </a:r>
          </a:p>
          <a:p>
            <a:pPr lvl="1"/>
            <a:r>
              <a:rPr lang="en-US" dirty="0" smtClean="0"/>
              <a:t>However, NAFTA negotiations took labor and political focus</a:t>
            </a:r>
          </a:p>
          <a:p>
            <a:pPr lvl="1"/>
            <a:r>
              <a:rPr lang="en-US" dirty="0" smtClean="0"/>
              <a:t>Opposition to reform used </a:t>
            </a:r>
            <a:r>
              <a:rPr lang="en-US" smtClean="0"/>
              <a:t>anti-statistic justifications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81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Quadagno</a:t>
            </a:r>
            <a:r>
              <a:rPr lang="en-US" dirty="0"/>
              <a:t>, Jill. "Why the United States has no national health insurance: Stakeholder mobilization against the welfare state, 1945-1996." </a:t>
            </a:r>
            <a:r>
              <a:rPr lang="en-US" i="1" dirty="0"/>
              <a:t>Journal of Health and Social Behavior</a:t>
            </a:r>
            <a:r>
              <a:rPr lang="en-US" dirty="0"/>
              <a:t> (2004): 25-44</a:t>
            </a:r>
            <a:r>
              <a:rPr lang="en-US" dirty="0" smtClean="0"/>
              <a:t>.</a:t>
            </a:r>
          </a:p>
          <a:p>
            <a:r>
              <a:rPr lang="en-US" dirty="0" err="1"/>
              <a:t>Blendon</a:t>
            </a:r>
            <a:r>
              <a:rPr lang="en-US" dirty="0"/>
              <a:t>, Robert J., and John M. Benson. "Americans’ views on health policy: a fifty-year historical perspective." </a:t>
            </a:r>
            <a:r>
              <a:rPr lang="en-US" i="1" dirty="0"/>
              <a:t>Health Affairs</a:t>
            </a:r>
            <a:r>
              <a:rPr lang="en-US" dirty="0"/>
              <a:t> 20, no. 2 (2001): 33-46</a:t>
            </a:r>
            <a:r>
              <a:rPr lang="en-US" dirty="0" smtClean="0"/>
              <a:t>.</a:t>
            </a:r>
          </a:p>
          <a:p>
            <a:r>
              <a:rPr lang="en-US" dirty="0"/>
              <a:t>Freed, Gary L., and </a:t>
            </a:r>
            <a:r>
              <a:rPr lang="en-US" dirty="0" err="1"/>
              <a:t>Anup</a:t>
            </a:r>
            <a:r>
              <a:rPr lang="en-US" dirty="0"/>
              <a:t> Das. "Nixon or Obama: Who Is the Real Radical Liberal on Health Care?." </a:t>
            </a:r>
            <a:r>
              <a:rPr lang="en-US" i="1" dirty="0"/>
              <a:t>Pediatrics</a:t>
            </a:r>
            <a:r>
              <a:rPr lang="en-US" dirty="0"/>
              <a:t> 136, no. 2 (2015): 211-214.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Quadagno</a:t>
            </a:r>
            <a:r>
              <a:rPr lang="en-US" dirty="0" smtClean="0"/>
              <a:t> – Why the United States Has No National Health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 – </a:t>
            </a:r>
            <a:r>
              <a:rPr lang="en-US" dirty="0" smtClean="0"/>
              <a:t>Shane</a:t>
            </a:r>
            <a:endParaRPr lang="en-US" dirty="0" smtClean="0"/>
          </a:p>
          <a:p>
            <a:r>
              <a:rPr lang="en-US" dirty="0" smtClean="0"/>
              <a:t>Political Theories of the Welfare </a:t>
            </a:r>
            <a:r>
              <a:rPr lang="en-US" dirty="0" smtClean="0"/>
              <a:t>State - Hayden</a:t>
            </a:r>
            <a:endParaRPr lang="en-US" dirty="0" smtClean="0"/>
          </a:p>
          <a:p>
            <a:r>
              <a:rPr lang="en-US" dirty="0" smtClean="0"/>
              <a:t>Health Care System and Political </a:t>
            </a:r>
            <a:r>
              <a:rPr lang="en-US" dirty="0" smtClean="0"/>
              <a:t>Power – Ali</a:t>
            </a:r>
            <a:endParaRPr lang="en-US" dirty="0" smtClean="0"/>
          </a:p>
          <a:p>
            <a:r>
              <a:rPr lang="en-US" dirty="0" smtClean="0"/>
              <a:t>Theory of Stakeholder </a:t>
            </a:r>
            <a:r>
              <a:rPr lang="en-US" dirty="0" smtClean="0"/>
              <a:t>Mobilization - Julia</a:t>
            </a:r>
            <a:endParaRPr lang="en-US" dirty="0" smtClean="0"/>
          </a:p>
          <a:p>
            <a:r>
              <a:rPr lang="en-US" dirty="0" smtClean="0"/>
              <a:t>Defense of Physician </a:t>
            </a:r>
            <a:r>
              <a:rPr lang="en-US" dirty="0" smtClean="0"/>
              <a:t>Sovereignty - Monica</a:t>
            </a:r>
            <a:endParaRPr lang="en-US" dirty="0" smtClean="0"/>
          </a:p>
          <a:p>
            <a:r>
              <a:rPr lang="en-US" dirty="0" smtClean="0"/>
              <a:t>Privatizing Organized Labor’s </a:t>
            </a:r>
            <a:r>
              <a:rPr lang="en-US" dirty="0" smtClean="0"/>
              <a:t>Agenda - Tyler</a:t>
            </a:r>
            <a:endParaRPr lang="en-US" dirty="0" smtClean="0"/>
          </a:p>
          <a:p>
            <a:r>
              <a:rPr lang="en-US" dirty="0" smtClean="0"/>
              <a:t>Organized Labor’s </a:t>
            </a:r>
            <a:r>
              <a:rPr lang="en-US" dirty="0" smtClean="0"/>
              <a:t>Reversal - </a:t>
            </a:r>
            <a:r>
              <a:rPr lang="en-US" dirty="0" err="1" smtClean="0"/>
              <a:t>Arlyn</a:t>
            </a:r>
            <a:endParaRPr lang="en-US" dirty="0" smtClean="0"/>
          </a:p>
          <a:p>
            <a:r>
              <a:rPr lang="en-US" dirty="0" smtClean="0"/>
              <a:t>Triumph of the Insurance Industry: Long-Term Care </a:t>
            </a:r>
            <a:r>
              <a:rPr lang="en-US" dirty="0" smtClean="0"/>
              <a:t>Defeat - Ashley</a:t>
            </a:r>
            <a:endParaRPr lang="en-US" dirty="0" smtClean="0"/>
          </a:p>
          <a:p>
            <a:r>
              <a:rPr lang="en-US" dirty="0"/>
              <a:t>Triumph of the Insurance </a:t>
            </a:r>
            <a:r>
              <a:rPr lang="en-US" dirty="0" smtClean="0"/>
              <a:t>Industry: National Health Insurance </a:t>
            </a:r>
            <a:r>
              <a:rPr lang="en-US" dirty="0" smtClean="0"/>
              <a:t>Revisited - Madison</a:t>
            </a:r>
            <a:endParaRPr lang="en-US" dirty="0" smtClean="0"/>
          </a:p>
          <a:p>
            <a:r>
              <a:rPr lang="en-US" dirty="0" smtClean="0"/>
              <a:t>Conclusion – All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17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Theories of the Welfare State </a:t>
            </a:r>
            <a:r>
              <a:rPr lang="en-US" dirty="0" smtClean="0"/>
              <a:t>- Hayden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Anti-statist values</a:t>
            </a:r>
          </a:p>
          <a:p>
            <a:pPr lvl="1"/>
            <a:r>
              <a:rPr lang="en-US" dirty="0" smtClean="0"/>
              <a:t>State sovereignty preferred over nationalization</a:t>
            </a:r>
          </a:p>
          <a:p>
            <a:pPr lvl="1"/>
            <a:r>
              <a:rPr lang="en-US" dirty="0" smtClean="0"/>
              <a:t>State rights for control over policies</a:t>
            </a:r>
          </a:p>
          <a:p>
            <a:r>
              <a:rPr lang="en-US" dirty="0" smtClean="0"/>
              <a:t>Labor unions/working class vs white collar workers</a:t>
            </a:r>
          </a:p>
          <a:p>
            <a:pPr lvl="1"/>
            <a:r>
              <a:rPr lang="en-US" dirty="0" smtClean="0"/>
              <a:t>Employee based insurance largely focused on middle- and upper-middle class</a:t>
            </a:r>
          </a:p>
          <a:p>
            <a:pPr lvl="1"/>
            <a:r>
              <a:rPr lang="en-US" dirty="0" smtClean="0"/>
              <a:t>Union mobilization key to successes</a:t>
            </a:r>
          </a:p>
          <a:p>
            <a:r>
              <a:rPr lang="en-US" dirty="0" smtClean="0"/>
              <a:t>Political behaviors of politicians</a:t>
            </a:r>
          </a:p>
          <a:p>
            <a:pPr lvl="1"/>
            <a:r>
              <a:rPr lang="en-US" dirty="0" smtClean="0"/>
              <a:t>Idiosyncratic</a:t>
            </a:r>
          </a:p>
        </p:txBody>
      </p:sp>
    </p:spTree>
    <p:extLst>
      <p:ext uri="{BB962C8B-B14F-4D97-AF65-F5344CB8AC3E}">
        <p14:creationId xmlns:p14="http://schemas.microsoft.com/office/powerpoint/2010/main" val="2941768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Care System and Political Power – Ali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Physician control over the health care system was key</a:t>
            </a:r>
          </a:p>
          <a:p>
            <a:r>
              <a:rPr lang="en-US" dirty="0" smtClean="0"/>
              <a:t>Physician sovereignty -&gt; control over prices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3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Stakeholder Mobilization - Julia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Reformers vs stakeholders</a:t>
            </a:r>
          </a:p>
          <a:p>
            <a:r>
              <a:rPr lang="en-US" dirty="0" smtClean="0"/>
              <a:t>Stakeholders include:</a:t>
            </a:r>
          </a:p>
          <a:p>
            <a:pPr lvl="1"/>
            <a:r>
              <a:rPr lang="en-US" dirty="0" smtClean="0"/>
              <a:t>Corporations (employers) concerned with containing costs</a:t>
            </a:r>
          </a:p>
          <a:p>
            <a:pPr lvl="2"/>
            <a:r>
              <a:rPr lang="en-US" dirty="0" smtClean="0"/>
              <a:t>Preferred insurance companies to increased payroll taxes</a:t>
            </a:r>
            <a:endParaRPr lang="en-US" dirty="0" smtClean="0"/>
          </a:p>
          <a:p>
            <a:pPr lvl="1"/>
            <a:r>
              <a:rPr lang="en-US" dirty="0" smtClean="0"/>
              <a:t>Insurers wanted to curtail federal competition, preserve private market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59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Defense of Physician Sovereignty - Monica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Physicians oppose national health care</a:t>
            </a:r>
          </a:p>
          <a:p>
            <a:pPr lvl="1"/>
            <a:r>
              <a:rPr lang="en-US" dirty="0" smtClean="0"/>
              <a:t>Initially opposed all insurance</a:t>
            </a:r>
          </a:p>
          <a:p>
            <a:pPr lvl="1"/>
            <a:r>
              <a:rPr lang="en-US" dirty="0" smtClean="0"/>
              <a:t>AHA created the Blue Cross as a hospital insurance plan</a:t>
            </a:r>
          </a:p>
          <a:p>
            <a:r>
              <a:rPr lang="en-US" dirty="0" smtClean="0"/>
              <a:t>AMA membership key for physicians to get and keep patients</a:t>
            </a:r>
          </a:p>
          <a:p>
            <a:r>
              <a:rPr lang="en-US" dirty="0" smtClean="0"/>
              <a:t>AMA campaign vilifications/”mud slinging”:</a:t>
            </a:r>
          </a:p>
          <a:p>
            <a:pPr lvl="1"/>
            <a:r>
              <a:rPr lang="en-US" dirty="0" smtClean="0"/>
              <a:t>racism, communism, socialism, large bureaucracies</a:t>
            </a:r>
          </a:p>
          <a:p>
            <a:pPr lvl="1"/>
            <a:r>
              <a:rPr lang="en-US" dirty="0" smtClean="0"/>
              <a:t>AMA campaigns effective in moving national opinion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874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Privatizing Organized Labor’s Agenda - Tyler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Trade Unions in the US didn’t universally advocate for National Health Insurance</a:t>
            </a:r>
          </a:p>
          <a:p>
            <a:pPr lvl="1"/>
            <a:r>
              <a:rPr lang="en-US" dirty="0" smtClean="0"/>
              <a:t>In many other countries, unions did advocate for nationalization</a:t>
            </a:r>
          </a:p>
          <a:p>
            <a:r>
              <a:rPr lang="en-US" dirty="0" smtClean="0"/>
              <a:t>Retiree coverage was an exception, employee based insurance didn’t extend to this group</a:t>
            </a:r>
          </a:p>
          <a:p>
            <a:pPr lvl="1"/>
            <a:r>
              <a:rPr lang="en-US" dirty="0" smtClean="0"/>
              <a:t>Improved the negotiating position for government coverage of elderly – Medicare</a:t>
            </a:r>
          </a:p>
          <a:p>
            <a:r>
              <a:rPr lang="en-US" dirty="0" smtClean="0"/>
              <a:t>National Council of Senior Citizens protests in 1956 and 1965</a:t>
            </a:r>
          </a:p>
          <a:p>
            <a:pPr lvl="1"/>
            <a:r>
              <a:rPr lang="en-US" dirty="0" smtClean="0"/>
              <a:t>Advocate for Medicare</a:t>
            </a:r>
          </a:p>
          <a:p>
            <a:pPr lvl="1"/>
            <a:r>
              <a:rPr lang="en-US" dirty="0" smtClean="0"/>
              <a:t>Popular support for retiree coverage led to introduction of health insurance plans in the 1950s – not especially successful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652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Organized Labor’s Reversal - </a:t>
            </a:r>
            <a:r>
              <a:rPr lang="en-US" dirty="0" err="1"/>
              <a:t>Arlyn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AMA and AHA pushed for government not controlling costs – Hospital and doctor fees, pharmaceuticals</a:t>
            </a:r>
          </a:p>
          <a:p>
            <a:r>
              <a:rPr lang="en-US" dirty="0" smtClean="0"/>
              <a:t>Growing debate in the early 1970s – support for National Health Insurance flagged as OPEC oil shocks and Vietnam War protests took attention of the left</a:t>
            </a:r>
          </a:p>
          <a:p>
            <a:r>
              <a:rPr lang="en-US" dirty="0" smtClean="0"/>
              <a:t>Ted Kennedy developed a single payer plan in the early 1970s</a:t>
            </a:r>
          </a:p>
          <a:p>
            <a:pPr lvl="1"/>
            <a:r>
              <a:rPr lang="en-US" dirty="0" smtClean="0"/>
              <a:t>AMA decried it as socialism</a:t>
            </a:r>
          </a:p>
          <a:p>
            <a:pPr lvl="1"/>
            <a:r>
              <a:rPr lang="en-US" dirty="0" smtClean="0"/>
              <a:t>Kennedy failed to get AFL-CIO buy in</a:t>
            </a:r>
          </a:p>
          <a:p>
            <a:r>
              <a:rPr lang="en-US" dirty="0" smtClean="0"/>
              <a:t>Large corporations sought to contain costs</a:t>
            </a:r>
          </a:p>
          <a:p>
            <a:pPr lvl="1"/>
            <a:r>
              <a:rPr lang="en-US" dirty="0" smtClean="0"/>
              <a:t>Bypass insurance companies and insure employees with their own plans</a:t>
            </a:r>
          </a:p>
          <a:p>
            <a:pPr lvl="1"/>
            <a:r>
              <a:rPr lang="en-US" dirty="0" smtClean="0"/>
              <a:t>Self insurance grew from 5% of employees to 42% between 1975 and 1985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66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Triumph of the Insurance Industry: Long-Term Care Defeat - Ashley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Medicare was insufficient in covering retirees</a:t>
            </a:r>
          </a:p>
          <a:p>
            <a:r>
              <a:rPr lang="en-US" dirty="0" smtClean="0"/>
              <a:t>Expanding Medicare opposed by pharmaceuticals</a:t>
            </a:r>
          </a:p>
          <a:p>
            <a:pPr lvl="1"/>
            <a:r>
              <a:rPr lang="en-US" dirty="0" smtClean="0"/>
              <a:t>Original bill included drug cost controls</a:t>
            </a:r>
          </a:p>
          <a:p>
            <a:pPr lvl="1"/>
            <a:r>
              <a:rPr lang="en-US" dirty="0" smtClean="0"/>
              <a:t>Final version removed controls</a:t>
            </a:r>
            <a:endParaRPr lang="en-US" dirty="0" smtClean="0"/>
          </a:p>
          <a:p>
            <a:r>
              <a:rPr lang="en-US" dirty="0" smtClean="0"/>
              <a:t>1988 Medicare Catastrophic Coverage Act</a:t>
            </a:r>
          </a:p>
          <a:p>
            <a:pPr lvl="1"/>
            <a:r>
              <a:rPr lang="en-US" dirty="0" smtClean="0"/>
              <a:t>But didn’t cover long-term care – biggest cost to many elderly</a:t>
            </a:r>
          </a:p>
          <a:p>
            <a:pPr lvl="1"/>
            <a:r>
              <a:rPr lang="en-US" dirty="0" smtClean="0"/>
              <a:t>Repealed after 16 months</a:t>
            </a:r>
          </a:p>
          <a:p>
            <a:r>
              <a:rPr lang="en-US" dirty="0" smtClean="0"/>
              <a:t>Initial support for new long-term care </a:t>
            </a:r>
            <a:r>
              <a:rPr lang="en-US" dirty="0" err="1" smtClean="0"/>
              <a:t>covrage</a:t>
            </a:r>
            <a:r>
              <a:rPr lang="en-US" dirty="0" smtClean="0"/>
              <a:t> bill dissolved under insurance company opposition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6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35147</TotalTime>
  <Words>598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HCMI 4225: Why the US has no national health insurance</vt:lpstr>
      <vt:lpstr>Quadagno – Why the United States Has No National Health Insurance</vt:lpstr>
      <vt:lpstr>Political Theories of the Welfare State - Hayden</vt:lpstr>
      <vt:lpstr>Health Care System and Political Power – Ali</vt:lpstr>
      <vt:lpstr>Theory of Stakeholder Mobilization - Julia</vt:lpstr>
      <vt:lpstr>Defense of Physician Sovereignty - Monica</vt:lpstr>
      <vt:lpstr>Privatizing Organized Labor’s Agenda - Tyler</vt:lpstr>
      <vt:lpstr>Organized Labor’s Reversal - Arlyn</vt:lpstr>
      <vt:lpstr>Triumph of the Insurance Industry: Long-Term Care Defeat - Ashley</vt:lpstr>
      <vt:lpstr>Triumph of the Insurance Industry: National Health Insurance Revisited - Madison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Murphy, Shane M</cp:lastModifiedBy>
  <cp:revision>131</cp:revision>
  <dcterms:created xsi:type="dcterms:W3CDTF">2018-08-26T19:46:47Z</dcterms:created>
  <dcterms:modified xsi:type="dcterms:W3CDTF">2018-10-08T16:17:23Z</dcterms:modified>
</cp:coreProperties>
</file>