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sldIdLst>
    <p:sldId id="256" r:id="rId2"/>
    <p:sldId id="315" r:id="rId3"/>
    <p:sldId id="316" r:id="rId4"/>
    <p:sldId id="317" r:id="rId5"/>
    <p:sldId id="318" r:id="rId6"/>
    <p:sldId id="319" r:id="rId7"/>
    <p:sldId id="320" r:id="rId8"/>
    <p:sldId id="321" r:id="rId9"/>
    <p:sldId id="322" r:id="rId10"/>
    <p:sldId id="323" r:id="rId11"/>
    <p:sldId id="324" r:id="rId12"/>
    <p:sldId id="325" r:id="rId13"/>
    <p:sldId id="326" r:id="rId14"/>
    <p:sldId id="278" r:id="rId1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1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57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4022" y="6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C175D60-EF9F-4A47-A49B-5396FE52555C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053351-50FF-4FC9-AAD8-5F7C0C19B1C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89836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662426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730080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55742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0951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93846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53713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46607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75343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508195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073801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549735-988B-45E5-827E-09C983918F5F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2805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549735-988B-45E5-827E-09C983918F5F}" type="datetimeFigureOut">
              <a:rPr lang="en-US" smtClean="0"/>
              <a:t>10/25/2018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26435C-A113-48B9-8703-DEF8FE17A6A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343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hane@uconn.edu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HCMI 4225: </a:t>
            </a:r>
            <a:r>
              <a:rPr lang="en-US" dirty="0" smtClean="0"/>
              <a:t>Effects of the Affordable </a:t>
            </a:r>
            <a:r>
              <a:rPr lang="en-US" dirty="0" smtClean="0"/>
              <a:t>Care Act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BUSN 203: Mon/Wed 11:00 AM – 12:15PM</a:t>
            </a:r>
          </a:p>
          <a:p>
            <a:r>
              <a:rPr lang="en-US" dirty="0" smtClean="0"/>
              <a:t>Shane Murphy – </a:t>
            </a:r>
            <a:r>
              <a:rPr lang="en-US" dirty="0" smtClean="0">
                <a:hlinkClick r:id="rId2"/>
              </a:rPr>
              <a:t>shane@uconn.edu</a:t>
            </a:r>
            <a:endParaRPr lang="en-US" dirty="0" smtClean="0"/>
          </a:p>
          <a:p>
            <a:r>
              <a:rPr lang="en-US" dirty="0" smtClean="0"/>
              <a:t>Office Hours: Mon/Wed 12:30 PM – 2:00PM</a:t>
            </a:r>
          </a:p>
          <a:p>
            <a:endParaRPr lang="en-US" dirty="0" smtClean="0"/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14785127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Health Outcomes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Possible improvements in self-reported health</a:t>
            </a:r>
          </a:p>
          <a:p>
            <a:r>
              <a:rPr lang="en-US" dirty="0" smtClean="0"/>
              <a:t>Improved outcomes for cardiac patients</a:t>
            </a:r>
          </a:p>
          <a:p>
            <a:r>
              <a:rPr lang="en-US" dirty="0" smtClean="0"/>
              <a:t>Infant Mortality Rate Reductions for expansion states between 2014 and 2016, a period where the rate rose slightly for non-expansion states</a:t>
            </a:r>
          </a:p>
          <a:p>
            <a:pPr lvl="1"/>
            <a:r>
              <a:rPr lang="en-US" dirty="0" smtClean="0"/>
              <a:t>Effect largest among African Americans</a:t>
            </a:r>
          </a:p>
          <a:p>
            <a:r>
              <a:rPr lang="en-US" dirty="0" smtClean="0"/>
              <a:t>Limited of no effect on drug overdoses or alcohol poisonings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58592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Economic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Federal matching for expansion population provided large spending savings for expansion states</a:t>
            </a:r>
          </a:p>
          <a:p>
            <a:pPr lvl="1"/>
            <a:r>
              <a:rPr lang="en-US" dirty="0" smtClean="0"/>
              <a:t>No significant increase in state spending on Medicaid, including savings in some states</a:t>
            </a:r>
          </a:p>
          <a:p>
            <a:r>
              <a:rPr lang="en-US" dirty="0" smtClean="0"/>
              <a:t>Possible reduction in overall spending due to spillovers</a:t>
            </a:r>
          </a:p>
          <a:p>
            <a:pPr lvl="1"/>
            <a:r>
              <a:rPr lang="en-US" dirty="0" smtClean="0"/>
              <a:t>State </a:t>
            </a:r>
            <a:r>
              <a:rPr lang="en-US" dirty="0"/>
              <a:t>costs related to behavioral health services, crime and the criminal justice system, and Supplemental Security Income program costs</a:t>
            </a:r>
            <a:r>
              <a:rPr lang="en-US" dirty="0" smtClean="0"/>
              <a:t>.</a:t>
            </a:r>
          </a:p>
          <a:p>
            <a:r>
              <a:rPr lang="en-US" dirty="0" smtClean="0"/>
              <a:t>Lower Medicaid spending per enrollee</a:t>
            </a:r>
          </a:p>
          <a:p>
            <a:pPr lvl="1"/>
            <a:r>
              <a:rPr lang="en-US" dirty="0" smtClean="0"/>
              <a:t>New enrollees generally less expensive than existing enrollees</a:t>
            </a:r>
          </a:p>
          <a:p>
            <a:pPr lvl="1"/>
            <a:r>
              <a:rPr lang="en-US" dirty="0" smtClean="0"/>
              <a:t>First year of enrollment generally more expensive than subsequent years</a:t>
            </a:r>
          </a:p>
          <a:p>
            <a:r>
              <a:rPr lang="en-US" dirty="0" smtClean="0"/>
              <a:t>Medicaid expansion lowers marketplace premiums</a:t>
            </a:r>
          </a:p>
          <a:p>
            <a:pPr lvl="1"/>
            <a:r>
              <a:rPr lang="en-US" dirty="0" smtClean="0"/>
              <a:t>Marketplace enrollees younger and healthier in expansion states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002116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Impacts on providers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Reduction in uninsured visits and uncompensated care costs</a:t>
            </a:r>
          </a:p>
          <a:p>
            <a:pPr lvl="1"/>
            <a:r>
              <a:rPr lang="en-US" dirty="0" smtClean="0"/>
              <a:t>Decline in uninsured ED visits and increase in Medicaid-covered ED visits</a:t>
            </a:r>
          </a:p>
          <a:p>
            <a:pPr lvl="1"/>
            <a:r>
              <a:rPr lang="en-US" dirty="0" smtClean="0"/>
              <a:t>Increase in Medicaid-covered substance use disorder treatment facility visits</a:t>
            </a:r>
          </a:p>
          <a:p>
            <a:pPr lvl="1"/>
            <a:r>
              <a:rPr lang="en-US" dirty="0" smtClean="0"/>
              <a:t>Reduced disparity in uninsured </a:t>
            </a:r>
            <a:r>
              <a:rPr lang="en-US" dirty="0"/>
              <a:t>visits between hospitals that treat a disproportionate share of low-income patients (DSH </a:t>
            </a:r>
            <a:r>
              <a:rPr lang="en-US" dirty="0" smtClean="0"/>
              <a:t>hospitals/safety net hospitals) </a:t>
            </a:r>
            <a:r>
              <a:rPr lang="en-US" dirty="0"/>
              <a:t>and those that do </a:t>
            </a:r>
            <a:r>
              <a:rPr lang="en-US" dirty="0" smtClean="0"/>
              <a:t>not</a:t>
            </a:r>
          </a:p>
          <a:p>
            <a:pPr lvl="1"/>
            <a:r>
              <a:rPr lang="en-US" dirty="0" smtClean="0"/>
              <a:t>Improved overall hospital financial performance, reduced probability of closure</a:t>
            </a:r>
          </a:p>
          <a:p>
            <a:pPr lvl="2"/>
            <a:r>
              <a:rPr lang="en-US" dirty="0" smtClean="0"/>
              <a:t>Especially in rural areas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442599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Labor Market Effects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Increased jobs</a:t>
            </a:r>
          </a:p>
          <a:p>
            <a:r>
              <a:rPr lang="en-US" dirty="0" smtClean="0"/>
              <a:t>Did not reduce employment for low-income workers</a:t>
            </a:r>
          </a:p>
          <a:p>
            <a:r>
              <a:rPr lang="en-US" dirty="0" smtClean="0"/>
              <a:t>Enrollees looking for work reported Medicaid enrollment made it easier to seek employment, those employed reported it made it easier to continue working</a:t>
            </a:r>
          </a:p>
          <a:p>
            <a:r>
              <a:rPr lang="en-US" dirty="0" smtClean="0"/>
              <a:t>Increase volunteering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6148838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Readings and sources: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en-US" dirty="0"/>
              <a:t>Obama, Barack. "United States health care reform: progress to date and next steps." </a:t>
            </a:r>
            <a:r>
              <a:rPr lang="en-US" i="1" dirty="0" err="1"/>
              <a:t>Jama</a:t>
            </a:r>
            <a:r>
              <a:rPr lang="en-US" dirty="0"/>
              <a:t> 316, no. 5 (2016): 525-532</a:t>
            </a:r>
            <a:r>
              <a:rPr lang="en-US" dirty="0" smtClean="0"/>
              <a:t>.</a:t>
            </a:r>
          </a:p>
          <a:p>
            <a:r>
              <a:rPr lang="en-US" dirty="0" err="1"/>
              <a:t>Courtemanche</a:t>
            </a:r>
            <a:r>
              <a:rPr lang="en-US" dirty="0"/>
              <a:t>, Charles, James </a:t>
            </a:r>
            <a:r>
              <a:rPr lang="en-US" dirty="0" err="1"/>
              <a:t>Marton</a:t>
            </a:r>
            <a:r>
              <a:rPr lang="en-US" dirty="0"/>
              <a:t>, Benjamin </a:t>
            </a:r>
            <a:r>
              <a:rPr lang="en-US" dirty="0" err="1"/>
              <a:t>Ukert</a:t>
            </a:r>
            <a:r>
              <a:rPr lang="en-US" dirty="0"/>
              <a:t>, Aaron </a:t>
            </a:r>
            <a:r>
              <a:rPr lang="en-US" dirty="0" err="1"/>
              <a:t>Yelowitz</a:t>
            </a:r>
            <a:r>
              <a:rPr lang="en-US" dirty="0"/>
              <a:t>, and Daniela Zapata. "Early Effects of the Affordable Care Act on Health Care Access, Risky Health Behaviors, and Self‐Assessed Health." </a:t>
            </a:r>
            <a:r>
              <a:rPr lang="en-US" i="1" dirty="0"/>
              <a:t>Southern Economic Journal</a:t>
            </a:r>
            <a:r>
              <a:rPr lang="en-US" dirty="0"/>
              <a:t> 84, no. 3 (2018): 660-691</a:t>
            </a:r>
            <a:r>
              <a:rPr lang="en-US" dirty="0" smtClean="0"/>
              <a:t>.</a:t>
            </a:r>
          </a:p>
          <a:p>
            <a:r>
              <a:rPr lang="en-US" dirty="0" err="1"/>
              <a:t>Antonisse</a:t>
            </a:r>
            <a:r>
              <a:rPr lang="en-US" dirty="0"/>
              <a:t>, Larisa, Rachel Garfield, Robin </a:t>
            </a:r>
            <a:r>
              <a:rPr lang="en-US" dirty="0" err="1"/>
              <a:t>Rudowitz</a:t>
            </a:r>
            <a:r>
              <a:rPr lang="en-US" dirty="0"/>
              <a:t>, and Samantha </a:t>
            </a:r>
            <a:r>
              <a:rPr lang="en-US" dirty="0" err="1"/>
              <a:t>Artiga</a:t>
            </a:r>
            <a:r>
              <a:rPr lang="en-US" dirty="0"/>
              <a:t>. "The effects of Medicaid expansion under the ACA: Updated findings from a literature review." (2017</a:t>
            </a:r>
            <a:r>
              <a:rPr lang="en-US" dirty="0" smtClean="0"/>
              <a:t>). </a:t>
            </a:r>
            <a:r>
              <a:rPr lang="en-US" dirty="0"/>
              <a:t>KFF https://www.kff.org/medicaid/issue-brief/the-effects-of-medicaid-expansion-under-the-aca-updated-findings-from-a-literature-review-march-2018/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37393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Coverage: Medicaid expansion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All US citizens and legal residents with income up to 138% FPL qualify for coverage in participating states</a:t>
            </a:r>
          </a:p>
          <a:p>
            <a:r>
              <a:rPr lang="en-US" dirty="0" smtClean="0"/>
              <a:t>Led to large growth in enrollment in participating states, smaller growth in non-participating states</a:t>
            </a:r>
          </a:p>
          <a:p>
            <a:r>
              <a:rPr lang="en-US" dirty="0" smtClean="0"/>
              <a:t>Reduction in uninsured rates, especially among low-income individuals</a:t>
            </a:r>
          </a:p>
          <a:p>
            <a:r>
              <a:rPr lang="en-US" dirty="0" smtClean="0"/>
              <a:t>Partial Woodwork effect/welcome mat effect</a:t>
            </a:r>
          </a:p>
          <a:p>
            <a:pPr lvl="1"/>
            <a:r>
              <a:rPr lang="en-US" dirty="0" smtClean="0"/>
              <a:t>Growth among individuals who were previously eligible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8768193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Coverage: Medicaid expansion: criticism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Crowding out of private insurance</a:t>
            </a:r>
          </a:p>
          <a:p>
            <a:pPr lvl="1"/>
            <a:r>
              <a:rPr lang="en-US" dirty="0" smtClean="0"/>
              <a:t>Mixed results, although there has been some decline in private coverage in participating states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325536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Coverage: Medicaid expansion: subgroups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Coverage </a:t>
            </a:r>
            <a:r>
              <a:rPr lang="en-US" dirty="0"/>
              <a:t>gains in expansion versus non-expansion states for specific vulnerable </a:t>
            </a:r>
            <a:r>
              <a:rPr lang="en-US" dirty="0" smtClean="0"/>
              <a:t>populations:</a:t>
            </a:r>
          </a:p>
          <a:p>
            <a:pPr lvl="1"/>
            <a:r>
              <a:rPr lang="en-US" dirty="0" smtClean="0"/>
              <a:t>young </a:t>
            </a:r>
            <a:r>
              <a:rPr lang="en-US" dirty="0"/>
              <a:t>adults, prescription drug users, people with HIV, veterans, parents, mothers, women of reproductive age (with and without children), children, lesbian, gay, and bisexual adults, newly diagnosed cancer patients, women diagnosed with a gynecologic malignancy, low-income workers, low-educated adults, early retirees, and childless adults with incomes under 100% </a:t>
            </a:r>
            <a:r>
              <a:rPr lang="en-US" dirty="0" smtClean="0"/>
              <a:t>FPL</a:t>
            </a:r>
          </a:p>
          <a:p>
            <a:r>
              <a:rPr lang="en-US" dirty="0" smtClean="0"/>
              <a:t>Disproportionately positive impact in rural areas in expansion states</a:t>
            </a:r>
          </a:p>
          <a:p>
            <a:r>
              <a:rPr lang="en-US" dirty="0" smtClean="0"/>
              <a:t>Gains can be found across racial/ethnic categories</a:t>
            </a:r>
          </a:p>
          <a:p>
            <a:pPr lvl="1"/>
            <a:r>
              <a:rPr lang="en-US" dirty="0" smtClean="0"/>
              <a:t>Reduced disparities by income and age</a:t>
            </a:r>
          </a:p>
          <a:p>
            <a:pPr lvl="1"/>
            <a:r>
              <a:rPr lang="en-US" dirty="0" smtClean="0"/>
              <a:t>Possibly reducing disparities by race/ethnicity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796134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Coverage: Medicaid expansion</a:t>
            </a:r>
            <a:r>
              <a:rPr lang="en-US" dirty="0" smtClean="0"/>
              <a:t>: Alternative approaches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Section 1115 gave states the option of expanding Medicaid in alternative ways</a:t>
            </a:r>
          </a:p>
          <a:p>
            <a:r>
              <a:rPr lang="en-US" dirty="0" smtClean="0"/>
              <a:t>These states (especially Arkansas, Michigan, and Indiana) have shown similar gains in coverage rates</a:t>
            </a:r>
          </a:p>
          <a:p>
            <a:r>
              <a:rPr lang="en-US" dirty="0" smtClean="0"/>
              <a:t>Indiana instituted monthly contributions which have created enrollment and continuing coverage issues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916891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Access, Utilization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Many studies find improvements in access to care</a:t>
            </a:r>
          </a:p>
          <a:p>
            <a:pPr lvl="1"/>
            <a:r>
              <a:rPr lang="en-US" dirty="0" smtClean="0"/>
              <a:t>Increases in cancer diagnosis rates (especially early stage)</a:t>
            </a:r>
          </a:p>
          <a:p>
            <a:pPr lvl="1"/>
            <a:r>
              <a:rPr lang="en-US" dirty="0" smtClean="0"/>
              <a:t>Earlier presentation for common surgical conditions – lowering complications</a:t>
            </a:r>
          </a:p>
          <a:p>
            <a:pPr lvl="1"/>
            <a:r>
              <a:rPr lang="en-US" dirty="0" smtClean="0"/>
              <a:t>Increase listing for heart transplants among African Americans</a:t>
            </a:r>
          </a:p>
          <a:p>
            <a:pPr lvl="1"/>
            <a:r>
              <a:rPr lang="en-US" dirty="0" smtClean="0"/>
              <a:t>Increased access for treatment of behavioral and mental health conditions</a:t>
            </a:r>
          </a:p>
          <a:p>
            <a:pPr lvl="1"/>
            <a:r>
              <a:rPr lang="en-US" dirty="0" smtClean="0"/>
              <a:t>Increase in prescriptions for opioid use disorder and overdose</a:t>
            </a:r>
          </a:p>
          <a:p>
            <a:pPr lvl="1"/>
            <a:r>
              <a:rPr lang="en-US" dirty="0" smtClean="0"/>
              <a:t>Increase in prescriptions for smoking cessation drugs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651792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Access, Utilization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Many studies find improvements in access to care</a:t>
            </a:r>
          </a:p>
          <a:p>
            <a:pPr lvl="1"/>
            <a:r>
              <a:rPr lang="en-US" dirty="0" smtClean="0"/>
              <a:t>Reduction in disparities by race, income, education, and employment status in access and affordability</a:t>
            </a:r>
          </a:p>
          <a:p>
            <a:pPr lvl="1"/>
            <a:r>
              <a:rPr lang="en-US" dirty="0" smtClean="0"/>
              <a:t>Increased rates of optimal care for patients with common surgical conditions</a:t>
            </a:r>
          </a:p>
          <a:p>
            <a:pPr lvl="1"/>
            <a:r>
              <a:rPr lang="en-US" dirty="0" smtClean="0"/>
              <a:t>Improved quality of care for common community health care treated conditions:</a:t>
            </a:r>
          </a:p>
          <a:p>
            <a:pPr lvl="2"/>
            <a:r>
              <a:rPr lang="en-US" dirty="0" smtClean="0"/>
              <a:t>Asthma, Pap testing, BMI assessment, hypertension control</a:t>
            </a:r>
          </a:p>
          <a:p>
            <a:pPr lvl="1"/>
            <a:r>
              <a:rPr lang="en-US" dirty="0" smtClean="0"/>
              <a:t>Declines in uninsured ED visits, but mixed evidence and no significant change in total ED volume</a:t>
            </a:r>
          </a:p>
          <a:p>
            <a:pPr lvl="1"/>
            <a:r>
              <a:rPr lang="en-US" dirty="0" smtClean="0"/>
              <a:t>Reduced LOS for Medicaid patients</a:t>
            </a:r>
          </a:p>
          <a:p>
            <a:pPr lvl="1"/>
            <a:r>
              <a:rPr lang="en-US" dirty="0" smtClean="0"/>
              <a:t>Improvements in care and quality in areas with primary care shortages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6118482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Access, Utilization: Criticism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Confusion in non-waiver states</a:t>
            </a:r>
          </a:p>
          <a:p>
            <a:r>
              <a:rPr lang="en-US" dirty="0" smtClean="0"/>
              <a:t>Failures to follow up with new patients</a:t>
            </a:r>
          </a:p>
          <a:p>
            <a:r>
              <a:rPr lang="en-US" dirty="0" smtClean="0"/>
              <a:t>Longer wait times</a:t>
            </a:r>
          </a:p>
          <a:p>
            <a:endParaRPr lang="en-US" dirty="0" smtClean="0"/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9829067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Affordability and Financial Security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Possible reduced patients with unmet medical need because of cost</a:t>
            </a:r>
          </a:p>
          <a:p>
            <a:r>
              <a:rPr lang="en-US" dirty="0" smtClean="0"/>
              <a:t>Reduction in OOP</a:t>
            </a:r>
          </a:p>
          <a:p>
            <a:pPr lvl="1"/>
            <a:r>
              <a:rPr lang="en-US" dirty="0" smtClean="0"/>
              <a:t>Average reduction in 2014 of about $205</a:t>
            </a:r>
          </a:p>
          <a:p>
            <a:pPr lvl="1"/>
            <a:r>
              <a:rPr lang="en-US" dirty="0" smtClean="0"/>
              <a:t>Greater reductions among Medicaid expansion covered individuals than subsidized marketplace coverage individuals</a:t>
            </a:r>
          </a:p>
          <a:p>
            <a:r>
              <a:rPr lang="en-US" dirty="0" smtClean="0"/>
              <a:t>Declines in unpaid bills and financial stress over future bills</a:t>
            </a:r>
          </a:p>
          <a:p>
            <a:pPr lvl="1"/>
            <a:r>
              <a:rPr lang="en-US" dirty="0"/>
              <a:t>In Ohio, percentage of expansion enrollees with medical debt fell by nearly half since enrolling in Medicaid (55.8% had debt prior to enrollment, 30.8% had debt at the time of the study)</a:t>
            </a: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9108662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52134</TotalTime>
  <Words>811</Words>
  <Application>Microsoft Office PowerPoint</Application>
  <PresentationFormat>Widescreen</PresentationFormat>
  <Paragraphs>84</Paragraphs>
  <Slides>14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8" baseType="lpstr">
      <vt:lpstr>Arial</vt:lpstr>
      <vt:lpstr>Calibri</vt:lpstr>
      <vt:lpstr>Calibri Light</vt:lpstr>
      <vt:lpstr>Office Theme</vt:lpstr>
      <vt:lpstr>HCMI 4225: Effects of the Affordable Care Act</vt:lpstr>
      <vt:lpstr>Coverage: Medicaid expansion</vt:lpstr>
      <vt:lpstr>Coverage: Medicaid expansion: criticism</vt:lpstr>
      <vt:lpstr>Coverage: Medicaid expansion: subgroups</vt:lpstr>
      <vt:lpstr>Coverage: Medicaid expansion: Alternative approaches</vt:lpstr>
      <vt:lpstr>Access, Utilization</vt:lpstr>
      <vt:lpstr>Access, Utilization</vt:lpstr>
      <vt:lpstr>Access, Utilization: Criticism</vt:lpstr>
      <vt:lpstr>Affordability and Financial Security</vt:lpstr>
      <vt:lpstr>Health Outcomes</vt:lpstr>
      <vt:lpstr>Economic effects</vt:lpstr>
      <vt:lpstr>Impacts on providers</vt:lpstr>
      <vt:lpstr>Labor Market Effects</vt:lpstr>
      <vt:lpstr>Readings and sources:</vt:lpstr>
    </vt:vector>
  </TitlesOfParts>
  <Company>D10222WCAH07IT1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HCMI 4225: Health and Social Insurance</dc:title>
  <dc:creator>Shane Murphy</dc:creator>
  <cp:lastModifiedBy>Shane Murphy</cp:lastModifiedBy>
  <cp:revision>134</cp:revision>
  <dcterms:created xsi:type="dcterms:W3CDTF">2018-08-26T19:46:47Z</dcterms:created>
  <dcterms:modified xsi:type="dcterms:W3CDTF">2018-10-29T15:11:53Z</dcterms:modified>
</cp:coreProperties>
</file>