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7" r:id="rId9"/>
    <p:sldId id="266" r:id="rId10"/>
    <p:sldId id="270" r:id="rId11"/>
    <p:sldId id="268" r:id="rId12"/>
    <p:sldId id="269" r:id="rId13"/>
    <p:sldId id="309" r:id="rId14"/>
    <p:sldId id="310" r:id="rId15"/>
    <p:sldId id="271" r:id="rId16"/>
    <p:sldId id="272" r:id="rId17"/>
    <p:sldId id="273" r:id="rId18"/>
    <p:sldId id="31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12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264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9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3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2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4E6A-16B0-4550-9244-77F6A47BC22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068A-7E08-4EC9-9B29-FD8BA29E2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Health and Social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82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form of coverage covered the most people in the US</a:t>
            </a:r>
          </a:p>
          <a:p>
            <a:pPr lvl="1"/>
            <a:r>
              <a:rPr lang="en-US" dirty="0" smtClean="0"/>
              <a:t>A) Government sources (Medicare, Medicaid,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B) Private Insurance</a:t>
            </a:r>
          </a:p>
          <a:p>
            <a:pPr lvl="1"/>
            <a:r>
              <a:rPr lang="en-US" dirty="0" smtClean="0"/>
              <a:t>C) Self-Coverage/Uninsured</a:t>
            </a:r>
          </a:p>
          <a:p>
            <a:pPr lvl="1"/>
            <a:r>
              <a:rPr lang="en-US" dirty="0" smtClean="0"/>
              <a:t>D) Alphabet Soup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0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DAH plays the largest role in which geographic regions</a:t>
            </a:r>
          </a:p>
          <a:p>
            <a:pPr lvl="1"/>
            <a:r>
              <a:rPr lang="en-US" dirty="0" smtClean="0"/>
              <a:t>A) Latin America and China</a:t>
            </a:r>
          </a:p>
          <a:p>
            <a:pPr lvl="1"/>
            <a:r>
              <a:rPr lang="en-US" dirty="0" smtClean="0"/>
              <a:t>B) Latin America and Sub-Saharan Africa</a:t>
            </a:r>
          </a:p>
          <a:p>
            <a:pPr lvl="1"/>
            <a:r>
              <a:rPr lang="en-US" dirty="0" smtClean="0"/>
              <a:t>C) Sub-Saharan Africa, South Asia, and South-East Asia</a:t>
            </a:r>
          </a:p>
          <a:p>
            <a:pPr lvl="1"/>
            <a:r>
              <a:rPr lang="en-US" dirty="0" smtClean="0"/>
              <a:t>D) Central Asia and South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Source of payments is growing the fastest worldwide</a:t>
            </a:r>
          </a:p>
          <a:p>
            <a:pPr lvl="1"/>
            <a:r>
              <a:rPr lang="en-US" dirty="0" smtClean="0"/>
              <a:t>A) OOP</a:t>
            </a:r>
          </a:p>
          <a:p>
            <a:pPr lvl="1"/>
            <a:r>
              <a:rPr lang="en-US" dirty="0" smtClean="0"/>
              <a:t>B) Private Insurance</a:t>
            </a:r>
          </a:p>
          <a:p>
            <a:pPr lvl="1"/>
            <a:r>
              <a:rPr lang="en-US" dirty="0" smtClean="0"/>
              <a:t>C) Government Health Spending</a:t>
            </a:r>
          </a:p>
          <a:p>
            <a:pPr lvl="1"/>
            <a:r>
              <a:rPr lang="en-US" dirty="0" smtClean="0"/>
              <a:t>D) 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3672"/>
            <a:ext cx="10515600" cy="4351338"/>
          </a:xfrm>
        </p:spPr>
        <p:txBody>
          <a:bodyPr/>
          <a:lstStyle/>
          <a:p>
            <a:r>
              <a:rPr lang="en-US" dirty="0" smtClean="0"/>
              <a:t>PEPFAR focused on which disease</a:t>
            </a:r>
          </a:p>
          <a:p>
            <a:pPr lvl="1"/>
            <a:r>
              <a:rPr lang="en-US" dirty="0" smtClean="0"/>
              <a:t>A) AIDS</a:t>
            </a:r>
          </a:p>
          <a:p>
            <a:pPr lvl="1"/>
            <a:r>
              <a:rPr lang="en-US" dirty="0" smtClean="0"/>
              <a:t>B) TB</a:t>
            </a:r>
          </a:p>
          <a:p>
            <a:pPr lvl="1"/>
            <a:r>
              <a:rPr lang="en-US" dirty="0" smtClean="0"/>
              <a:t>C) Polio</a:t>
            </a:r>
          </a:p>
          <a:p>
            <a:pPr lvl="1"/>
            <a:r>
              <a:rPr lang="en-US" dirty="0" smtClean="0"/>
              <a:t>D) Malaria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source of payments represents the highest proportion of Chinese health care expenditure</a:t>
            </a:r>
          </a:p>
          <a:p>
            <a:pPr lvl="1"/>
            <a:r>
              <a:rPr lang="en-US" dirty="0" smtClean="0"/>
              <a:t>A) OOP</a:t>
            </a:r>
          </a:p>
          <a:p>
            <a:pPr lvl="1"/>
            <a:r>
              <a:rPr lang="en-US" dirty="0" smtClean="0"/>
              <a:t>B) Public Insurance</a:t>
            </a:r>
          </a:p>
          <a:p>
            <a:pPr lvl="1"/>
            <a:r>
              <a:rPr lang="en-US" dirty="0" smtClean="0"/>
              <a:t>C) Private Insurance</a:t>
            </a:r>
          </a:p>
          <a:p>
            <a:pPr lvl="1"/>
            <a:r>
              <a:rPr lang="en-US" dirty="0" smtClean="0"/>
              <a:t>D) 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3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part of Medicare covers drugs</a:t>
            </a:r>
          </a:p>
          <a:p>
            <a:pPr lvl="1"/>
            <a:r>
              <a:rPr lang="en-US" dirty="0" smtClean="0"/>
              <a:t>A) A</a:t>
            </a:r>
          </a:p>
          <a:p>
            <a:pPr lvl="1"/>
            <a:r>
              <a:rPr lang="en-US" dirty="0" smtClean="0"/>
              <a:t>B) B</a:t>
            </a:r>
          </a:p>
          <a:p>
            <a:pPr lvl="1"/>
            <a:r>
              <a:rPr lang="en-US" dirty="0" smtClean="0"/>
              <a:t>C) C</a:t>
            </a:r>
          </a:p>
          <a:p>
            <a:pPr lvl="1"/>
            <a:r>
              <a:rPr lang="en-US" dirty="0" smtClean="0"/>
              <a:t>D)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0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called when an individual is eligible for both Medicare and Medicaid</a:t>
            </a:r>
          </a:p>
          <a:p>
            <a:pPr lvl="1"/>
            <a:r>
              <a:rPr lang="en-US" dirty="0" smtClean="0"/>
              <a:t>A) Catastrophic Coverage</a:t>
            </a:r>
          </a:p>
          <a:p>
            <a:pPr lvl="1"/>
            <a:r>
              <a:rPr lang="en-US" dirty="0" smtClean="0"/>
              <a:t>B) Dual Eligibility</a:t>
            </a:r>
          </a:p>
          <a:p>
            <a:pPr lvl="1"/>
            <a:r>
              <a:rPr lang="en-US" dirty="0" smtClean="0"/>
              <a:t>C) Med-Med</a:t>
            </a:r>
          </a:p>
          <a:p>
            <a:pPr lvl="1"/>
            <a:r>
              <a:rPr lang="en-US" dirty="0" smtClean="0"/>
              <a:t>D) Care-</a:t>
            </a:r>
            <a:r>
              <a:rPr lang="en-US" dirty="0" err="1" smtClean="0"/>
              <a:t>Caid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the population is uninsured (as of 2016) to the nearest %?</a:t>
            </a:r>
          </a:p>
          <a:p>
            <a:pPr lvl="1"/>
            <a:r>
              <a:rPr lang="en-US" dirty="0" smtClean="0"/>
              <a:t>A) 7%</a:t>
            </a:r>
          </a:p>
          <a:p>
            <a:pPr lvl="1"/>
            <a:r>
              <a:rPr lang="en-US" dirty="0" smtClean="0"/>
              <a:t>B) 9%</a:t>
            </a:r>
          </a:p>
          <a:p>
            <a:pPr lvl="1"/>
            <a:r>
              <a:rPr lang="en-US" dirty="0" smtClean="0"/>
              <a:t>C) 11%</a:t>
            </a:r>
          </a:p>
          <a:p>
            <a:pPr lvl="1"/>
            <a:r>
              <a:rPr lang="en-US" dirty="0" smtClean="0"/>
              <a:t>D) 13%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6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the population is uninsured (as of 2017) to the nearest %?</a:t>
            </a:r>
          </a:p>
          <a:p>
            <a:pPr lvl="1"/>
            <a:r>
              <a:rPr lang="en-US" dirty="0" smtClean="0"/>
              <a:t>A) 7%</a:t>
            </a:r>
          </a:p>
          <a:p>
            <a:pPr lvl="1"/>
            <a:r>
              <a:rPr lang="en-US" dirty="0" smtClean="0"/>
              <a:t>B) 9%</a:t>
            </a:r>
          </a:p>
          <a:p>
            <a:pPr lvl="1"/>
            <a:r>
              <a:rPr lang="en-US" dirty="0" smtClean="0"/>
              <a:t>C) 11%</a:t>
            </a:r>
          </a:p>
          <a:p>
            <a:pPr lvl="1"/>
            <a:r>
              <a:rPr lang="en-US" dirty="0" smtClean="0"/>
              <a:t>D) 13%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9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Otto van </a:t>
            </a:r>
            <a:r>
              <a:rPr lang="en-US" dirty="0" err="1" smtClean="0"/>
              <a:t>Bismark</a:t>
            </a:r>
            <a:r>
              <a:rPr lang="en-US" dirty="0" smtClean="0"/>
              <a:t> is known in part for which</a:t>
            </a:r>
          </a:p>
          <a:p>
            <a:pPr lvl="1"/>
            <a:r>
              <a:rPr lang="en-US" dirty="0" smtClean="0"/>
              <a:t>A) Establishing the first public hospitals</a:t>
            </a:r>
          </a:p>
          <a:p>
            <a:pPr lvl="1"/>
            <a:r>
              <a:rPr lang="en-US" dirty="0" smtClean="0"/>
              <a:t>B) Discovering penicillin</a:t>
            </a:r>
          </a:p>
          <a:p>
            <a:pPr lvl="1"/>
            <a:r>
              <a:rPr lang="en-US" dirty="0" smtClean="0"/>
              <a:t>C) Inventing the aircraft carrier</a:t>
            </a:r>
          </a:p>
          <a:p>
            <a:pPr lvl="1"/>
            <a:r>
              <a:rPr lang="en-US" dirty="0" smtClean="0"/>
              <a:t>D) </a:t>
            </a:r>
            <a:r>
              <a:rPr lang="en-US" dirty="0" smtClean="0"/>
              <a:t>Establishing the first social insurance schemes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6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nearest $1000, what is the per capita annual expenditure on health in the United States?</a:t>
            </a:r>
          </a:p>
          <a:p>
            <a:pPr lvl="1"/>
            <a:r>
              <a:rPr lang="en-US" dirty="0" smtClean="0"/>
              <a:t>A)$6000 ($6278)</a:t>
            </a:r>
          </a:p>
          <a:p>
            <a:pPr lvl="1"/>
            <a:r>
              <a:rPr lang="en-US" dirty="0" smtClean="0"/>
              <a:t>B)$8000 ($8432)</a:t>
            </a:r>
          </a:p>
          <a:p>
            <a:pPr lvl="1"/>
            <a:r>
              <a:rPr lang="en-US" dirty="0" smtClean="0"/>
              <a:t>C)$10,000 ($10,348)</a:t>
            </a:r>
          </a:p>
          <a:p>
            <a:pPr lvl="1"/>
            <a:r>
              <a:rPr lang="en-US" dirty="0" smtClean="0"/>
              <a:t>D)$12,000 ($11,902)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nudge was important in early New Jersey accident insurance plans</a:t>
            </a:r>
          </a:p>
          <a:p>
            <a:pPr lvl="1"/>
            <a:r>
              <a:rPr lang="en-US" dirty="0" smtClean="0"/>
              <a:t>A) Employers were forced to opt-out rather than opt-in to the plan</a:t>
            </a:r>
          </a:p>
          <a:p>
            <a:pPr lvl="1"/>
            <a:r>
              <a:rPr lang="en-US" dirty="0" smtClean="0"/>
              <a:t>B) Employees </a:t>
            </a:r>
            <a:r>
              <a:rPr lang="en-US" dirty="0" smtClean="0"/>
              <a:t>were forced to opt-out rather than opt-in to the plan</a:t>
            </a:r>
            <a:endParaRPr lang="en-US" dirty="0" smtClean="0"/>
          </a:p>
          <a:p>
            <a:pPr lvl="1"/>
            <a:r>
              <a:rPr lang="en-US" dirty="0" smtClean="0"/>
              <a:t>C) Employers were forced to pay an extra tax to cover employees at other firms</a:t>
            </a:r>
          </a:p>
          <a:p>
            <a:pPr lvl="1"/>
            <a:r>
              <a:rPr lang="en-US" dirty="0" smtClean="0"/>
              <a:t>D) No one was really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9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social insurance programs were noted for being</a:t>
            </a:r>
          </a:p>
          <a:p>
            <a:pPr lvl="1"/>
            <a:r>
              <a:rPr lang="en-US" dirty="0" smtClean="0"/>
              <a:t>A) generous in coverage amounts</a:t>
            </a:r>
          </a:p>
          <a:p>
            <a:pPr lvl="1"/>
            <a:r>
              <a:rPr lang="en-US" dirty="0" smtClean="0"/>
              <a:t>B) paid for by employees but administered by employers</a:t>
            </a:r>
          </a:p>
          <a:p>
            <a:pPr lvl="1"/>
            <a:r>
              <a:rPr lang="en-US" dirty="0" smtClean="0"/>
              <a:t>C) Being adopted in western Europe</a:t>
            </a:r>
          </a:p>
          <a:p>
            <a:pPr lvl="1"/>
            <a:r>
              <a:rPr lang="en-US" dirty="0" smtClean="0"/>
              <a:t>D) </a:t>
            </a:r>
            <a:r>
              <a:rPr lang="en-US" dirty="0" smtClean="0"/>
              <a:t>paid for by employers but administered by employees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8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 PM Winston Churchill during WWII</a:t>
            </a:r>
          </a:p>
          <a:p>
            <a:pPr lvl="1"/>
            <a:r>
              <a:rPr lang="en-US" dirty="0" smtClean="0"/>
              <a:t>A) Promoted social insurance as a part of anti-Nazi ideology</a:t>
            </a:r>
          </a:p>
          <a:p>
            <a:pPr lvl="1"/>
            <a:r>
              <a:rPr lang="en-US" dirty="0" smtClean="0"/>
              <a:t>B) Promoted privatizing social insurance to help reduce government expenditures during the war</a:t>
            </a:r>
          </a:p>
          <a:p>
            <a:pPr lvl="1"/>
            <a:r>
              <a:rPr lang="en-US" dirty="0" smtClean="0"/>
              <a:t>C) Sought to establish a global regime of free health for all</a:t>
            </a:r>
          </a:p>
          <a:p>
            <a:pPr lvl="1"/>
            <a:r>
              <a:rPr lang="en-US" dirty="0" smtClean="0"/>
              <a:t>D) Saw legislation for social insurance to be a hindrance on war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of the Chilean pension scheme was not related to which:</a:t>
            </a:r>
          </a:p>
          <a:p>
            <a:pPr lvl="1"/>
            <a:r>
              <a:rPr lang="en-US" dirty="0" smtClean="0"/>
              <a:t>A) Neo-liberal ideologies led by U of Chicago economist Milton </a:t>
            </a:r>
            <a:r>
              <a:rPr lang="en-US" dirty="0" err="1" smtClean="0"/>
              <a:t>Friedmen</a:t>
            </a:r>
            <a:endParaRPr lang="en-US" dirty="0" smtClean="0"/>
          </a:p>
          <a:p>
            <a:pPr lvl="1"/>
            <a:r>
              <a:rPr lang="en-US" dirty="0" smtClean="0"/>
              <a:t>B) The oil crises of the 1970s</a:t>
            </a:r>
          </a:p>
          <a:p>
            <a:pPr lvl="1"/>
            <a:r>
              <a:rPr lang="en-US" dirty="0" smtClean="0"/>
              <a:t>C) World Bank and IMF pressure</a:t>
            </a:r>
          </a:p>
          <a:p>
            <a:pPr lvl="1"/>
            <a:r>
              <a:rPr lang="en-US" dirty="0" smtClean="0"/>
              <a:t>D) Pinochet’s goal of Chilean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year was FDR’s Social Security Act Passed</a:t>
            </a:r>
          </a:p>
          <a:p>
            <a:pPr lvl="1"/>
            <a:r>
              <a:rPr lang="en-US" dirty="0" smtClean="0"/>
              <a:t>A) 1932</a:t>
            </a:r>
          </a:p>
          <a:p>
            <a:pPr lvl="1"/>
            <a:r>
              <a:rPr lang="en-US" dirty="0" smtClean="0"/>
              <a:t>B) 1935</a:t>
            </a:r>
          </a:p>
          <a:p>
            <a:pPr lvl="1"/>
            <a:r>
              <a:rPr lang="en-US" dirty="0" smtClean="0"/>
              <a:t>C) 1938</a:t>
            </a:r>
          </a:p>
          <a:p>
            <a:pPr lvl="1"/>
            <a:r>
              <a:rPr lang="en-US" dirty="0" smtClean="0"/>
              <a:t>D) 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9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insurance is financed by which tax</a:t>
            </a:r>
          </a:p>
          <a:p>
            <a:pPr lvl="1"/>
            <a:r>
              <a:rPr lang="en-US" dirty="0" smtClean="0"/>
              <a:t>A) FICA</a:t>
            </a:r>
          </a:p>
          <a:p>
            <a:pPr lvl="1"/>
            <a:r>
              <a:rPr lang="en-US" dirty="0" smtClean="0"/>
              <a:t>B) FILA</a:t>
            </a:r>
          </a:p>
          <a:p>
            <a:pPr lvl="1"/>
            <a:r>
              <a:rPr lang="en-US" dirty="0" smtClean="0"/>
              <a:t>C) FUBAR</a:t>
            </a:r>
          </a:p>
          <a:p>
            <a:pPr lvl="1"/>
            <a:r>
              <a:rPr lang="en-US" dirty="0" smtClean="0"/>
              <a:t>D) FUTA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OASDI stand for?</a:t>
            </a:r>
          </a:p>
        </p:txBody>
      </p:sp>
    </p:spTree>
    <p:extLst>
      <p:ext uri="{BB962C8B-B14F-4D97-AF65-F5344CB8AC3E}">
        <p14:creationId xmlns:p14="http://schemas.microsoft.com/office/powerpoint/2010/main" val="28253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OASDI stand for</a:t>
            </a:r>
          </a:p>
          <a:p>
            <a:pPr lvl="1"/>
            <a:r>
              <a:rPr lang="en-US" dirty="0" smtClean="0"/>
              <a:t>Old Age Survivors and Disability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SSI was signed in which year and enacted in which year?</a:t>
            </a:r>
          </a:p>
          <a:p>
            <a:pPr lvl="1"/>
            <a:r>
              <a:rPr lang="en-US" dirty="0" smtClean="0"/>
              <a:t>A) 1950, 1956</a:t>
            </a:r>
          </a:p>
          <a:p>
            <a:pPr lvl="1"/>
            <a:r>
              <a:rPr lang="en-US" dirty="0" smtClean="0"/>
              <a:t>B) 1965, 1970</a:t>
            </a:r>
          </a:p>
          <a:p>
            <a:pPr lvl="1"/>
            <a:r>
              <a:rPr lang="en-US" dirty="0" smtClean="0"/>
              <a:t>C) 1970, 1972</a:t>
            </a:r>
          </a:p>
          <a:p>
            <a:pPr lvl="1"/>
            <a:r>
              <a:rPr lang="en-US" dirty="0" smtClean="0"/>
              <a:t>D) 1982, 1993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2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assistance for needy families nudges people into the employment market by only providing coverage for how many months?</a:t>
            </a:r>
          </a:p>
          <a:p>
            <a:pPr lvl="1"/>
            <a:r>
              <a:rPr lang="en-US" dirty="0" smtClean="0"/>
              <a:t>A) 12</a:t>
            </a:r>
          </a:p>
          <a:p>
            <a:pPr lvl="1"/>
            <a:r>
              <a:rPr lang="en-US" dirty="0" smtClean="0"/>
              <a:t>B) 18</a:t>
            </a:r>
          </a:p>
          <a:p>
            <a:pPr lvl="1"/>
            <a:r>
              <a:rPr lang="en-US" dirty="0" smtClean="0"/>
              <a:t>C) 24</a:t>
            </a:r>
          </a:p>
          <a:p>
            <a:pPr lvl="1"/>
            <a:r>
              <a:rPr lang="en-US" dirty="0" smtClean="0"/>
              <a:t>D)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nearest %, what is the US Health Care Spending as a percentage of GDP?</a:t>
            </a:r>
          </a:p>
          <a:p>
            <a:pPr lvl="1"/>
            <a:r>
              <a:rPr lang="en-US" dirty="0" smtClean="0"/>
              <a:t>A)14%</a:t>
            </a:r>
          </a:p>
          <a:p>
            <a:pPr lvl="1"/>
            <a:r>
              <a:rPr lang="en-US" dirty="0" smtClean="0"/>
              <a:t>B)18%</a:t>
            </a:r>
          </a:p>
          <a:p>
            <a:pPr lvl="1"/>
            <a:r>
              <a:rPr lang="en-US" dirty="0" smtClean="0"/>
              <a:t>C)22%</a:t>
            </a:r>
          </a:p>
          <a:p>
            <a:pPr lvl="1"/>
            <a:r>
              <a:rPr lang="en-US" dirty="0" smtClean="0"/>
              <a:t>D)26%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2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qualify for OASDI, workers must show how many years of payment of payroll taxes:</a:t>
            </a:r>
          </a:p>
          <a:p>
            <a:pPr lvl="1"/>
            <a:r>
              <a:rPr lang="en-US" dirty="0" smtClean="0"/>
              <a:t>A) 20</a:t>
            </a:r>
          </a:p>
          <a:p>
            <a:pPr lvl="1"/>
            <a:r>
              <a:rPr lang="en-US" dirty="0" smtClean="0"/>
              <a:t>B) 5</a:t>
            </a:r>
          </a:p>
          <a:p>
            <a:pPr lvl="1"/>
            <a:r>
              <a:rPr lang="en-US" dirty="0" smtClean="0"/>
              <a:t>C) 2</a:t>
            </a:r>
          </a:p>
          <a:p>
            <a:pPr lvl="1"/>
            <a:r>
              <a:rPr lang="en-US" dirty="0" smtClean="0"/>
              <a:t>D)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7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ratio of covered workers to social security (OASDI) beneficiary is:</a:t>
            </a:r>
          </a:p>
          <a:p>
            <a:pPr lvl="1"/>
            <a:r>
              <a:rPr lang="en-US" dirty="0" smtClean="0"/>
              <a:t>A) 8</a:t>
            </a:r>
          </a:p>
          <a:p>
            <a:pPr lvl="1"/>
            <a:r>
              <a:rPr lang="en-US" dirty="0" smtClean="0"/>
              <a:t>B) 3</a:t>
            </a:r>
          </a:p>
          <a:p>
            <a:pPr lvl="1"/>
            <a:r>
              <a:rPr lang="en-US" dirty="0" smtClean="0"/>
              <a:t>C) 2</a:t>
            </a:r>
          </a:p>
          <a:p>
            <a:pPr lvl="1"/>
            <a:r>
              <a:rPr lang="en-US" dirty="0" smtClean="0"/>
              <a:t>D)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2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testing</a:t>
            </a:r>
          </a:p>
          <a:p>
            <a:pPr lvl="1"/>
            <a:r>
              <a:rPr lang="en-US" dirty="0" smtClean="0"/>
              <a:t>A) Bases payments on individual need</a:t>
            </a:r>
          </a:p>
          <a:p>
            <a:pPr lvl="1"/>
            <a:r>
              <a:rPr lang="en-US" dirty="0" smtClean="0"/>
              <a:t>B) Bases payments on individual contributions</a:t>
            </a:r>
          </a:p>
          <a:p>
            <a:pPr lvl="1"/>
            <a:r>
              <a:rPr lang="en-US" dirty="0" smtClean="0"/>
              <a:t>C) Bases payments on average present contributions</a:t>
            </a:r>
          </a:p>
          <a:p>
            <a:pPr lvl="1"/>
            <a:r>
              <a:rPr lang="en-US" dirty="0" smtClean="0"/>
              <a:t>D) Bases payments on rudeness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SSI covers which age group the most</a:t>
            </a:r>
          </a:p>
          <a:p>
            <a:pPr lvl="1"/>
            <a:r>
              <a:rPr lang="en-US" dirty="0" smtClean="0"/>
              <a:t>A) Under 18</a:t>
            </a:r>
          </a:p>
          <a:p>
            <a:pPr lvl="1"/>
            <a:r>
              <a:rPr lang="en-US" dirty="0" smtClean="0"/>
              <a:t>B) 18-64</a:t>
            </a:r>
          </a:p>
          <a:p>
            <a:pPr lvl="1"/>
            <a:r>
              <a:rPr lang="en-US" dirty="0" smtClean="0"/>
              <a:t>C) 65 or older</a:t>
            </a:r>
          </a:p>
          <a:p>
            <a:pPr lvl="1"/>
            <a:r>
              <a:rPr lang="en-US" dirty="0" smtClean="0"/>
              <a:t>D) Under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and Medicaid were created in</a:t>
            </a:r>
          </a:p>
          <a:p>
            <a:pPr lvl="1"/>
            <a:r>
              <a:rPr lang="en-US" dirty="0" smtClean="0"/>
              <a:t>A) 1935</a:t>
            </a:r>
          </a:p>
          <a:p>
            <a:pPr lvl="1"/>
            <a:r>
              <a:rPr lang="en-US" dirty="0" smtClean="0"/>
              <a:t>B) 1950</a:t>
            </a:r>
          </a:p>
          <a:p>
            <a:pPr lvl="1"/>
            <a:r>
              <a:rPr lang="en-US" dirty="0" smtClean="0"/>
              <a:t>C) 1956</a:t>
            </a:r>
          </a:p>
          <a:p>
            <a:pPr lvl="1"/>
            <a:r>
              <a:rPr lang="en-US" dirty="0" smtClean="0"/>
              <a:t>D) 1965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2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is not a labor or professional organization</a:t>
            </a:r>
          </a:p>
          <a:p>
            <a:pPr lvl="1"/>
            <a:r>
              <a:rPr lang="en-US" dirty="0" smtClean="0"/>
              <a:t>A) AFL</a:t>
            </a:r>
          </a:p>
          <a:p>
            <a:pPr lvl="1"/>
            <a:r>
              <a:rPr lang="en-US" dirty="0" smtClean="0"/>
              <a:t>B) AMA</a:t>
            </a:r>
          </a:p>
          <a:p>
            <a:pPr lvl="1"/>
            <a:r>
              <a:rPr lang="en-US" dirty="0" smtClean="0"/>
              <a:t>C) CIO</a:t>
            </a:r>
          </a:p>
          <a:p>
            <a:pPr lvl="1"/>
            <a:r>
              <a:rPr lang="en-US" dirty="0" smtClean="0"/>
              <a:t>D) COBRA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5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YLL stand for?</a:t>
            </a:r>
          </a:p>
          <a:p>
            <a:pPr lvl="1"/>
            <a:r>
              <a:rPr lang="en-US" dirty="0" smtClean="0"/>
              <a:t>A)Years of Life Lost</a:t>
            </a:r>
          </a:p>
          <a:p>
            <a:pPr lvl="1"/>
            <a:r>
              <a:rPr lang="en-US" dirty="0" smtClean="0"/>
              <a:t>B)Years of Life Lived</a:t>
            </a:r>
          </a:p>
          <a:p>
            <a:pPr lvl="1"/>
            <a:r>
              <a:rPr lang="en-US" dirty="0" smtClean="0"/>
              <a:t>C)You only Live Life</a:t>
            </a:r>
          </a:p>
          <a:p>
            <a:pPr lvl="1"/>
            <a:r>
              <a:rPr lang="en-US" dirty="0" smtClean="0"/>
              <a:t>D)Youth Longevity and Likelihoods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2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DALY stand for?</a:t>
            </a:r>
          </a:p>
          <a:p>
            <a:pPr lvl="1"/>
            <a:r>
              <a:rPr lang="en-US" dirty="0" smtClean="0"/>
              <a:t>A)Disability and Loss in Youth</a:t>
            </a:r>
          </a:p>
          <a:p>
            <a:pPr lvl="1"/>
            <a:r>
              <a:rPr lang="en-US" dirty="0" smtClean="0"/>
              <a:t>B)Devastation and Loss in Youth</a:t>
            </a:r>
          </a:p>
          <a:p>
            <a:pPr lvl="1"/>
            <a:r>
              <a:rPr lang="en-US" dirty="0" smtClean="0"/>
              <a:t>C)Devastation adjusted Life Years</a:t>
            </a:r>
          </a:p>
          <a:p>
            <a:pPr lvl="1"/>
            <a:r>
              <a:rPr lang="en-US" dirty="0" smtClean="0"/>
              <a:t>D)Disability Adjusted Life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C)</a:t>
            </a:r>
          </a:p>
          <a:p>
            <a:pPr lvl="1"/>
            <a:r>
              <a:rPr lang="en-US" dirty="0" smtClean="0"/>
              <a:t>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category causes the most disability in the US?</a:t>
            </a:r>
          </a:p>
          <a:p>
            <a:pPr lvl="1"/>
            <a:r>
              <a:rPr lang="en-US" dirty="0" smtClean="0"/>
              <a:t>A)Communicable diseases</a:t>
            </a:r>
          </a:p>
          <a:p>
            <a:pPr lvl="1"/>
            <a:r>
              <a:rPr lang="en-US" dirty="0" smtClean="0"/>
              <a:t>B)Non-communicable diseases</a:t>
            </a:r>
          </a:p>
          <a:p>
            <a:pPr lvl="1"/>
            <a:r>
              <a:rPr lang="en-US" dirty="0" smtClean="0"/>
              <a:t>C)Injuries</a:t>
            </a:r>
          </a:p>
          <a:p>
            <a:pPr lvl="1"/>
            <a:r>
              <a:rPr lang="en-US" dirty="0" smtClean="0"/>
              <a:t>D)Maternal and neonatal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9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OOP stand for?</a:t>
            </a:r>
          </a:p>
          <a:p>
            <a:pPr lvl="1"/>
            <a:r>
              <a:rPr lang="en-US" dirty="0" smtClean="0"/>
              <a:t>A) Out of Payments</a:t>
            </a:r>
          </a:p>
          <a:p>
            <a:pPr lvl="1"/>
            <a:r>
              <a:rPr lang="en-US" dirty="0" smtClean="0"/>
              <a:t>B) Outstanding Obstetrics Payments</a:t>
            </a:r>
          </a:p>
          <a:p>
            <a:pPr lvl="1"/>
            <a:r>
              <a:rPr lang="en-US" dirty="0" smtClean="0"/>
              <a:t>C) Outstanding Ordinary Payments</a:t>
            </a:r>
          </a:p>
          <a:p>
            <a:pPr lvl="1"/>
            <a:r>
              <a:rPr lang="en-US" dirty="0" smtClean="0"/>
              <a:t>D) Out of Pocket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DAH stand for?</a:t>
            </a:r>
          </a:p>
          <a:p>
            <a:pPr lvl="1"/>
            <a:r>
              <a:rPr lang="en-US" dirty="0" smtClean="0"/>
              <a:t>A) Development assistance for health</a:t>
            </a:r>
          </a:p>
          <a:p>
            <a:pPr lvl="1"/>
            <a:r>
              <a:rPr lang="en-US" dirty="0" smtClean="0"/>
              <a:t>B) Direct assistance for health</a:t>
            </a:r>
          </a:p>
          <a:p>
            <a:pPr lvl="1"/>
            <a:r>
              <a:rPr lang="en-US" dirty="0" smtClean="0"/>
              <a:t>C) Development and Health [assistance]</a:t>
            </a:r>
          </a:p>
          <a:p>
            <a:pPr lvl="1"/>
            <a:r>
              <a:rPr lang="en-US" dirty="0" smtClean="0"/>
              <a:t>D) Donuts and Hamburgers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source of payments represents the highest proportion of US health care expenditure</a:t>
            </a:r>
          </a:p>
          <a:p>
            <a:pPr lvl="1"/>
            <a:r>
              <a:rPr lang="en-US" dirty="0" smtClean="0"/>
              <a:t>A) OOP</a:t>
            </a:r>
          </a:p>
          <a:p>
            <a:pPr lvl="1"/>
            <a:r>
              <a:rPr lang="en-US" dirty="0" smtClean="0"/>
              <a:t>B) Public Insurance (Medicare, Medicaid,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C) Private Insurance</a:t>
            </a:r>
          </a:p>
          <a:p>
            <a:pPr lvl="1"/>
            <a:r>
              <a:rPr lang="en-US" dirty="0" smtClean="0"/>
              <a:t>D) 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1171</Words>
  <Application>Microsoft Office PowerPoint</Application>
  <PresentationFormat>Widescreen</PresentationFormat>
  <Paragraphs>266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Office Theme</vt:lpstr>
      <vt:lpstr>HCMI 4225: Health and Social Insurance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5</cp:revision>
  <dcterms:created xsi:type="dcterms:W3CDTF">2018-10-10T14:24:45Z</dcterms:created>
  <dcterms:modified xsi:type="dcterms:W3CDTF">2018-10-10T14:59:59Z</dcterms:modified>
</cp:coreProperties>
</file>