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3" r:id="rId3"/>
    <p:sldId id="284" r:id="rId4"/>
    <p:sldId id="285" r:id="rId5"/>
    <p:sldId id="286" r:id="rId6"/>
    <p:sldId id="280" r:id="rId7"/>
    <p:sldId id="279" r:id="rId8"/>
    <p:sldId id="281" r:id="rId9"/>
    <p:sldId id="282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of March 7, 2013:</a:t>
            </a:r>
          </a:p>
          <a:p>
            <a:r>
              <a:rPr lang="en-US" dirty="0" smtClean="0"/>
              <a:t>Declared state-based exchange:</a:t>
            </a:r>
            <a:r>
              <a:rPr lang="en-US" baseline="0" dirty="0"/>
              <a:t> </a:t>
            </a:r>
            <a:r>
              <a:rPr lang="en-US" baseline="0" dirty="0" smtClean="0"/>
              <a:t>KY, RI, CO, CT, WA, DC, HI, ID, VT, CA, MD, MA, UT, MN, NV, NM, NY, OR</a:t>
            </a:r>
          </a:p>
          <a:p>
            <a:r>
              <a:rPr lang="en-US" baseline="0" dirty="0" smtClean="0"/>
              <a:t>Planning for partnership exchange: NH, MI, IA, IL, DE, WV, AR</a:t>
            </a:r>
          </a:p>
          <a:p>
            <a:r>
              <a:rPr lang="en-US" baseline="0" dirty="0" smtClean="0"/>
              <a:t>Default to federal exchange: </a:t>
            </a:r>
          </a:p>
          <a:p>
            <a:endParaRPr lang="en-US" baseline="0" dirty="0" smtClean="0"/>
          </a:p>
          <a:p>
            <a:pPr defTabSz="886945">
              <a:defRPr/>
            </a:pPr>
            <a:r>
              <a:rPr lang="en-US" dirty="0" smtClean="0"/>
              <a:t>Kaiser Slide – Health Reform</a:t>
            </a:r>
            <a:r>
              <a:rPr lang="en-US" baseline="0" dirty="0" smtClean="0"/>
              <a:t> set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603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8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920" y="6217920"/>
            <a:ext cx="1109472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" y="91440"/>
            <a:ext cx="11948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3749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" y="1097280"/>
            <a:ext cx="1194816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920" y="6217920"/>
            <a:ext cx="1109472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" y="91440"/>
            <a:ext cx="11948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0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ff.org/interactive/subsidy-calculato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arade.com/what-people-ear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izhub.healthdata.org/dex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ps.ahrq.gov/data_files/publications/st245/stat245.pdf" TargetMode="External"/><Relationship Id="rId2" Type="http://schemas.openxmlformats.org/officeDocument/2006/relationships/hyperlink" Target="https://www.ncbi.nlm.nih.gov/pmc/articles/PMC6025009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ACA Exchanges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11:00 AM – 12:15PM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15440" y="243840"/>
            <a:ext cx="8961120" cy="67056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cs typeface="Calibri" pitchFamily="34" charset="0"/>
              </a:rPr>
              <a:t>State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cs typeface="Calibri" pitchFamily="34" charset="0"/>
              </a:rPr>
              <a:t>Have Made Their Decisions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cs typeface="Calibri" pitchFamily="34" charset="0"/>
              </a:rPr>
              <a:t>For Creating Health Insurance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cs typeface="Calibri" pitchFamily="34" charset="0"/>
              </a:rPr>
              <a:t>Marketplaces</a:t>
            </a:r>
            <a:endParaRPr lang="en-US" dirty="0"/>
          </a:p>
        </p:txBody>
      </p:sp>
      <p:sp>
        <p:nvSpPr>
          <p:cNvPr id="5" name="Rectangle 131"/>
          <p:cNvSpPr>
            <a:spLocks noChangeArrowheads="1"/>
          </p:cNvSpPr>
          <p:nvPr/>
        </p:nvSpPr>
        <p:spPr bwMode="auto">
          <a:xfrm>
            <a:off x="5957883" y="5715000"/>
            <a:ext cx="152400" cy="152400"/>
          </a:xfrm>
          <a:prstGeom prst="rect">
            <a:avLst/>
          </a:prstGeom>
          <a:solidFill>
            <a:schemeClr val="accent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 b="1" kern="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9" name="Text Box 133"/>
          <p:cNvSpPr txBox="1">
            <a:spLocks noChangeArrowheads="1"/>
          </p:cNvSpPr>
          <p:nvPr/>
        </p:nvSpPr>
        <p:spPr bwMode="auto">
          <a:xfrm>
            <a:off x="6126954" y="5410201"/>
            <a:ext cx="27492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cs typeface="Calibri" pitchFamily="34" charset="0"/>
              </a:rPr>
              <a:t>Partnership Marketplace (7 states)</a:t>
            </a:r>
          </a:p>
        </p:txBody>
      </p:sp>
      <p:sp>
        <p:nvSpPr>
          <p:cNvPr id="10" name="Rectangle 134"/>
          <p:cNvSpPr>
            <a:spLocks noChangeArrowheads="1"/>
          </p:cNvSpPr>
          <p:nvPr/>
        </p:nvSpPr>
        <p:spPr bwMode="auto">
          <a:xfrm>
            <a:off x="5955266" y="5257800"/>
            <a:ext cx="152400" cy="152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4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 b="1" kern="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1" name="Text Box 135"/>
          <p:cNvSpPr txBox="1">
            <a:spLocks noChangeArrowheads="1"/>
          </p:cNvSpPr>
          <p:nvPr/>
        </p:nvSpPr>
        <p:spPr bwMode="auto">
          <a:xfrm>
            <a:off x="6114356" y="5181601"/>
            <a:ext cx="56204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>
                <a:cs typeface="Calibri" pitchFamily="34" charset="0"/>
              </a:rPr>
              <a:t>State-based Marketplace (17 states including DC)</a:t>
            </a:r>
          </a:p>
        </p:txBody>
      </p:sp>
      <p:sp>
        <p:nvSpPr>
          <p:cNvPr id="12" name="Rectangle 131"/>
          <p:cNvSpPr>
            <a:spLocks noChangeArrowheads="1"/>
          </p:cNvSpPr>
          <p:nvPr/>
        </p:nvSpPr>
        <p:spPr bwMode="auto">
          <a:xfrm>
            <a:off x="5961956" y="5486400"/>
            <a:ext cx="152400" cy="152400"/>
          </a:xfrm>
          <a:prstGeom prst="rect">
            <a:avLst/>
          </a:prstGeom>
          <a:solidFill>
            <a:schemeClr val="accent3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400" b="1" kern="0" dirty="0">
              <a:solidFill>
                <a:srgbClr val="000040">
                  <a:lumMod val="50000"/>
                </a:srgbClr>
              </a:solidFill>
              <a:cs typeface="Calibri" pitchFamily="34" charset="0"/>
            </a:endParaRPr>
          </a:p>
        </p:txBody>
      </p:sp>
      <p:sp>
        <p:nvSpPr>
          <p:cNvPr id="13" name="Text Box 136"/>
          <p:cNvSpPr txBox="1">
            <a:spLocks noChangeArrowheads="1"/>
          </p:cNvSpPr>
          <p:nvPr/>
        </p:nvSpPr>
        <p:spPr bwMode="auto">
          <a:xfrm>
            <a:off x="6116473" y="5638800"/>
            <a:ext cx="43626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>
                <a:cs typeface="Calibri" pitchFamily="34" charset="0"/>
              </a:rPr>
              <a:t>Federally-facilitated Marketplace (27 states)</a:t>
            </a:r>
          </a:p>
          <a:p>
            <a:endParaRPr lang="en-US" sz="14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45" name="Shape - Massachusetts"/>
          <p:cNvSpPr>
            <a:spLocks noChangeAspect="1"/>
          </p:cNvSpPr>
          <p:nvPr/>
        </p:nvSpPr>
        <p:spPr bwMode="auto">
          <a:xfrm>
            <a:off x="9090022" y="1922437"/>
            <a:ext cx="468312" cy="211137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2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6" name="Line - Rhode Island"/>
          <p:cNvSpPr>
            <a:spLocks noChangeShapeType="1"/>
          </p:cNvSpPr>
          <p:nvPr/>
        </p:nvSpPr>
        <p:spPr bwMode="auto">
          <a:xfrm>
            <a:off x="9366247" y="2135162"/>
            <a:ext cx="277812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2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8" name="Line - New Hampshire"/>
          <p:cNvSpPr>
            <a:spLocks noChangeShapeType="1"/>
          </p:cNvSpPr>
          <p:nvPr/>
        </p:nvSpPr>
        <p:spPr bwMode="auto">
          <a:xfrm flipV="1">
            <a:off x="9228135" y="1798612"/>
            <a:ext cx="360363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2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9" name="Line - Massachusetts"/>
          <p:cNvSpPr>
            <a:spLocks noChangeShapeType="1"/>
          </p:cNvSpPr>
          <p:nvPr/>
        </p:nvSpPr>
        <p:spPr bwMode="auto">
          <a:xfrm>
            <a:off x="9366248" y="2025623"/>
            <a:ext cx="287783" cy="283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200" kern="0">
              <a:solidFill>
                <a:sysClr val="windowText" lastClr="000000"/>
              </a:solidFill>
              <a:latin typeface="Calibri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62746" y="1416981"/>
            <a:ext cx="8242407" cy="4211638"/>
            <a:chOff x="233360" y="1136623"/>
            <a:chExt cx="8242407" cy="4211638"/>
          </a:xfrm>
        </p:grpSpPr>
        <p:sp>
          <p:nvSpPr>
            <p:cNvPr id="14" name="Shape - Wyoming"/>
            <p:cNvSpPr>
              <a:spLocks noChangeAspect="1"/>
            </p:cNvSpPr>
            <p:nvPr/>
          </p:nvSpPr>
          <p:spPr bwMode="auto">
            <a:xfrm>
              <a:off x="3074984" y="2017686"/>
              <a:ext cx="896938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5" name="Shape - Wisconsin"/>
            <p:cNvSpPr>
              <a:spLocks noChangeAspect="1"/>
            </p:cNvSpPr>
            <p:nvPr/>
          </p:nvSpPr>
          <p:spPr bwMode="auto">
            <a:xfrm>
              <a:off x="5262559" y="1706536"/>
              <a:ext cx="654050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5" name="Shape - West Virginia"/>
            <p:cNvSpPr>
              <a:spLocks noChangeAspect="1"/>
            </p:cNvSpPr>
            <p:nvPr/>
          </p:nvSpPr>
          <p:spPr bwMode="auto">
            <a:xfrm>
              <a:off x="6632572" y="2559023"/>
              <a:ext cx="550862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6" name="Shape - Washington"/>
            <p:cNvSpPr>
              <a:spLocks noChangeAspect="1"/>
            </p:cNvSpPr>
            <p:nvPr/>
          </p:nvSpPr>
          <p:spPr bwMode="auto">
            <a:xfrm>
              <a:off x="1751009" y="1166786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17" name="Shape - Virginia"/>
            <p:cNvGrpSpPr>
              <a:grpSpLocks/>
            </p:cNvGrpSpPr>
            <p:nvPr/>
          </p:nvGrpSpPr>
          <p:grpSpPr bwMode="auto">
            <a:xfrm>
              <a:off x="6564309" y="2678086"/>
              <a:ext cx="1009650" cy="596900"/>
              <a:chOff x="3911" y="1540"/>
              <a:chExt cx="636" cy="376"/>
            </a:xfrm>
            <a:solidFill>
              <a:schemeClr val="accent6"/>
            </a:solidFill>
          </p:grpSpPr>
          <p:sp>
            <p:nvSpPr>
              <p:cNvPr id="18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19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sp>
          <p:nvSpPr>
            <p:cNvPr id="20" name="Shape - Vermont"/>
            <p:cNvSpPr>
              <a:spLocks noChangeAspect="1"/>
            </p:cNvSpPr>
            <p:nvPr/>
          </p:nvSpPr>
          <p:spPr bwMode="auto">
            <a:xfrm>
              <a:off x="7459659" y="1612873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1" name="Shape - Utah"/>
            <p:cNvSpPr>
              <a:spLocks noChangeAspect="1"/>
            </p:cNvSpPr>
            <p:nvPr/>
          </p:nvSpPr>
          <p:spPr bwMode="auto">
            <a:xfrm>
              <a:off x="2638422" y="2451073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2" name="Shape - Texas"/>
            <p:cNvSpPr>
              <a:spLocks noChangeAspect="1"/>
            </p:cNvSpPr>
            <p:nvPr/>
          </p:nvSpPr>
          <p:spPr bwMode="auto">
            <a:xfrm>
              <a:off x="3513134" y="3457548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3" name="Shape - Tennessee"/>
            <p:cNvSpPr>
              <a:spLocks noChangeAspect="1"/>
            </p:cNvSpPr>
            <p:nvPr/>
          </p:nvSpPr>
          <p:spPr bwMode="auto">
            <a:xfrm>
              <a:off x="5705472" y="3227361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4" name="Shape - South Dakota"/>
            <p:cNvSpPr>
              <a:spLocks noChangeAspect="1"/>
            </p:cNvSpPr>
            <p:nvPr/>
          </p:nvSpPr>
          <p:spPr bwMode="auto">
            <a:xfrm>
              <a:off x="3943347" y="1922436"/>
              <a:ext cx="920750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5" name="Shape - South Carolina"/>
            <p:cNvSpPr>
              <a:spLocks noChangeAspect="1"/>
            </p:cNvSpPr>
            <p:nvPr/>
          </p:nvSpPr>
          <p:spPr bwMode="auto">
            <a:xfrm>
              <a:off x="6646859" y="3419448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6" name="Shape - Rhode Island"/>
            <p:cNvSpPr>
              <a:spLocks noChangeAspect="1"/>
            </p:cNvSpPr>
            <p:nvPr/>
          </p:nvSpPr>
          <p:spPr bwMode="auto">
            <a:xfrm>
              <a:off x="7770809" y="2065311"/>
              <a:ext cx="120650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7" name="Shape - Pennsylvania"/>
            <p:cNvSpPr>
              <a:spLocks noChangeAspect="1"/>
            </p:cNvSpPr>
            <p:nvPr/>
          </p:nvSpPr>
          <p:spPr bwMode="auto">
            <a:xfrm>
              <a:off x="6754809" y="2195486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8" name="Shape - Oregon"/>
            <p:cNvSpPr>
              <a:spLocks noChangeAspect="1"/>
            </p:cNvSpPr>
            <p:nvPr/>
          </p:nvSpPr>
          <p:spPr bwMode="auto">
            <a:xfrm>
              <a:off x="1550984" y="1603348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29" name="Shape - Oklahoma"/>
            <p:cNvSpPr>
              <a:spLocks noChangeAspect="1"/>
            </p:cNvSpPr>
            <p:nvPr/>
          </p:nvSpPr>
          <p:spPr bwMode="auto">
            <a:xfrm>
              <a:off x="4040184" y="3362298"/>
              <a:ext cx="1125538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30" name="Shape - Ohio"/>
            <p:cNvSpPr>
              <a:spLocks noChangeAspect="1"/>
            </p:cNvSpPr>
            <p:nvPr/>
          </p:nvSpPr>
          <p:spPr bwMode="auto">
            <a:xfrm>
              <a:off x="6249984" y="2328836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31" name="Shape - North Dakota"/>
            <p:cNvSpPr>
              <a:spLocks noChangeAspect="1"/>
            </p:cNvSpPr>
            <p:nvPr/>
          </p:nvSpPr>
          <p:spPr bwMode="auto">
            <a:xfrm>
              <a:off x="3973509" y="1436661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32" name="Shape - North Carolina"/>
            <p:cNvSpPr>
              <a:spLocks noChangeAspect="1"/>
            </p:cNvSpPr>
            <p:nvPr/>
          </p:nvSpPr>
          <p:spPr bwMode="auto">
            <a:xfrm>
              <a:off x="6518272" y="3073373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33" name="Shape - New York"/>
            <p:cNvGrpSpPr>
              <a:grpSpLocks/>
            </p:cNvGrpSpPr>
            <p:nvPr/>
          </p:nvGrpSpPr>
          <p:grpSpPr bwMode="auto">
            <a:xfrm>
              <a:off x="6818309" y="1649386"/>
              <a:ext cx="1044575" cy="700087"/>
              <a:chOff x="4071" y="893"/>
              <a:chExt cx="658" cy="440"/>
            </a:xfrm>
            <a:solidFill>
              <a:schemeClr val="accent1"/>
            </a:solidFill>
          </p:grpSpPr>
          <p:sp>
            <p:nvSpPr>
              <p:cNvPr id="34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35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sp>
          <p:nvSpPr>
            <p:cNvPr id="36" name="Shape - New Mexico"/>
            <p:cNvSpPr>
              <a:spLocks noChangeAspect="1"/>
            </p:cNvSpPr>
            <p:nvPr/>
          </p:nvSpPr>
          <p:spPr bwMode="auto">
            <a:xfrm>
              <a:off x="3155947" y="3328961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37" name="Shape - New Jersey"/>
            <p:cNvSpPr>
              <a:spLocks noChangeAspect="1"/>
            </p:cNvSpPr>
            <p:nvPr/>
          </p:nvSpPr>
          <p:spPr bwMode="auto">
            <a:xfrm>
              <a:off x="7431084" y="2251048"/>
              <a:ext cx="196850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38" name="Shape - New Hampshire"/>
            <p:cNvSpPr>
              <a:spLocks noChangeAspect="1"/>
            </p:cNvSpPr>
            <p:nvPr/>
          </p:nvSpPr>
          <p:spPr bwMode="auto">
            <a:xfrm>
              <a:off x="7621584" y="1536673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39" name="Shape - Nevada"/>
            <p:cNvSpPr>
              <a:spLocks noChangeAspect="1"/>
            </p:cNvSpPr>
            <p:nvPr/>
          </p:nvSpPr>
          <p:spPr bwMode="auto">
            <a:xfrm>
              <a:off x="1947859" y="2314548"/>
              <a:ext cx="831850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0" name="Shape - Nebraska"/>
            <p:cNvSpPr>
              <a:spLocks noChangeAspect="1"/>
            </p:cNvSpPr>
            <p:nvPr/>
          </p:nvSpPr>
          <p:spPr bwMode="auto">
            <a:xfrm>
              <a:off x="3935409" y="2416148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1" name="Shape - Montana"/>
            <p:cNvSpPr>
              <a:spLocks noChangeAspect="1"/>
            </p:cNvSpPr>
            <p:nvPr/>
          </p:nvSpPr>
          <p:spPr bwMode="auto">
            <a:xfrm>
              <a:off x="2661294" y="1309661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2" name="Shape - Missouri"/>
            <p:cNvSpPr>
              <a:spLocks noChangeAspect="1"/>
            </p:cNvSpPr>
            <p:nvPr/>
          </p:nvSpPr>
          <p:spPr bwMode="auto">
            <a:xfrm>
              <a:off x="4975222" y="2766986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3" name="Shape - Mississippi"/>
            <p:cNvSpPr>
              <a:spLocks noChangeAspect="1"/>
            </p:cNvSpPr>
            <p:nvPr/>
          </p:nvSpPr>
          <p:spPr bwMode="auto">
            <a:xfrm>
              <a:off x="5591172" y="3600423"/>
              <a:ext cx="450850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4" name="Shape - Minnesota"/>
            <p:cNvSpPr>
              <a:spLocks noChangeAspect="1"/>
            </p:cNvSpPr>
            <p:nvPr/>
          </p:nvSpPr>
          <p:spPr bwMode="auto">
            <a:xfrm>
              <a:off x="4706934" y="1374748"/>
              <a:ext cx="857250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86" name="Shape - Michigan"/>
            <p:cNvGrpSpPr>
              <a:grpSpLocks/>
            </p:cNvGrpSpPr>
            <p:nvPr/>
          </p:nvGrpSpPr>
          <p:grpSpPr bwMode="auto">
            <a:xfrm>
              <a:off x="5519734" y="1598586"/>
              <a:ext cx="990600" cy="882650"/>
              <a:chOff x="3254" y="860"/>
              <a:chExt cx="623" cy="557"/>
            </a:xfrm>
            <a:solidFill>
              <a:schemeClr val="accent3"/>
            </a:solidFill>
          </p:grpSpPr>
          <p:sp>
            <p:nvSpPr>
              <p:cNvPr id="87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88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sp>
          <p:nvSpPr>
            <p:cNvPr id="46" name="Shape - Maryland"/>
            <p:cNvSpPr>
              <a:spLocks noChangeAspect="1"/>
            </p:cNvSpPr>
            <p:nvPr/>
          </p:nvSpPr>
          <p:spPr bwMode="auto">
            <a:xfrm>
              <a:off x="6938959" y="2579661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7" name="Shape - Maine"/>
            <p:cNvSpPr>
              <a:spLocks noChangeAspect="1"/>
            </p:cNvSpPr>
            <p:nvPr/>
          </p:nvSpPr>
          <p:spPr bwMode="auto">
            <a:xfrm>
              <a:off x="7675559" y="1136623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8" name="Shape - Louisiana"/>
            <p:cNvSpPr>
              <a:spLocks noChangeAspect="1"/>
            </p:cNvSpPr>
            <p:nvPr/>
          </p:nvSpPr>
          <p:spPr bwMode="auto">
            <a:xfrm>
              <a:off x="5233984" y="3951261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49" name="Shape - Kentucky"/>
            <p:cNvSpPr>
              <a:spLocks noChangeAspect="1"/>
            </p:cNvSpPr>
            <p:nvPr/>
          </p:nvSpPr>
          <p:spPr bwMode="auto">
            <a:xfrm>
              <a:off x="5767384" y="2887636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0" name="Shape - Kansas"/>
            <p:cNvSpPr>
              <a:spLocks noChangeAspect="1"/>
            </p:cNvSpPr>
            <p:nvPr/>
          </p:nvSpPr>
          <p:spPr bwMode="auto">
            <a:xfrm>
              <a:off x="4167184" y="2889223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1" name="Shape - Iowa"/>
            <p:cNvSpPr>
              <a:spLocks noChangeAspect="1"/>
            </p:cNvSpPr>
            <p:nvPr/>
          </p:nvSpPr>
          <p:spPr bwMode="auto">
            <a:xfrm>
              <a:off x="4849809" y="2303436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2" name="Shape - Indiana"/>
            <p:cNvSpPr>
              <a:spLocks noChangeAspect="1"/>
            </p:cNvSpPr>
            <p:nvPr/>
          </p:nvSpPr>
          <p:spPr bwMode="auto">
            <a:xfrm>
              <a:off x="5922959" y="2468536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3" name="Shape - Illinois"/>
            <p:cNvSpPr>
              <a:spLocks noChangeAspect="1"/>
            </p:cNvSpPr>
            <p:nvPr/>
          </p:nvSpPr>
          <p:spPr bwMode="auto">
            <a:xfrm>
              <a:off x="5460468" y="2406623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4" name="Shape - Idaho"/>
            <p:cNvSpPr>
              <a:spLocks noChangeAspect="1"/>
            </p:cNvSpPr>
            <p:nvPr/>
          </p:nvSpPr>
          <p:spPr bwMode="auto">
            <a:xfrm>
              <a:off x="2405059" y="1298548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grpSp>
          <p:nvGrpSpPr>
            <p:cNvPr id="55" name="Shape - Hawaii"/>
            <p:cNvGrpSpPr/>
            <p:nvPr/>
          </p:nvGrpSpPr>
          <p:grpSpPr>
            <a:xfrm>
              <a:off x="1641472" y="4213198"/>
              <a:ext cx="622300" cy="477838"/>
              <a:chOff x="2322512" y="5000625"/>
              <a:chExt cx="622300" cy="477838"/>
            </a:xfrm>
            <a:solidFill>
              <a:schemeClr val="accent1"/>
            </a:solidFill>
          </p:grpSpPr>
          <p:sp>
            <p:nvSpPr>
              <p:cNvPr id="56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57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58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59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0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1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2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  <p:sp>
            <p:nvSpPr>
              <p:cNvPr id="63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kern="0">
                  <a:solidFill>
                    <a:sysClr val="windowText" lastClr="000000"/>
                  </a:solidFill>
                  <a:latin typeface="Calibri"/>
                </a:endParaRPr>
              </a:p>
            </p:txBody>
          </p:sp>
        </p:grpSp>
        <p:sp>
          <p:nvSpPr>
            <p:cNvPr id="64" name="Shape - Georgia"/>
            <p:cNvSpPr>
              <a:spLocks noChangeAspect="1"/>
            </p:cNvSpPr>
            <p:nvPr/>
          </p:nvSpPr>
          <p:spPr bwMode="auto">
            <a:xfrm>
              <a:off x="6348409" y="3517873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5" name="Shape - Florida"/>
            <p:cNvSpPr>
              <a:spLocks noChangeAspect="1"/>
            </p:cNvSpPr>
            <p:nvPr/>
          </p:nvSpPr>
          <p:spPr bwMode="auto">
            <a:xfrm>
              <a:off x="6188072" y="4136998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6" name="Shape - Delaware"/>
            <p:cNvSpPr>
              <a:spLocks noChangeAspect="1"/>
            </p:cNvSpPr>
            <p:nvPr/>
          </p:nvSpPr>
          <p:spPr bwMode="auto">
            <a:xfrm>
              <a:off x="7416797" y="2566961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7" name="Shape - Connecticut"/>
            <p:cNvSpPr>
              <a:spLocks noChangeAspect="1"/>
            </p:cNvSpPr>
            <p:nvPr/>
          </p:nvSpPr>
          <p:spPr bwMode="auto">
            <a:xfrm>
              <a:off x="7581897" y="2079598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8" name="Shape - Colorado"/>
            <p:cNvSpPr>
              <a:spLocks noChangeAspect="1"/>
            </p:cNvSpPr>
            <p:nvPr/>
          </p:nvSpPr>
          <p:spPr bwMode="auto">
            <a:xfrm>
              <a:off x="3259134" y="2690786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9" name="Shape - California"/>
            <p:cNvSpPr>
              <a:spLocks noChangeAspect="1"/>
            </p:cNvSpPr>
            <p:nvPr/>
          </p:nvSpPr>
          <p:spPr bwMode="auto">
            <a:xfrm>
              <a:off x="1468434" y="2212948"/>
              <a:ext cx="1098550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0" name="Shape - Arkansas"/>
            <p:cNvSpPr>
              <a:spLocks noChangeAspect="1"/>
            </p:cNvSpPr>
            <p:nvPr/>
          </p:nvSpPr>
          <p:spPr bwMode="auto">
            <a:xfrm>
              <a:off x="5141909" y="3389286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1" name="Shape - Arizona"/>
            <p:cNvSpPr>
              <a:spLocks noChangeAspect="1"/>
            </p:cNvSpPr>
            <p:nvPr/>
          </p:nvSpPr>
          <p:spPr bwMode="auto">
            <a:xfrm>
              <a:off x="2420934" y="3263873"/>
              <a:ext cx="844550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2" name="Shape - Alaska"/>
            <p:cNvSpPr>
              <a:spLocks noChangeAspect="1"/>
            </p:cNvSpPr>
            <p:nvPr/>
          </p:nvSpPr>
          <p:spPr bwMode="auto">
            <a:xfrm>
              <a:off x="233360" y="3771873"/>
              <a:ext cx="1617662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1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3" name="Shape - Alabama"/>
            <p:cNvSpPr>
              <a:spLocks noChangeAspect="1"/>
            </p:cNvSpPr>
            <p:nvPr/>
          </p:nvSpPr>
          <p:spPr bwMode="auto">
            <a:xfrm>
              <a:off x="6019797" y="3554386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4" name="Shape - District of Columbia (star)"/>
            <p:cNvSpPr>
              <a:spLocks noChangeArrowheads="1"/>
            </p:cNvSpPr>
            <p:nvPr/>
          </p:nvSpPr>
          <p:spPr bwMode="auto">
            <a:xfrm>
              <a:off x="7146922" y="2649511"/>
              <a:ext cx="207962" cy="201612"/>
            </a:xfrm>
            <a:prstGeom prst="star5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5" name="Line - Vermont"/>
            <p:cNvSpPr>
              <a:spLocks noChangeShapeType="1"/>
            </p:cNvSpPr>
            <p:nvPr/>
          </p:nvSpPr>
          <p:spPr bwMode="auto">
            <a:xfrm>
              <a:off x="7331072" y="1527148"/>
              <a:ext cx="207962" cy="133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77" name="Line - New Jersey"/>
            <p:cNvSpPr>
              <a:spLocks noChangeShapeType="1"/>
            </p:cNvSpPr>
            <p:nvPr/>
          </p:nvSpPr>
          <p:spPr bwMode="auto">
            <a:xfrm flipV="1">
              <a:off x="7556497" y="2505048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0" name="Line - Maryland"/>
            <p:cNvSpPr>
              <a:spLocks noChangeShapeType="1"/>
            </p:cNvSpPr>
            <p:nvPr/>
          </p:nvSpPr>
          <p:spPr bwMode="auto">
            <a:xfrm>
              <a:off x="7515222" y="2795561"/>
              <a:ext cx="288131" cy="31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1" name="Line - Hawaii"/>
            <p:cNvSpPr>
              <a:spLocks noChangeShapeType="1"/>
            </p:cNvSpPr>
            <p:nvPr/>
          </p:nvSpPr>
          <p:spPr bwMode="auto">
            <a:xfrm flipH="1" flipV="1">
              <a:off x="2155822" y="4564036"/>
              <a:ext cx="268288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2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287412" y="2776510"/>
              <a:ext cx="440534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3" name="Line - Delaware"/>
            <p:cNvSpPr>
              <a:spLocks noChangeShapeType="1"/>
            </p:cNvSpPr>
            <p:nvPr/>
          </p:nvSpPr>
          <p:spPr bwMode="auto">
            <a:xfrm flipV="1">
              <a:off x="7508872" y="2671736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4" name="Line - Connecticut"/>
            <p:cNvSpPr>
              <a:spLocks noChangeShapeType="1"/>
            </p:cNvSpPr>
            <p:nvPr/>
          </p:nvSpPr>
          <p:spPr bwMode="auto">
            <a:xfrm>
              <a:off x="7694609" y="2173261"/>
              <a:ext cx="217488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9" name="Text - Washington"/>
            <p:cNvSpPr txBox="1">
              <a:spLocks noChangeArrowheads="1"/>
            </p:cNvSpPr>
            <p:nvPr/>
          </p:nvSpPr>
          <p:spPr bwMode="auto">
            <a:xfrm>
              <a:off x="1870457" y="131947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WA</a:t>
              </a:r>
            </a:p>
          </p:txBody>
        </p:sp>
        <p:sp>
          <p:nvSpPr>
            <p:cNvPr id="90" name="Text - Oregon"/>
            <p:cNvSpPr txBox="1">
              <a:spLocks noChangeArrowheads="1"/>
            </p:cNvSpPr>
            <p:nvPr/>
          </p:nvSpPr>
          <p:spPr bwMode="auto">
            <a:xfrm>
              <a:off x="1724407" y="1870816"/>
              <a:ext cx="680652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chemeClr val="bg1"/>
                  </a:solidFill>
                  <a:cs typeface="Times New Roman" charset="0"/>
                </a:rPr>
                <a:t> OR</a:t>
              </a:r>
            </a:p>
          </p:txBody>
        </p:sp>
        <p:sp>
          <p:nvSpPr>
            <p:cNvPr id="91" name="Text - Wyoming"/>
            <p:cNvSpPr txBox="1">
              <a:spLocks noChangeArrowheads="1"/>
            </p:cNvSpPr>
            <p:nvPr/>
          </p:nvSpPr>
          <p:spPr bwMode="auto">
            <a:xfrm>
              <a:off x="3209921" y="230670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WY</a:t>
              </a:r>
            </a:p>
          </p:txBody>
        </p:sp>
        <p:sp>
          <p:nvSpPr>
            <p:cNvPr id="92" name="Text - Utah"/>
            <p:cNvSpPr txBox="1">
              <a:spLocks noChangeArrowheads="1"/>
            </p:cNvSpPr>
            <p:nvPr/>
          </p:nvSpPr>
          <p:spPr bwMode="auto">
            <a:xfrm>
              <a:off x="2647947" y="279233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>
                  <a:cs typeface="Times New Roman" charset="0"/>
                </a:rPr>
                <a:t>UT*</a:t>
              </a:r>
            </a:p>
          </p:txBody>
        </p:sp>
        <p:sp>
          <p:nvSpPr>
            <p:cNvPr id="93" name="Text - Texas"/>
            <p:cNvSpPr txBox="1">
              <a:spLocks noChangeArrowheads="1"/>
            </p:cNvSpPr>
            <p:nvPr/>
          </p:nvSpPr>
          <p:spPr bwMode="auto">
            <a:xfrm>
              <a:off x="4252908" y="407662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cs typeface="Times New Roman" charset="0"/>
                </a:rPr>
                <a:t> TX</a:t>
              </a:r>
            </a:p>
          </p:txBody>
        </p:sp>
        <p:sp>
          <p:nvSpPr>
            <p:cNvPr id="94" name="Text - South Dakota"/>
            <p:cNvSpPr txBox="1">
              <a:spLocks noChangeArrowheads="1"/>
            </p:cNvSpPr>
            <p:nvPr/>
          </p:nvSpPr>
          <p:spPr bwMode="auto">
            <a:xfrm>
              <a:off x="4075108" y="202557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SD</a:t>
              </a:r>
            </a:p>
          </p:txBody>
        </p:sp>
        <p:sp>
          <p:nvSpPr>
            <p:cNvPr id="95" name="Text - Oklahoma"/>
            <p:cNvSpPr txBox="1">
              <a:spLocks noChangeArrowheads="1"/>
            </p:cNvSpPr>
            <p:nvPr/>
          </p:nvSpPr>
          <p:spPr bwMode="auto">
            <a:xfrm>
              <a:off x="4433883" y="345749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000000"/>
                  </a:solidFill>
                  <a:cs typeface="Times New Roman" charset="0"/>
                </a:rPr>
                <a:t> OK</a:t>
              </a:r>
            </a:p>
          </p:txBody>
        </p:sp>
        <p:sp>
          <p:nvSpPr>
            <p:cNvPr id="96" name="Text - North Dakota"/>
            <p:cNvSpPr txBox="1">
              <a:spLocks noChangeArrowheads="1"/>
            </p:cNvSpPr>
            <p:nvPr/>
          </p:nvSpPr>
          <p:spPr bwMode="auto">
            <a:xfrm>
              <a:off x="4049816" y="159377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000000"/>
                  </a:solidFill>
                  <a:cs typeface="Times New Roman" charset="0"/>
                </a:rPr>
                <a:t> ND</a:t>
              </a:r>
            </a:p>
          </p:txBody>
        </p:sp>
        <p:sp>
          <p:nvSpPr>
            <p:cNvPr id="97" name="Text - New Mexico"/>
            <p:cNvSpPr txBox="1">
              <a:spLocks noChangeArrowheads="1"/>
            </p:cNvSpPr>
            <p:nvPr/>
          </p:nvSpPr>
          <p:spPr bwMode="auto">
            <a:xfrm>
              <a:off x="3282947" y="356703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FFFFFF"/>
                  </a:solidFill>
                  <a:cs typeface="Times New Roman" charset="0"/>
                </a:rPr>
                <a:t> NM**</a:t>
              </a:r>
            </a:p>
          </p:txBody>
        </p:sp>
        <p:sp>
          <p:nvSpPr>
            <p:cNvPr id="98" name="Text - Nevada"/>
            <p:cNvSpPr txBox="1">
              <a:spLocks noChangeArrowheads="1"/>
            </p:cNvSpPr>
            <p:nvPr/>
          </p:nvSpPr>
          <p:spPr bwMode="auto">
            <a:xfrm>
              <a:off x="1776409" y="266173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FFFFFF"/>
                  </a:solidFill>
                  <a:cs typeface="Times New Roman" charset="0"/>
                </a:rPr>
                <a:t>NV</a:t>
              </a:r>
            </a:p>
          </p:txBody>
        </p:sp>
        <p:sp>
          <p:nvSpPr>
            <p:cNvPr id="99" name="Text - Nebraska"/>
            <p:cNvSpPr txBox="1">
              <a:spLocks noChangeArrowheads="1"/>
            </p:cNvSpPr>
            <p:nvPr/>
          </p:nvSpPr>
          <p:spPr bwMode="auto">
            <a:xfrm>
              <a:off x="4127496" y="2553005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NE</a:t>
              </a:r>
            </a:p>
          </p:txBody>
        </p:sp>
        <p:sp>
          <p:nvSpPr>
            <p:cNvPr id="100" name="Text - Montana"/>
            <p:cNvSpPr txBox="1">
              <a:spLocks noChangeArrowheads="1"/>
            </p:cNvSpPr>
            <p:nvPr/>
          </p:nvSpPr>
          <p:spPr bwMode="auto">
            <a:xfrm>
              <a:off x="3065567" y="162090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000000"/>
                  </a:solidFill>
                  <a:cs typeface="Times New Roman" charset="0"/>
                </a:rPr>
                <a:t>MT</a:t>
              </a:r>
            </a:p>
          </p:txBody>
        </p:sp>
        <p:sp>
          <p:nvSpPr>
            <p:cNvPr id="101" name="Text - Louisiana"/>
            <p:cNvSpPr txBox="1">
              <a:spLocks noChangeArrowheads="1"/>
            </p:cNvSpPr>
            <p:nvPr/>
          </p:nvSpPr>
          <p:spPr bwMode="auto">
            <a:xfrm>
              <a:off x="5116616" y="408461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cs typeface="Times New Roman" charset="0"/>
                </a:rPr>
                <a:t> LA</a:t>
              </a:r>
            </a:p>
          </p:txBody>
        </p:sp>
        <p:sp>
          <p:nvSpPr>
            <p:cNvPr id="102" name="Text - Kansas"/>
            <p:cNvSpPr txBox="1">
              <a:spLocks noChangeArrowheads="1"/>
            </p:cNvSpPr>
            <p:nvPr/>
          </p:nvSpPr>
          <p:spPr bwMode="auto">
            <a:xfrm>
              <a:off x="4295772" y="297966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KS</a:t>
              </a:r>
            </a:p>
          </p:txBody>
        </p:sp>
        <p:sp>
          <p:nvSpPr>
            <p:cNvPr id="103" name="Text - Idaho"/>
            <p:cNvSpPr txBox="1">
              <a:spLocks noChangeArrowheads="1"/>
            </p:cNvSpPr>
            <p:nvPr/>
          </p:nvSpPr>
          <p:spPr bwMode="auto">
            <a:xfrm>
              <a:off x="2468558" y="204779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ID**</a:t>
              </a:r>
            </a:p>
          </p:txBody>
        </p:sp>
        <p:sp>
          <p:nvSpPr>
            <p:cNvPr id="104" name="Text - Hawaii"/>
            <p:cNvSpPr txBox="1">
              <a:spLocks noChangeArrowheads="1"/>
            </p:cNvSpPr>
            <p:nvPr/>
          </p:nvSpPr>
          <p:spPr bwMode="auto">
            <a:xfrm>
              <a:off x="2119774" y="453487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HI</a:t>
              </a:r>
            </a:p>
          </p:txBody>
        </p:sp>
        <p:sp>
          <p:nvSpPr>
            <p:cNvPr id="105" name="Text - Colorado"/>
            <p:cNvSpPr txBox="1">
              <a:spLocks noChangeArrowheads="1"/>
            </p:cNvSpPr>
            <p:nvPr/>
          </p:nvSpPr>
          <p:spPr bwMode="auto">
            <a:xfrm>
              <a:off x="3135309" y="277011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CO</a:t>
              </a:r>
            </a:p>
          </p:txBody>
        </p:sp>
        <p:sp>
          <p:nvSpPr>
            <p:cNvPr id="106" name="Text - California"/>
            <p:cNvSpPr txBox="1">
              <a:spLocks noChangeArrowheads="1"/>
            </p:cNvSpPr>
            <p:nvPr/>
          </p:nvSpPr>
          <p:spPr bwMode="auto">
            <a:xfrm>
              <a:off x="1565631" y="2900286"/>
              <a:ext cx="737936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200" b="1" kern="0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kern="0" dirty="0">
                  <a:solidFill>
                    <a:srgbClr val="FFFFFF"/>
                  </a:solidFill>
                  <a:cs typeface="Times New Roman" charset="0"/>
                </a:rPr>
                <a:t> CA</a:t>
              </a:r>
            </a:p>
          </p:txBody>
        </p:sp>
        <p:sp>
          <p:nvSpPr>
            <p:cNvPr id="107" name="Text - Arkansas"/>
            <p:cNvSpPr txBox="1">
              <a:spLocks noChangeArrowheads="1"/>
            </p:cNvSpPr>
            <p:nvPr/>
          </p:nvSpPr>
          <p:spPr bwMode="auto">
            <a:xfrm>
              <a:off x="5084759" y="353052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AR</a:t>
              </a:r>
            </a:p>
          </p:txBody>
        </p:sp>
        <p:sp>
          <p:nvSpPr>
            <p:cNvPr id="108" name="Text - Arizona"/>
            <p:cNvSpPr txBox="1">
              <a:spLocks noChangeArrowheads="1"/>
            </p:cNvSpPr>
            <p:nvPr/>
          </p:nvSpPr>
          <p:spPr bwMode="auto">
            <a:xfrm>
              <a:off x="2595560" y="3512298"/>
              <a:ext cx="546343" cy="336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cs typeface="Times New Roman" charset="0"/>
                </a:rPr>
                <a:t/>
              </a:r>
              <a:br>
                <a:rPr lang="en-US" sz="1200" b="1" kern="0" dirty="0">
                  <a:cs typeface="Times New Roman" charset="0"/>
                </a:rPr>
              </a:br>
              <a:r>
                <a:rPr lang="en-US" sz="1200" b="1" kern="0" dirty="0">
                  <a:cs typeface="Times New Roman" charset="0"/>
                </a:rPr>
                <a:t>AZ</a:t>
              </a:r>
            </a:p>
          </p:txBody>
        </p:sp>
        <p:sp>
          <p:nvSpPr>
            <p:cNvPr id="109" name="Text - Alaska"/>
            <p:cNvSpPr txBox="1">
              <a:spLocks noChangeArrowheads="1"/>
            </p:cNvSpPr>
            <p:nvPr/>
          </p:nvSpPr>
          <p:spPr bwMode="auto">
            <a:xfrm>
              <a:off x="422272" y="403359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kern="0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kern="0" dirty="0">
                  <a:solidFill>
                    <a:srgbClr val="000000"/>
                  </a:solidFill>
                  <a:cs typeface="Times New Roman" charset="0"/>
                </a:rPr>
                <a:t>AK</a:t>
              </a:r>
            </a:p>
          </p:txBody>
        </p:sp>
        <p:sp>
          <p:nvSpPr>
            <p:cNvPr id="110" name="Text - Wisconsin"/>
            <p:cNvSpPr txBox="1">
              <a:spLocks noChangeArrowheads="1"/>
            </p:cNvSpPr>
            <p:nvPr/>
          </p:nvSpPr>
          <p:spPr bwMode="auto">
            <a:xfrm>
              <a:off x="5243617" y="196683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WI</a:t>
              </a:r>
            </a:p>
          </p:txBody>
        </p:sp>
        <p:sp>
          <p:nvSpPr>
            <p:cNvPr id="111" name="Text - West Virginia"/>
            <p:cNvSpPr txBox="1">
              <a:spLocks noChangeArrowheads="1"/>
            </p:cNvSpPr>
            <p:nvPr/>
          </p:nvSpPr>
          <p:spPr bwMode="auto">
            <a:xfrm>
              <a:off x="6478693" y="283366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WV</a:t>
              </a:r>
            </a:p>
          </p:txBody>
        </p:sp>
        <p:sp>
          <p:nvSpPr>
            <p:cNvPr id="112" name="Text - Virginia"/>
            <p:cNvSpPr txBox="1">
              <a:spLocks noChangeArrowheads="1"/>
            </p:cNvSpPr>
            <p:nvPr/>
          </p:nvSpPr>
          <p:spPr bwMode="auto">
            <a:xfrm>
              <a:off x="6881917" y="2890762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VA</a:t>
              </a:r>
            </a:p>
          </p:txBody>
        </p:sp>
        <p:sp>
          <p:nvSpPr>
            <p:cNvPr id="113" name="Text - Tennessee"/>
            <p:cNvSpPr txBox="1">
              <a:spLocks noChangeArrowheads="1"/>
            </p:cNvSpPr>
            <p:nvPr/>
          </p:nvSpPr>
          <p:spPr bwMode="auto">
            <a:xfrm>
              <a:off x="5864329" y="334478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cs typeface="Times New Roman" charset="0"/>
                </a:rPr>
                <a:t> TN</a:t>
              </a:r>
            </a:p>
          </p:txBody>
        </p:sp>
        <p:sp>
          <p:nvSpPr>
            <p:cNvPr id="114" name="Text - South Carolina"/>
            <p:cNvSpPr txBox="1">
              <a:spLocks noChangeArrowheads="1"/>
            </p:cNvSpPr>
            <p:nvPr/>
          </p:nvSpPr>
          <p:spPr bwMode="auto">
            <a:xfrm>
              <a:off x="6678717" y="3487662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200" b="1" kern="0" dirty="0">
                  <a:cs typeface="Times New Roman" charset="0"/>
                </a:rPr>
                <a:t>SC</a:t>
              </a:r>
            </a:p>
          </p:txBody>
        </p:sp>
        <p:sp>
          <p:nvSpPr>
            <p:cNvPr id="115" name="Text - Ohio"/>
            <p:cNvSpPr txBox="1">
              <a:spLocks noChangeArrowheads="1"/>
            </p:cNvSpPr>
            <p:nvPr/>
          </p:nvSpPr>
          <p:spPr bwMode="auto">
            <a:xfrm>
              <a:off x="6162778" y="254468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OH</a:t>
              </a:r>
            </a:p>
          </p:txBody>
        </p:sp>
        <p:sp>
          <p:nvSpPr>
            <p:cNvPr id="116" name="Text - North Carolina"/>
            <p:cNvSpPr txBox="1">
              <a:spLocks noChangeArrowheads="1"/>
            </p:cNvSpPr>
            <p:nvPr/>
          </p:nvSpPr>
          <p:spPr bwMode="auto">
            <a:xfrm>
              <a:off x="6842228" y="3193974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NC</a:t>
              </a:r>
            </a:p>
          </p:txBody>
        </p:sp>
        <p:sp>
          <p:nvSpPr>
            <p:cNvPr id="117" name="Text - Missouri"/>
            <p:cNvSpPr txBox="1">
              <a:spLocks noChangeArrowheads="1"/>
            </p:cNvSpPr>
            <p:nvPr/>
          </p:nvSpPr>
          <p:spPr bwMode="auto">
            <a:xfrm>
              <a:off x="5033960" y="2997124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cs typeface="Times New Roman" charset="0"/>
                </a:rPr>
                <a:t>MO</a:t>
              </a:r>
            </a:p>
          </p:txBody>
        </p:sp>
        <p:sp>
          <p:nvSpPr>
            <p:cNvPr id="118" name="Text - Mississippi"/>
            <p:cNvSpPr txBox="1">
              <a:spLocks noChangeArrowheads="1"/>
            </p:cNvSpPr>
            <p:nvPr/>
          </p:nvSpPr>
          <p:spPr bwMode="auto">
            <a:xfrm>
              <a:off x="5448403" y="3817862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cs typeface="Times New Roman" charset="0"/>
                </a:rPr>
                <a:t> MS</a:t>
              </a:r>
            </a:p>
          </p:txBody>
        </p:sp>
        <p:sp>
          <p:nvSpPr>
            <p:cNvPr id="119" name="Text - Minnesota"/>
            <p:cNvSpPr txBox="1">
              <a:spLocks noChangeArrowheads="1"/>
            </p:cNvSpPr>
            <p:nvPr/>
          </p:nvSpPr>
          <p:spPr bwMode="auto">
            <a:xfrm>
              <a:off x="4818167" y="1766861"/>
              <a:ext cx="530332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MN</a:t>
              </a:r>
            </a:p>
          </p:txBody>
        </p:sp>
        <p:sp>
          <p:nvSpPr>
            <p:cNvPr id="120" name="Text - Michigan"/>
            <p:cNvSpPr txBox="1">
              <a:spLocks noChangeArrowheads="1"/>
            </p:cNvSpPr>
            <p:nvPr/>
          </p:nvSpPr>
          <p:spPr bwMode="auto">
            <a:xfrm>
              <a:off x="5907193" y="2117649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FFFFFF"/>
                  </a:solidFill>
                  <a:cs typeface="Times New Roman" charset="0"/>
                </a:rPr>
                <a:t> MI</a:t>
              </a:r>
            </a:p>
          </p:txBody>
        </p:sp>
        <p:sp>
          <p:nvSpPr>
            <p:cNvPr id="121" name="Text - Kentucky"/>
            <p:cNvSpPr txBox="1">
              <a:spLocks noChangeArrowheads="1"/>
            </p:cNvSpPr>
            <p:nvPr/>
          </p:nvSpPr>
          <p:spPr bwMode="auto">
            <a:xfrm>
              <a:off x="6042128" y="305427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FFFFFF"/>
                  </a:solidFill>
                  <a:cs typeface="Times New Roman" charset="0"/>
                </a:rPr>
                <a:t> KY</a:t>
              </a:r>
            </a:p>
          </p:txBody>
        </p:sp>
        <p:sp>
          <p:nvSpPr>
            <p:cNvPr id="122" name="Text - Iowa"/>
            <p:cNvSpPr txBox="1">
              <a:spLocks noChangeArrowheads="1"/>
            </p:cNvSpPr>
            <p:nvPr/>
          </p:nvSpPr>
          <p:spPr bwMode="auto">
            <a:xfrm>
              <a:off x="4859442" y="2428799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IA</a:t>
              </a:r>
            </a:p>
          </p:txBody>
        </p:sp>
        <p:sp>
          <p:nvSpPr>
            <p:cNvPr id="123" name="Text - Indiana"/>
            <p:cNvSpPr txBox="1">
              <a:spLocks noChangeArrowheads="1"/>
            </p:cNvSpPr>
            <p:nvPr/>
          </p:nvSpPr>
          <p:spPr bwMode="auto">
            <a:xfrm>
              <a:off x="5783366" y="267168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IN</a:t>
              </a:r>
            </a:p>
          </p:txBody>
        </p:sp>
        <p:sp>
          <p:nvSpPr>
            <p:cNvPr id="124" name="Text - Illinois"/>
            <p:cNvSpPr txBox="1">
              <a:spLocks noChangeArrowheads="1"/>
            </p:cNvSpPr>
            <p:nvPr/>
          </p:nvSpPr>
          <p:spPr bwMode="auto">
            <a:xfrm>
              <a:off x="5383317" y="2684387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chemeClr val="bg1"/>
                  </a:solidFill>
                  <a:cs typeface="Times New Roman" charset="0"/>
                </a:rPr>
                <a:t> IL</a:t>
              </a:r>
            </a:p>
          </p:txBody>
        </p:sp>
        <p:sp>
          <p:nvSpPr>
            <p:cNvPr id="125" name="Text - Georgia"/>
            <p:cNvSpPr txBox="1">
              <a:spLocks noChangeArrowheads="1"/>
            </p:cNvSpPr>
            <p:nvPr/>
          </p:nvSpPr>
          <p:spPr bwMode="auto">
            <a:xfrm>
              <a:off x="6383442" y="3792462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cs typeface="Times New Roman" charset="0"/>
                </a:rPr>
                <a:t> GA</a:t>
              </a:r>
            </a:p>
          </p:txBody>
        </p:sp>
        <p:sp>
          <p:nvSpPr>
            <p:cNvPr id="126" name="Text - Florida"/>
            <p:cNvSpPr txBox="1">
              <a:spLocks noChangeArrowheads="1"/>
            </p:cNvSpPr>
            <p:nvPr/>
          </p:nvSpPr>
          <p:spPr bwMode="auto">
            <a:xfrm>
              <a:off x="6742217" y="4381424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rgbClr val="000000"/>
                  </a:solidFill>
                  <a:cs typeface="Times New Roman" charset="0"/>
                </a:rPr>
                <a:t> FL</a:t>
              </a:r>
            </a:p>
          </p:txBody>
        </p:sp>
        <p:sp>
          <p:nvSpPr>
            <p:cNvPr id="127" name="Text - Alabama"/>
            <p:cNvSpPr txBox="1">
              <a:spLocks noChangeArrowheads="1"/>
            </p:cNvSpPr>
            <p:nvPr/>
          </p:nvSpPr>
          <p:spPr bwMode="auto">
            <a:xfrm>
              <a:off x="5864329" y="3805162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cs typeface="Times New Roman" charset="0"/>
                </a:rPr>
                <a:t> AL</a:t>
              </a:r>
            </a:p>
          </p:txBody>
        </p:sp>
        <p:sp>
          <p:nvSpPr>
            <p:cNvPr id="128" name="Text - Vermont"/>
            <p:cNvSpPr txBox="1">
              <a:spLocks noChangeArrowheads="1"/>
            </p:cNvSpPr>
            <p:nvPr/>
          </p:nvSpPr>
          <p:spPr bwMode="auto">
            <a:xfrm>
              <a:off x="6823179" y="130326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VT</a:t>
              </a:r>
            </a:p>
          </p:txBody>
        </p:sp>
        <p:sp>
          <p:nvSpPr>
            <p:cNvPr id="129" name="Text - Pennsylvania"/>
            <p:cNvSpPr txBox="1">
              <a:spLocks noChangeArrowheads="1"/>
            </p:cNvSpPr>
            <p:nvPr/>
          </p:nvSpPr>
          <p:spPr bwMode="auto">
            <a:xfrm>
              <a:off x="6724754" y="230021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PA</a:t>
              </a:r>
            </a:p>
          </p:txBody>
        </p:sp>
        <p:sp>
          <p:nvSpPr>
            <p:cNvPr id="130" name="Text - New York"/>
            <p:cNvSpPr txBox="1">
              <a:spLocks noChangeArrowheads="1"/>
            </p:cNvSpPr>
            <p:nvPr/>
          </p:nvSpPr>
          <p:spPr bwMode="auto">
            <a:xfrm>
              <a:off x="6969228" y="191444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200" b="1" kern="0" dirty="0">
                  <a:solidFill>
                    <a:schemeClr val="bg1"/>
                  </a:solidFill>
                  <a:cs typeface="Times New Roman" charset="0"/>
                </a:rPr>
                <a:t> NY</a:t>
              </a:r>
            </a:p>
          </p:txBody>
        </p:sp>
        <p:sp>
          <p:nvSpPr>
            <p:cNvPr id="131" name="Text - New Jersey"/>
            <p:cNvSpPr txBox="1">
              <a:spLocks noChangeArrowheads="1"/>
            </p:cNvSpPr>
            <p:nvPr/>
          </p:nvSpPr>
          <p:spPr bwMode="auto">
            <a:xfrm>
              <a:off x="7708101" y="2380404"/>
              <a:ext cx="42192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NJ</a:t>
              </a:r>
            </a:p>
          </p:txBody>
        </p:sp>
        <p:sp>
          <p:nvSpPr>
            <p:cNvPr id="132" name="Text - New Hampshire"/>
            <p:cNvSpPr txBox="1">
              <a:spLocks noChangeArrowheads="1"/>
            </p:cNvSpPr>
            <p:nvPr/>
          </p:nvSpPr>
          <p:spPr bwMode="auto">
            <a:xfrm>
              <a:off x="8020153" y="1673262"/>
              <a:ext cx="39846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NH</a:t>
              </a:r>
            </a:p>
          </p:txBody>
        </p:sp>
        <p:sp>
          <p:nvSpPr>
            <p:cNvPr id="133" name="Text - Massachusetts"/>
            <p:cNvSpPr txBox="1">
              <a:spLocks noChangeArrowheads="1"/>
            </p:cNvSpPr>
            <p:nvPr/>
          </p:nvSpPr>
          <p:spPr bwMode="auto">
            <a:xfrm>
              <a:off x="8034334" y="1903813"/>
              <a:ext cx="44143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MA</a:t>
              </a:r>
            </a:p>
          </p:txBody>
        </p:sp>
        <p:sp>
          <p:nvSpPr>
            <p:cNvPr id="134" name="Text - Maine"/>
            <p:cNvSpPr txBox="1">
              <a:spLocks noChangeArrowheads="1"/>
            </p:cNvSpPr>
            <p:nvPr/>
          </p:nvSpPr>
          <p:spPr bwMode="auto">
            <a:xfrm>
              <a:off x="7567717" y="1374748"/>
              <a:ext cx="66664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ME</a:t>
              </a:r>
            </a:p>
          </p:txBody>
        </p:sp>
        <p:sp>
          <p:nvSpPr>
            <p:cNvPr id="136" name="Text - Connecticut"/>
            <p:cNvSpPr txBox="1">
              <a:spLocks noChangeArrowheads="1"/>
            </p:cNvSpPr>
            <p:nvPr/>
          </p:nvSpPr>
          <p:spPr bwMode="auto">
            <a:xfrm>
              <a:off x="7733845" y="2209724"/>
              <a:ext cx="56310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CT</a:t>
              </a:r>
            </a:p>
          </p:txBody>
        </p:sp>
        <p:sp>
          <p:nvSpPr>
            <p:cNvPr id="137" name="Text - Delaware"/>
            <p:cNvSpPr txBox="1">
              <a:spLocks noChangeArrowheads="1"/>
            </p:cNvSpPr>
            <p:nvPr/>
          </p:nvSpPr>
          <p:spPr bwMode="auto">
            <a:xfrm>
              <a:off x="7658785" y="2541511"/>
              <a:ext cx="49223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DE</a:t>
              </a:r>
            </a:p>
          </p:txBody>
        </p:sp>
        <p:sp>
          <p:nvSpPr>
            <p:cNvPr id="138" name="Text - Rhode Island"/>
            <p:cNvSpPr txBox="1">
              <a:spLocks noChangeArrowheads="1"/>
            </p:cNvSpPr>
            <p:nvPr/>
          </p:nvSpPr>
          <p:spPr bwMode="auto">
            <a:xfrm>
              <a:off x="8076511" y="2088304"/>
              <a:ext cx="338136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RI</a:t>
              </a:r>
            </a:p>
          </p:txBody>
        </p:sp>
        <p:sp>
          <p:nvSpPr>
            <p:cNvPr id="139" name="Text - Maryland"/>
            <p:cNvSpPr txBox="1">
              <a:spLocks noChangeArrowheads="1"/>
            </p:cNvSpPr>
            <p:nvPr/>
          </p:nvSpPr>
          <p:spPr bwMode="auto">
            <a:xfrm>
              <a:off x="7733845" y="2713011"/>
              <a:ext cx="44222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MD</a:t>
              </a:r>
            </a:p>
          </p:txBody>
        </p:sp>
        <p:sp>
          <p:nvSpPr>
            <p:cNvPr id="135" name="Text - District of Columbia"/>
            <p:cNvSpPr txBox="1">
              <a:spLocks noChangeArrowheads="1"/>
            </p:cNvSpPr>
            <p:nvPr/>
          </p:nvSpPr>
          <p:spPr bwMode="auto">
            <a:xfrm>
              <a:off x="7629522" y="2941261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 DC  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44414" y="6172201"/>
            <a:ext cx="8050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Meta Offc Pro"/>
                <a:cs typeface="Meta Offc Pro"/>
              </a:rPr>
              <a:t>* In Utah, the federal government will operate the individual exchange while the state will run the SHOP exchange.</a:t>
            </a:r>
          </a:p>
          <a:p>
            <a:r>
              <a:rPr lang="en-US" sz="1200" dirty="0">
                <a:latin typeface="Meta Offc Pro"/>
                <a:cs typeface="Meta Offc Pro"/>
              </a:rPr>
              <a:t>** Idaho and New Mexico received approval to operate state-based marketplaces; however, due to time constraints, the states will rely on the federal government for the IT infrastructure, but will perform most other functions.</a:t>
            </a:r>
          </a:p>
        </p:txBody>
      </p:sp>
    </p:spTree>
    <p:extLst>
      <p:ext uri="{BB962C8B-B14F-4D97-AF65-F5344CB8AC3E}">
        <p14:creationId xmlns:p14="http://schemas.microsoft.com/office/powerpoint/2010/main" val="201796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195928"/>
              </p:ext>
            </p:extLst>
          </p:nvPr>
        </p:nvGraphicFramePr>
        <p:xfrm>
          <a:off x="1945431" y="1858722"/>
          <a:ext cx="8077201" cy="4633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1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3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13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142229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% FPL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% of income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Occupation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Annual </a:t>
                      </a: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salary 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</a:t>
                      </a:r>
                      <a:r>
                        <a:rPr lang="en-US" sz="1200" baseline="30000" dirty="0">
                          <a:effectLst/>
                          <a:latin typeface="Calibri" pitchFamily="34" charset="0"/>
                        </a:rPr>
                        <a:t>nd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 lowest cost silver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Unsubsidized: $3,018 age 24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                          $3,857 age 40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                          $9,054 age 64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Bronze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Unsubsidized:  $2,501 age 24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                           $3,197 age 40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                           $7,505 age 64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itchFamily="34" charset="0"/>
                        </a:rPr>
                        <a:t>24</a:t>
                      </a:r>
                      <a:endParaRPr lang="en-US" sz="1100" b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itchFamily="34" charset="0"/>
                        </a:rPr>
                        <a:t>40</a:t>
                      </a:r>
                      <a:endParaRPr lang="en-US" sz="1100" b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itchFamily="34" charset="0"/>
                        </a:rPr>
                        <a:t>64</a:t>
                      </a:r>
                      <a:endParaRPr lang="en-US" sz="1100" b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itchFamily="34" charset="0"/>
                        </a:rPr>
                        <a:t>24</a:t>
                      </a:r>
                      <a:endParaRPr lang="en-US" sz="1100" b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itchFamily="34" charset="0"/>
                        </a:rPr>
                        <a:t>40</a:t>
                      </a:r>
                      <a:endParaRPr lang="en-US" sz="1100" b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itchFamily="34" charset="0"/>
                        </a:rPr>
                        <a:t>64</a:t>
                      </a:r>
                      <a:endParaRPr lang="en-US" sz="1100" b="1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itchFamily="34" charset="0"/>
                        </a:rPr>
                        <a:t>&lt;</a:t>
                      </a:r>
                      <a:r>
                        <a:rPr lang="en-US" sz="1000" dirty="0">
                          <a:effectLst/>
                          <a:latin typeface="Calibri" pitchFamily="34" charset="0"/>
                        </a:rPr>
                        <a:t>133%</a:t>
                      </a:r>
                      <a:endParaRPr lang="en-US" sz="1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2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%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Fast 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food worker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14,500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290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290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290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itchFamily="34" charset="0"/>
                        </a:rPr>
                        <a:t>133-150</a:t>
                      </a:r>
                      <a:r>
                        <a:rPr lang="en-US" sz="1000" dirty="0">
                          <a:effectLst/>
                          <a:latin typeface="Calibri" pitchFamily="34" charset="0"/>
                        </a:rPr>
                        <a:t>%</a:t>
                      </a:r>
                      <a:endParaRPr lang="en-US" sz="1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3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% - 4%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Retail 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clerk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17,000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660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660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660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143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itchFamily="34" charset="0"/>
                        </a:rPr>
                        <a:t>150-200</a:t>
                      </a:r>
                      <a:r>
                        <a:rPr lang="en-US" sz="1000" dirty="0">
                          <a:effectLst/>
                          <a:latin typeface="Calibri" pitchFamily="34" charset="0"/>
                        </a:rPr>
                        <a:t>%</a:t>
                      </a:r>
                      <a:endParaRPr lang="en-US" sz="1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4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% - 6.3%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Dishwasher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18,930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886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886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886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369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225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itchFamily="34" charset="0"/>
                        </a:rPr>
                        <a:t>200-250</a:t>
                      </a:r>
                      <a:r>
                        <a:rPr lang="en-US" sz="1000" dirty="0">
                          <a:effectLst/>
                          <a:latin typeface="Calibri" pitchFamily="34" charset="0"/>
                        </a:rPr>
                        <a:t>%</a:t>
                      </a:r>
                      <a:endParaRPr lang="en-US" sz="1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6.3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% - 8.05%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Home 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health aide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24,320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1,631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1,631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1,631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1,115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971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82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itchFamily="34" charset="0"/>
                        </a:rPr>
                        <a:t>250-300</a:t>
                      </a:r>
                      <a:r>
                        <a:rPr lang="en-US" sz="1000" dirty="0">
                          <a:effectLst/>
                          <a:latin typeface="Calibri" pitchFamily="34" charset="0"/>
                        </a:rPr>
                        <a:t>%</a:t>
                      </a:r>
                      <a:endParaRPr lang="en-US" sz="1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8.05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% - 9.5%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Pre-school 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teacher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30,750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2,633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2,633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2,633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2,116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1,972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1,083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6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itchFamily="34" charset="0"/>
                        </a:rPr>
                        <a:t>300-350</a:t>
                      </a:r>
                      <a:r>
                        <a:rPr lang="en-US" sz="1000" dirty="0">
                          <a:effectLst/>
                          <a:latin typeface="Calibri" pitchFamily="34" charset="0"/>
                        </a:rPr>
                        <a:t>%</a:t>
                      </a:r>
                      <a:endParaRPr lang="en-US" sz="1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9.5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%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Construction 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worker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38,380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3,018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3,646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3,646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2,501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2,986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2,096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6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itchFamily="34" charset="0"/>
                        </a:rPr>
                        <a:t>350-400</a:t>
                      </a:r>
                      <a:r>
                        <a:rPr lang="en-US" sz="1000" dirty="0">
                          <a:effectLst/>
                          <a:latin typeface="Calibri" pitchFamily="34" charset="0"/>
                        </a:rPr>
                        <a:t>%</a:t>
                      </a:r>
                      <a:endParaRPr lang="en-US" sz="10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9.5</a:t>
                      </a: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%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itchFamily="34" charset="0"/>
                        </a:rPr>
                        <a:t>Reporter</a:t>
                      </a:r>
                      <a:endParaRPr lang="en-US" sz="11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45,120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3,018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3,857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4,286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2,501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3,197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</a:rPr>
                        <a:t>$</a:t>
                      </a:r>
                      <a:r>
                        <a:rPr lang="en-US" sz="1200" dirty="0">
                          <a:effectLst/>
                          <a:latin typeface="Calibri" pitchFamily="34" charset="0"/>
                        </a:rPr>
                        <a:t>2,737</a:t>
                      </a:r>
                      <a:endParaRPr lang="en-US" sz="1200" dirty="0"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KFF Subsidy Calculator, </a:t>
            </a:r>
            <a:r>
              <a:rPr lang="en-US" dirty="0">
                <a:hlinkClick r:id="rId3"/>
              </a:rPr>
              <a:t>http://www.kff.org/interactive/subsidy-calculator/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15440" y="228600"/>
            <a:ext cx="896112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</a:t>
            </a:r>
            <a:r>
              <a:rPr lang="en-US" dirty="0"/>
              <a:t>Consumers in </a:t>
            </a:r>
            <a:r>
              <a:rPr lang="en-US" dirty="0" smtClean="0"/>
              <a:t>Marketplaces </a:t>
            </a:r>
            <a:r>
              <a:rPr lang="en-US" dirty="0"/>
              <a:t>Will Be Eligible for Subsidies to Lower the Cost of </a:t>
            </a:r>
            <a:r>
              <a:rPr lang="en-US" dirty="0" smtClean="0"/>
              <a:t>Coverage</a:t>
            </a:r>
            <a:endParaRPr lang="en-US" dirty="0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514601" y="1567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62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tx2">
                  <a:lumMod val="75000"/>
                </a:schemeClr>
              </a:buClr>
              <a:buSzPct val="100000"/>
            </a:pPr>
            <a:r>
              <a:rPr lang="en-US" sz="2400" b="1" dirty="0"/>
              <a:t>Subsides will ensure qualifying households pay no more than a specific percentage of income on premiums:</a:t>
            </a:r>
          </a:p>
          <a:p>
            <a:pPr marL="4763" indent="-4763"/>
            <a:r>
              <a:rPr lang="en-US" sz="2400" b="1" dirty="0"/>
              <a:t>Percentage</a:t>
            </a:r>
            <a:r>
              <a:rPr lang="en-US" sz="2400" dirty="0"/>
              <a:t> </a:t>
            </a:r>
            <a:r>
              <a:rPr lang="en-US" sz="2400" b="1" dirty="0"/>
              <a:t>of household income is a sliding scale based on the Federal poverty level (FPL) of the family involved: </a:t>
            </a:r>
          </a:p>
          <a:p>
            <a:pPr lvl="0">
              <a:buClr>
                <a:schemeClr val="tx2">
                  <a:lumMod val="75000"/>
                </a:schemeClr>
              </a:buClr>
              <a:buSzPct val="100000"/>
            </a:pPr>
            <a:r>
              <a:rPr lang="en-US" sz="2400" dirty="0"/>
              <a:t>Up to 133% FPL:  2% of income</a:t>
            </a:r>
          </a:p>
          <a:p>
            <a:pPr>
              <a:buClr>
                <a:schemeClr val="tx2">
                  <a:lumMod val="75000"/>
                </a:schemeClr>
              </a:buClr>
              <a:buSzPct val="100000"/>
            </a:pPr>
            <a:r>
              <a:rPr lang="en-US" sz="2400" dirty="0"/>
              <a:t>133-150% FPL:  3.0% – 4.0% of income</a:t>
            </a:r>
          </a:p>
          <a:p>
            <a:pPr lvl="0">
              <a:buClr>
                <a:schemeClr val="tx2">
                  <a:lumMod val="75000"/>
                </a:schemeClr>
              </a:buClr>
              <a:buSzPct val="100000"/>
            </a:pPr>
            <a:r>
              <a:rPr lang="en-US" sz="2400" dirty="0"/>
              <a:t>150-200% FPL:  4.0% – 6.3% of income</a:t>
            </a:r>
          </a:p>
          <a:p>
            <a:pPr lvl="0">
              <a:buClr>
                <a:schemeClr val="tx2">
                  <a:lumMod val="75000"/>
                </a:schemeClr>
              </a:buClr>
              <a:buSzPct val="100000"/>
            </a:pPr>
            <a:r>
              <a:rPr lang="en-US" sz="2400" dirty="0"/>
              <a:t>200-250% FPL:  6.3% – 8.05% of income</a:t>
            </a:r>
          </a:p>
          <a:p>
            <a:pPr lvl="0">
              <a:buClr>
                <a:schemeClr val="tx2">
                  <a:lumMod val="75000"/>
                </a:schemeClr>
              </a:buClr>
              <a:buSzPct val="100000"/>
            </a:pPr>
            <a:r>
              <a:rPr lang="en-US" sz="2400" dirty="0"/>
              <a:t>250-300% FPL:  8.05% – 9.5% of income</a:t>
            </a:r>
          </a:p>
          <a:p>
            <a:pPr lvl="0">
              <a:buClr>
                <a:schemeClr val="tx2">
                  <a:lumMod val="75000"/>
                </a:schemeClr>
              </a:buClr>
              <a:buSzPct val="100000"/>
            </a:pPr>
            <a:r>
              <a:rPr lang="en-US" sz="2400" dirty="0"/>
              <a:t>300-400% FPL:  Capped to 9.5% of income  </a:t>
            </a:r>
          </a:p>
          <a:p>
            <a:pPr marL="0" lvl="0" indent="0">
              <a:buNone/>
            </a:pPr>
            <a:r>
              <a:rPr lang="en-US" sz="1200" dirty="0"/>
              <a:t>				</a:t>
            </a:r>
          </a:p>
          <a:p>
            <a:pPr marL="0" lvl="0" indent="0">
              <a:buNone/>
            </a:pPr>
            <a:r>
              <a:rPr lang="en-US" sz="1200" dirty="0"/>
              <a:t>Source:  (PPACA §§ 1401, 10105; HCERA § 1001; IRC § 36B)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Subsidies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7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ACA Marketplace for “regular Americans”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54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Parade Magazine: What People 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https://parade.com/what-people-earn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1+8 – 2 children</a:t>
            </a:r>
          </a:p>
          <a:p>
            <a:pPr lvl="1"/>
            <a:r>
              <a:rPr lang="en-US" dirty="0" smtClean="0"/>
              <a:t>2+4 – 1 child</a:t>
            </a:r>
          </a:p>
          <a:p>
            <a:pPr lvl="1"/>
            <a:r>
              <a:rPr lang="en-US" dirty="0" smtClean="0"/>
              <a:t>6 – 2 children</a:t>
            </a:r>
          </a:p>
          <a:p>
            <a:pPr lvl="1"/>
            <a:r>
              <a:rPr lang="en-US" dirty="0" smtClean="0"/>
              <a:t>12+18 – 5 children</a:t>
            </a:r>
          </a:p>
          <a:p>
            <a:pPr lvl="1"/>
            <a:r>
              <a:rPr lang="en-US" dirty="0" smtClean="0"/>
              <a:t>22 – empty nest</a:t>
            </a:r>
          </a:p>
          <a:p>
            <a:pPr lvl="1"/>
            <a:r>
              <a:rPr lang="en-US" dirty="0" smtClean="0"/>
              <a:t>25+30 – 2 children</a:t>
            </a:r>
          </a:p>
          <a:p>
            <a:pPr lvl="1"/>
            <a:r>
              <a:rPr lang="en-US" dirty="0" smtClean="0"/>
              <a:t>33 – single</a:t>
            </a:r>
          </a:p>
          <a:p>
            <a:pPr lvl="1"/>
            <a:r>
              <a:rPr lang="en-US" dirty="0" smtClean="0"/>
              <a:t>38 – 2 children</a:t>
            </a:r>
          </a:p>
          <a:p>
            <a:pPr lvl="1"/>
            <a:r>
              <a:rPr lang="en-US" dirty="0" smtClean="0"/>
              <a:t>55 – single, 1 grandchild</a:t>
            </a:r>
          </a:p>
          <a:p>
            <a:pPr lvl="1"/>
            <a:r>
              <a:rPr lang="en-US" dirty="0" smtClean="0"/>
              <a:t>48+58 – 1 child</a:t>
            </a:r>
          </a:p>
          <a:p>
            <a:pPr lvl="1"/>
            <a:r>
              <a:rPr lang="en-US" dirty="0" smtClean="0"/>
              <a:t>53+60 – 1 child</a:t>
            </a:r>
          </a:p>
          <a:p>
            <a:pPr lvl="1"/>
            <a:r>
              <a:rPr lang="en-US" dirty="0" smtClean="0"/>
              <a:t>64+66 – 1 child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5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Healthcare.gov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California</a:t>
            </a:r>
          </a:p>
          <a:p>
            <a:r>
              <a:rPr lang="en-US" dirty="0" smtClean="0"/>
              <a:t>Colorado</a:t>
            </a:r>
          </a:p>
          <a:p>
            <a:r>
              <a:rPr lang="en-US" dirty="0" smtClean="0"/>
              <a:t>Connecticut</a:t>
            </a:r>
          </a:p>
          <a:p>
            <a:r>
              <a:rPr lang="en-US" dirty="0" smtClean="0"/>
              <a:t>DC</a:t>
            </a:r>
          </a:p>
          <a:p>
            <a:r>
              <a:rPr lang="en-US" dirty="0" smtClean="0"/>
              <a:t>Idaho</a:t>
            </a:r>
          </a:p>
          <a:p>
            <a:r>
              <a:rPr lang="en-US" dirty="0" smtClean="0"/>
              <a:t>Maryland</a:t>
            </a:r>
          </a:p>
          <a:p>
            <a:r>
              <a:rPr lang="en-US" dirty="0" smtClean="0"/>
              <a:t>Massachusetts</a:t>
            </a:r>
          </a:p>
          <a:p>
            <a:r>
              <a:rPr lang="en-US" dirty="0" smtClean="0"/>
              <a:t>Minnesota</a:t>
            </a:r>
          </a:p>
          <a:p>
            <a:r>
              <a:rPr lang="en-US" dirty="0" smtClean="0"/>
              <a:t>New York</a:t>
            </a:r>
          </a:p>
          <a:p>
            <a:r>
              <a:rPr lang="en-US" dirty="0" smtClean="0"/>
              <a:t>Rhode Island</a:t>
            </a:r>
          </a:p>
          <a:p>
            <a:r>
              <a:rPr lang="en-US" dirty="0" smtClean="0"/>
              <a:t>Vermont</a:t>
            </a:r>
          </a:p>
          <a:p>
            <a:r>
              <a:rPr lang="en-US" dirty="0" smtClean="0"/>
              <a:t>Washington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24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Health Care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https://vizhub.healthdata.org/dex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Pyramid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24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https://www.ncbi.nlm.nih.gov/pmc/articles/PMC6025009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meps.ahrq.gov/data_files/publications/st245/stat245.pdf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42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58605</TotalTime>
  <Words>709</Words>
  <Application>Microsoft Office PowerPoint</Application>
  <PresentationFormat>Widescreen</PresentationFormat>
  <Paragraphs>275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Meta Offc Pro</vt:lpstr>
      <vt:lpstr>Times New Roman</vt:lpstr>
      <vt:lpstr>Office Theme</vt:lpstr>
      <vt:lpstr>HCMI 4225: ACA Exchanges</vt:lpstr>
      <vt:lpstr>State Have Made Their Decisions For Creating Health Insurance Marketplaces</vt:lpstr>
      <vt:lpstr>Most Consumers in Marketplaces Will Be Eligible for Subsidies to Lower the Cost of Coverage</vt:lpstr>
      <vt:lpstr>Subsidies</vt:lpstr>
      <vt:lpstr>Activity: ACA Marketplace for “regular Americans”</vt:lpstr>
      <vt:lpstr>Parade Magazine: What People Earn</vt:lpstr>
      <vt:lpstr>Healthcare.gov</vt:lpstr>
      <vt:lpstr>US Health Care Costs</vt:lpstr>
      <vt:lpstr>Common Medications</vt:lpstr>
      <vt:lpstr>Readings and sources: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146</cp:revision>
  <dcterms:created xsi:type="dcterms:W3CDTF">2018-08-26T19:46:47Z</dcterms:created>
  <dcterms:modified xsi:type="dcterms:W3CDTF">2018-11-07T15:57:16Z</dcterms:modified>
</cp:coreProperties>
</file>