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78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5244" autoAdjust="0"/>
  </p:normalViewPr>
  <p:slideViewPr>
    <p:cSldViewPr snapToGrid="0">
      <p:cViewPr varScale="1">
        <p:scale>
          <a:sx n="69" d="100"/>
          <a:sy n="69" d="100"/>
        </p:scale>
        <p:origin x="558" y="84"/>
      </p:cViewPr>
      <p:guideLst/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Health </a:t>
            </a:r>
            <a:r>
              <a:rPr lang="en-US" smtClean="0"/>
              <a:t>Insurance Financials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11:00 AM – 12:15PM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12:30 PM – 2:00PM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 and 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Reinhardt, Uwe. "Where does the health insurance premium dollar go?." </a:t>
            </a:r>
            <a:r>
              <a:rPr lang="en-US" i="1" dirty="0" err="1"/>
              <a:t>Jama</a:t>
            </a:r>
            <a:r>
              <a:rPr lang="en-US" dirty="0"/>
              <a:t> 317, no. 22 (2017): 2269-2270</a:t>
            </a:r>
            <a:r>
              <a:rPr lang="en-US" dirty="0" smtClean="0"/>
              <a:t>.</a:t>
            </a:r>
          </a:p>
          <a:p>
            <a:r>
              <a:rPr lang="en-US" dirty="0" err="1"/>
              <a:t>Pozen</a:t>
            </a:r>
            <a:r>
              <a:rPr lang="en-US" dirty="0"/>
              <a:t>, Alexis, and David M. Cutler. "Medical spending differences in the United States and Canada: the role of prices, procedures, and administrative expenses." </a:t>
            </a:r>
            <a:r>
              <a:rPr lang="en-US" i="1" dirty="0"/>
              <a:t>INQUIRY: The Journal of Health Care Organization, Provision, and Financing</a:t>
            </a:r>
            <a:r>
              <a:rPr lang="en-US" dirty="0"/>
              <a:t> 47, no. 2 (2010): 124-134</a:t>
            </a:r>
            <a:r>
              <a:rPr lang="en-US" dirty="0" smtClean="0"/>
              <a:t>.</a:t>
            </a:r>
          </a:p>
          <a:p>
            <a:r>
              <a:rPr lang="en-US" dirty="0"/>
              <a:t>Rosenthal, Elisabeth. "Those Indecipherable </a:t>
            </a:r>
            <a:r>
              <a:rPr lang="en-US" dirty="0" err="1"/>
              <a:t>MedicalBills</a:t>
            </a:r>
            <a:r>
              <a:rPr lang="en-US" dirty="0"/>
              <a:t>? They’re One Reason Health Care Costs So Much." </a:t>
            </a:r>
            <a:r>
              <a:rPr lang="en-US" i="1" dirty="0"/>
              <a:t>New York Times Magazine</a:t>
            </a:r>
            <a:r>
              <a:rPr lang="en-US" dirty="0"/>
              <a:t>(2017</a:t>
            </a:r>
            <a:r>
              <a:rPr lang="en-US" dirty="0" smtClean="0"/>
              <a:t>).</a:t>
            </a:r>
          </a:p>
          <a:p>
            <a:r>
              <a:rPr lang="en-US" dirty="0"/>
              <a:t>Cutler, David M. "Where are the health care entrepreneurs? The failure of organizational innovation in health care." </a:t>
            </a:r>
            <a:r>
              <a:rPr lang="en-US" i="1" dirty="0"/>
              <a:t>Innovation Policy and the Economy</a:t>
            </a:r>
            <a:r>
              <a:rPr lang="en-US" dirty="0"/>
              <a:t> 11, no. 1 (2011): 1-28.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do insurance companies make?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average of 79.7 cents per premium dollar is spent by insurers on health care proper and 17.8 cents on the insurers’ </a:t>
            </a:r>
            <a:r>
              <a:rPr lang="en-US" dirty="0" smtClean="0"/>
              <a:t>operating </a:t>
            </a:r>
            <a:r>
              <a:rPr lang="en-US" dirty="0"/>
              <a:t>costs</a:t>
            </a:r>
            <a:r>
              <a:rPr lang="en-US" dirty="0" smtClean="0"/>
              <a:t>, </a:t>
            </a:r>
            <a:r>
              <a:rPr lang="en-US" dirty="0"/>
              <a:t>leaving only 2.7 cents per premium dollar as profits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Medical </a:t>
            </a:r>
            <a:r>
              <a:rPr lang="en-US" dirty="0"/>
              <a:t>loss ratio (MLR</a:t>
            </a:r>
            <a:r>
              <a:rPr lang="en-US" dirty="0" smtClean="0"/>
              <a:t>) – the portion </a:t>
            </a:r>
            <a:r>
              <a:rPr lang="en-US" dirty="0"/>
              <a:t>of premiums collected health insurers “lose” to physicians, hospitals, and other entities who offer health </a:t>
            </a:r>
            <a:r>
              <a:rPr lang="en-US" dirty="0" smtClean="0"/>
              <a:t>care</a:t>
            </a:r>
          </a:p>
          <a:p>
            <a:r>
              <a:rPr lang="en-US" dirty="0"/>
              <a:t>Affordable Care Act (ACA) mandated an MLR of at least 85% for large insurance companies and of at least 80% for smaller carriers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Pre-ACA MLRs were about 55%-65%</a:t>
            </a:r>
          </a:p>
          <a:p>
            <a:r>
              <a:rPr lang="en-US" dirty="0"/>
              <a:t>Profit margins for the larger US health insurers, for example, actually were </a:t>
            </a:r>
            <a:r>
              <a:rPr lang="en-US" dirty="0" smtClean="0"/>
              <a:t>much higher</a:t>
            </a:r>
            <a:r>
              <a:rPr lang="en-US" dirty="0"/>
              <a:t> than just 3% in recent years, with 4.7% for Aetna, 7.0% for Cigna, and 4.6% for United Health Group in 2015 and 3.5% for Anthem in </a:t>
            </a:r>
            <a:r>
              <a:rPr lang="en-US" dirty="0" smtClean="0"/>
              <a:t>2014.</a:t>
            </a:r>
          </a:p>
          <a:p>
            <a:pPr lvl="1"/>
            <a:r>
              <a:rPr lang="en-US" dirty="0" smtClean="0"/>
              <a:t>These numbers </a:t>
            </a:r>
            <a:r>
              <a:rPr lang="en-US" dirty="0"/>
              <a:t>include the Medicare Advantage </a:t>
            </a:r>
            <a:r>
              <a:rPr lang="en-US" dirty="0" smtClean="0"/>
              <a:t>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03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18%</a:t>
            </a:r>
          </a:p>
          <a:p>
            <a:pPr lvl="1"/>
            <a:r>
              <a:rPr lang="en-US" dirty="0" smtClean="0"/>
              <a:t>Include cost </a:t>
            </a:r>
            <a:r>
              <a:rPr lang="en-US" dirty="0"/>
              <a:t>of marketing, determining eligibility, utilization controls (</a:t>
            </a:r>
            <a:r>
              <a:rPr lang="en-US" dirty="0" err="1"/>
              <a:t>eg</a:t>
            </a:r>
            <a:r>
              <a:rPr lang="en-US" dirty="0"/>
              <a:t>, prior authorization of particular procedures), claims processing, and negotiating fees with each and every physician, hospital, and other health care workers and facilities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Twice as high as costs in other OECD countries with simpler systems</a:t>
            </a:r>
          </a:p>
          <a:p>
            <a:pPr lvl="1"/>
            <a:r>
              <a:rPr lang="en-US" dirty="0" smtClean="0"/>
              <a:t>One study estimates this accounts for 39% of the difference in the cost of spending in Canada vs the US</a:t>
            </a:r>
          </a:p>
          <a:p>
            <a:pPr lvl="2"/>
            <a:r>
              <a:rPr lang="en-US" dirty="0" smtClean="0"/>
              <a:t>31% is due to incomes, 14% due to spending intensity</a:t>
            </a:r>
          </a:p>
          <a:p>
            <a:pPr lvl="1"/>
            <a:r>
              <a:rPr lang="en-US" dirty="0" smtClean="0"/>
              <a:t>For example, the Duke </a:t>
            </a:r>
            <a:r>
              <a:rPr lang="en-US" dirty="0"/>
              <a:t>University's hospital system (with 3 hospitals</a:t>
            </a:r>
            <a:r>
              <a:rPr lang="en-US" dirty="0" smtClean="0"/>
              <a:t>) has 957 beds</a:t>
            </a:r>
            <a:r>
              <a:rPr lang="en-US" dirty="0"/>
              <a:t> and about 1600 billing clerks.</a:t>
            </a:r>
          </a:p>
        </p:txBody>
      </p:sp>
    </p:spTree>
    <p:extLst>
      <p:ext uri="{BB962C8B-B14F-4D97-AF65-F5344CB8AC3E}">
        <p14:creationId xmlns:p14="http://schemas.microsoft.com/office/powerpoint/2010/main" val="38162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Statement for WellPoint Inc.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Total </a:t>
            </a:r>
            <a:r>
              <a:rPr lang="en-US" dirty="0" smtClean="0"/>
              <a:t>Operating Revenue </a:t>
            </a:r>
            <a:r>
              <a:rPr lang="en-US" dirty="0" smtClean="0"/>
              <a:t>in 2008 - </a:t>
            </a:r>
            <a:r>
              <a:rPr lang="en-US" dirty="0"/>
              <a:t>$</a:t>
            </a:r>
            <a:r>
              <a:rPr lang="en-US" dirty="0" smtClean="0"/>
              <a:t>X</a:t>
            </a:r>
          </a:p>
          <a:p>
            <a:r>
              <a:rPr lang="en-US" dirty="0" smtClean="0"/>
              <a:t>X% from Premiums - </a:t>
            </a:r>
            <a:r>
              <a:rPr lang="en-US" dirty="0"/>
              <a:t>$</a:t>
            </a:r>
            <a:r>
              <a:rPr lang="en-US" dirty="0" smtClean="0"/>
              <a:t>X</a:t>
            </a:r>
          </a:p>
          <a:p>
            <a:r>
              <a:rPr lang="en-US" dirty="0" smtClean="0"/>
              <a:t>X% from fees for administering claims of employers who self-insure</a:t>
            </a:r>
          </a:p>
          <a:p>
            <a:r>
              <a:rPr lang="en-US" dirty="0" smtClean="0"/>
              <a:t>X% Other  revenue</a:t>
            </a:r>
          </a:p>
          <a:p>
            <a:pPr lvl="1"/>
            <a:r>
              <a:rPr lang="en-US" dirty="0" smtClean="0"/>
              <a:t>Mostly on the “float” – money on hand from premium payments paid before outlays due</a:t>
            </a:r>
          </a:p>
          <a:p>
            <a:pPr lvl="1"/>
            <a:r>
              <a:rPr lang="en-US" dirty="0" smtClean="0"/>
              <a:t>Can be significant when interest rates are high</a:t>
            </a:r>
          </a:p>
          <a:p>
            <a:r>
              <a:rPr lang="en-US" dirty="0" smtClean="0"/>
              <a:t>Total health benefits in 2018 - $X</a:t>
            </a:r>
          </a:p>
          <a:p>
            <a:pPr lvl="1"/>
            <a:r>
              <a:rPr lang="en-US" dirty="0" smtClean="0"/>
              <a:t>Health Benefits - $X</a:t>
            </a:r>
          </a:p>
          <a:p>
            <a:pPr lvl="1"/>
            <a:r>
              <a:rPr lang="en-US" dirty="0" smtClean="0"/>
              <a:t>Cost of Drugs - $X</a:t>
            </a:r>
          </a:p>
          <a:p>
            <a:r>
              <a:rPr lang="en-US" dirty="0" smtClean="0"/>
              <a:t>MLR: premium revenue divided by total Health Benefits – X%</a:t>
            </a:r>
          </a:p>
          <a:p>
            <a:r>
              <a:rPr lang="en-US" dirty="0" smtClean="0"/>
              <a:t>S.G.&amp;A. </a:t>
            </a:r>
            <a:r>
              <a:rPr lang="en-US" dirty="0"/>
              <a:t>- Selling, General and Administrative </a:t>
            </a:r>
            <a:r>
              <a:rPr lang="en-US" dirty="0" smtClean="0"/>
              <a:t>Expenses – X% of </a:t>
            </a:r>
            <a:r>
              <a:rPr lang="en-US" dirty="0" smtClean="0"/>
              <a:t>total operating </a:t>
            </a:r>
            <a:r>
              <a:rPr lang="en-US" dirty="0" smtClean="0"/>
              <a:t>revenue</a:t>
            </a:r>
          </a:p>
          <a:p>
            <a:pPr lvl="1"/>
            <a:r>
              <a:rPr lang="en-US" dirty="0" smtClean="0"/>
              <a:t>Marketing expenses - $X</a:t>
            </a:r>
          </a:p>
          <a:p>
            <a:pPr lvl="1"/>
            <a:r>
              <a:rPr lang="en-US" dirty="0" smtClean="0"/>
              <a:t>Administrative expenses - $X</a:t>
            </a:r>
          </a:p>
          <a:p>
            <a:r>
              <a:rPr lang="en-US" dirty="0" smtClean="0"/>
              <a:t>Net Income – $X</a:t>
            </a:r>
          </a:p>
          <a:p>
            <a:r>
              <a:rPr lang="en-US" dirty="0" smtClean="0"/>
              <a:t>Profit Margin: Revenue vs expenses – X% in 2008, X% in 2007</a:t>
            </a:r>
          </a:p>
          <a:p>
            <a:r>
              <a:rPr lang="en-US" dirty="0" smtClean="0"/>
              <a:t>Profit </a:t>
            </a:r>
            <a:r>
              <a:rPr lang="en-US" dirty="0"/>
              <a:t>Margin: Revenue vs </a:t>
            </a:r>
            <a:r>
              <a:rPr lang="en-US" dirty="0" smtClean="0"/>
              <a:t>assets</a:t>
            </a:r>
          </a:p>
          <a:p>
            <a:r>
              <a:rPr lang="en-US" dirty="0" smtClean="0"/>
              <a:t>Profit </a:t>
            </a:r>
            <a:r>
              <a:rPr lang="en-US" dirty="0"/>
              <a:t>Margin: Revenue vs </a:t>
            </a:r>
            <a:r>
              <a:rPr lang="en-US" dirty="0" smtClean="0"/>
              <a:t>book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89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Statement for WellPoint Inc.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Total Revenue in 2008 - $61,579.2 million</a:t>
            </a:r>
          </a:p>
          <a:p>
            <a:r>
              <a:rPr lang="en-US" dirty="0" smtClean="0"/>
              <a:t>93.2% from Premiums - $57,101.0 million</a:t>
            </a:r>
          </a:p>
          <a:p>
            <a:r>
              <a:rPr lang="en-US" dirty="0" smtClean="0"/>
              <a:t>6.3% from fees for administering claims of employers who self-insure</a:t>
            </a:r>
          </a:p>
          <a:p>
            <a:r>
              <a:rPr lang="en-US" dirty="0" smtClean="0"/>
              <a:t>1% Other  revenue</a:t>
            </a:r>
          </a:p>
          <a:p>
            <a:pPr lvl="1"/>
            <a:r>
              <a:rPr lang="en-US" dirty="0" smtClean="0"/>
              <a:t>Mostly on the “float” – money on hand from premium payments paid before outlays due</a:t>
            </a:r>
          </a:p>
          <a:p>
            <a:pPr lvl="1"/>
            <a:r>
              <a:rPr lang="en-US" dirty="0" smtClean="0"/>
              <a:t>Can be significant when interest rates are high</a:t>
            </a:r>
          </a:p>
          <a:p>
            <a:r>
              <a:rPr lang="en-US" dirty="0" smtClean="0"/>
              <a:t>Total health benefits in 2018 - $48,210.9</a:t>
            </a:r>
          </a:p>
          <a:p>
            <a:pPr lvl="1"/>
            <a:r>
              <a:rPr lang="en-US" dirty="0" smtClean="0"/>
              <a:t>Health Benefits - $47,742.4 million</a:t>
            </a:r>
          </a:p>
          <a:p>
            <a:pPr lvl="1"/>
            <a:r>
              <a:rPr lang="en-US" dirty="0" smtClean="0"/>
              <a:t>Cost of Drugs - $468.5 million</a:t>
            </a:r>
          </a:p>
          <a:p>
            <a:r>
              <a:rPr lang="en-US" dirty="0" smtClean="0"/>
              <a:t>MLR: premium revenue divided by total Health Benefits – 84.4%</a:t>
            </a:r>
          </a:p>
          <a:p>
            <a:r>
              <a:rPr lang="en-US" dirty="0" smtClean="0"/>
              <a:t>S.G.&amp;A. </a:t>
            </a:r>
            <a:r>
              <a:rPr lang="en-US" dirty="0"/>
              <a:t>- Selling, General and Administrative </a:t>
            </a:r>
            <a:r>
              <a:rPr lang="en-US" dirty="0" smtClean="0"/>
              <a:t>Expenses – 14.7% of total revenue</a:t>
            </a:r>
          </a:p>
          <a:p>
            <a:pPr lvl="1"/>
            <a:r>
              <a:rPr lang="en-US" dirty="0" smtClean="0"/>
              <a:t>Marketing expenses - $1,778.4 million</a:t>
            </a:r>
          </a:p>
          <a:p>
            <a:pPr lvl="1"/>
            <a:r>
              <a:rPr lang="en-US" dirty="0" smtClean="0"/>
              <a:t>Administrative expenses - $7,242.1 million</a:t>
            </a:r>
          </a:p>
          <a:p>
            <a:r>
              <a:rPr lang="en-US" dirty="0" smtClean="0"/>
              <a:t>Net Income – $2,490.7 million</a:t>
            </a:r>
          </a:p>
          <a:p>
            <a:r>
              <a:rPr lang="en-US" dirty="0" smtClean="0"/>
              <a:t>Profit Margin: Revenue vs expenses – 4.07% in 2008, 5.47% in 2007</a:t>
            </a:r>
          </a:p>
          <a:p>
            <a:r>
              <a:rPr lang="en-US" dirty="0" smtClean="0"/>
              <a:t>Profit </a:t>
            </a:r>
            <a:r>
              <a:rPr lang="en-US" dirty="0"/>
              <a:t>Margin: Revenue vs </a:t>
            </a:r>
            <a:r>
              <a:rPr lang="en-US" dirty="0" smtClean="0"/>
              <a:t>assets </a:t>
            </a:r>
            <a:r>
              <a:rPr lang="en-US" dirty="0"/>
              <a:t>– </a:t>
            </a:r>
            <a:r>
              <a:rPr lang="en-US" dirty="0" smtClean="0"/>
              <a:t>5.14% </a:t>
            </a:r>
            <a:r>
              <a:rPr lang="en-US" dirty="0"/>
              <a:t>in 2008, </a:t>
            </a:r>
            <a:r>
              <a:rPr lang="en-US" dirty="0" smtClean="0"/>
              <a:t>6.42% </a:t>
            </a:r>
            <a:r>
              <a:rPr lang="en-US" dirty="0"/>
              <a:t>in </a:t>
            </a:r>
            <a:r>
              <a:rPr lang="en-US" dirty="0" smtClean="0"/>
              <a:t>2007</a:t>
            </a:r>
          </a:p>
          <a:p>
            <a:r>
              <a:rPr lang="en-US" dirty="0" smtClean="0"/>
              <a:t>Profit </a:t>
            </a:r>
            <a:r>
              <a:rPr lang="en-US" dirty="0"/>
              <a:t>Margin: Revenue vs </a:t>
            </a:r>
            <a:r>
              <a:rPr lang="en-US" dirty="0" smtClean="0"/>
              <a:t>book value </a:t>
            </a:r>
            <a:r>
              <a:rPr lang="en-US" dirty="0"/>
              <a:t>– </a:t>
            </a:r>
            <a:r>
              <a:rPr lang="en-US" dirty="0" smtClean="0"/>
              <a:t>11.62% </a:t>
            </a:r>
            <a:r>
              <a:rPr lang="en-US" dirty="0"/>
              <a:t>in 2008, </a:t>
            </a:r>
            <a:r>
              <a:rPr lang="en-US" dirty="0" smtClean="0"/>
              <a:t>14.55% </a:t>
            </a:r>
            <a:r>
              <a:rPr lang="en-US" dirty="0"/>
              <a:t>in </a:t>
            </a:r>
            <a:r>
              <a:rPr lang="en-US" dirty="0" smtClean="0"/>
              <a:t>2007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3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SG&amp;A excesses as 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Insurance Startups</a:t>
            </a:r>
          </a:p>
          <a:p>
            <a:pPr lvl="1"/>
            <a:r>
              <a:rPr lang="en-US" dirty="0" smtClean="0"/>
              <a:t>Insurance Companies and Insurance Company </a:t>
            </a:r>
            <a:r>
              <a:rPr lang="en-US" dirty="0" smtClean="0"/>
              <a:t>Investors</a:t>
            </a:r>
            <a:endParaRPr lang="en-US" dirty="0" smtClean="0"/>
          </a:p>
          <a:p>
            <a:pPr lvl="2"/>
            <a:r>
              <a:rPr lang="en-US" dirty="0" smtClean="0"/>
              <a:t>Oscar, Zoom+, Clover Health, Melody Health Insurance, </a:t>
            </a:r>
            <a:r>
              <a:rPr lang="en-US" dirty="0" err="1" smtClean="0"/>
              <a:t>Beem</a:t>
            </a:r>
            <a:r>
              <a:rPr lang="en-US" dirty="0" smtClean="0"/>
              <a:t> Dental</a:t>
            </a:r>
          </a:p>
          <a:p>
            <a:pPr lvl="2"/>
            <a:r>
              <a:rPr lang="en-US" dirty="0" err="1" smtClean="0"/>
              <a:t>Zenefits</a:t>
            </a:r>
            <a:r>
              <a:rPr lang="en-US" dirty="0" smtClean="0"/>
              <a:t>, Collective Health, Stride Health, </a:t>
            </a:r>
            <a:r>
              <a:rPr lang="en-US" dirty="0" err="1" smtClean="0"/>
              <a:t>GetInsured</a:t>
            </a:r>
            <a:r>
              <a:rPr lang="en-US" dirty="0" smtClean="0"/>
              <a:t>, </a:t>
            </a:r>
            <a:r>
              <a:rPr lang="en-US" dirty="0" err="1" smtClean="0"/>
              <a:t>SimplyInsured</a:t>
            </a:r>
            <a:r>
              <a:rPr lang="en-US" dirty="0" smtClean="0"/>
              <a:t>, </a:t>
            </a:r>
            <a:r>
              <a:rPr lang="en-US" dirty="0" err="1" smtClean="0"/>
              <a:t>Gravie</a:t>
            </a:r>
            <a:r>
              <a:rPr lang="en-US" dirty="0" smtClean="0"/>
              <a:t>, </a:t>
            </a:r>
            <a:r>
              <a:rPr lang="en-US" dirty="0" err="1" smtClean="0"/>
              <a:t>Picwell</a:t>
            </a:r>
            <a:endParaRPr lang="en-US" dirty="0" smtClean="0"/>
          </a:p>
          <a:p>
            <a:pPr lvl="1"/>
            <a:r>
              <a:rPr lang="en-US" dirty="0" smtClean="0"/>
              <a:t>Raised $1.2 billion in VC in 2015, $15 billion in VC in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8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686550" cy="1325563"/>
          </a:xfrm>
        </p:spPr>
        <p:txBody>
          <a:bodyPr/>
          <a:lstStyle/>
          <a:p>
            <a:r>
              <a:rPr lang="en-US" dirty="0" smtClean="0"/>
              <a:t>Pat Ryan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686550" cy="4351338"/>
          </a:xfrm>
        </p:spPr>
        <p:txBody>
          <a:bodyPr/>
          <a:lstStyle/>
          <a:p>
            <a:r>
              <a:rPr lang="en-US" dirty="0"/>
              <a:t>https://www.youtube.com/watch?v=1eg_MxV4dGQ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50" y="0"/>
            <a:ext cx="4667250" cy="680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29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left?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4 Classes Remain</a:t>
            </a:r>
          </a:p>
          <a:p>
            <a:r>
              <a:rPr lang="en-US" dirty="0" smtClean="0"/>
              <a:t>Options:</a:t>
            </a:r>
          </a:p>
          <a:p>
            <a:pPr lvl="1"/>
            <a:r>
              <a:rPr lang="en-US" dirty="0" smtClean="0"/>
              <a:t>Accountable Care Organizations</a:t>
            </a:r>
          </a:p>
          <a:p>
            <a:pPr lvl="1"/>
            <a:r>
              <a:rPr lang="en-US" dirty="0" smtClean="0"/>
              <a:t>Pharmaceutical Prices and Reforms</a:t>
            </a:r>
          </a:p>
          <a:p>
            <a:pPr lvl="1"/>
            <a:r>
              <a:rPr lang="en-US" dirty="0" smtClean="0"/>
              <a:t>CVS</a:t>
            </a:r>
          </a:p>
          <a:p>
            <a:pPr lvl="1"/>
            <a:r>
              <a:rPr lang="en-US" dirty="0" smtClean="0"/>
              <a:t>Value Based Insurance Design</a:t>
            </a:r>
          </a:p>
          <a:p>
            <a:pPr lvl="1"/>
            <a:r>
              <a:rPr lang="en-US" dirty="0" smtClean="0"/>
              <a:t>Employer-based insurance and the ACA</a:t>
            </a:r>
          </a:p>
          <a:p>
            <a:pPr lvl="1"/>
            <a:r>
              <a:rPr lang="en-US" dirty="0" smtClean="0"/>
              <a:t>Health Insurance VCs</a:t>
            </a:r>
          </a:p>
          <a:p>
            <a:pPr lvl="1"/>
            <a:r>
              <a:rPr lang="en-US" dirty="0" smtClean="0"/>
              <a:t>Health Insurance in LICs and MICs</a:t>
            </a:r>
          </a:p>
          <a:p>
            <a:pPr lvl="1"/>
            <a:r>
              <a:rPr lang="en-US" dirty="0" smtClean="0"/>
              <a:t>Health Insurance in HICs</a:t>
            </a:r>
          </a:p>
          <a:p>
            <a:pPr lvl="2"/>
            <a:r>
              <a:rPr lang="en-US" dirty="0" smtClean="0"/>
              <a:t>Single-payer systems</a:t>
            </a:r>
          </a:p>
          <a:p>
            <a:pPr lvl="2"/>
            <a:r>
              <a:rPr lang="en-US" dirty="0" smtClean="0"/>
              <a:t>Mandate systems</a:t>
            </a:r>
          </a:p>
          <a:p>
            <a:pPr lvl="1"/>
            <a:r>
              <a:rPr lang="en-US" dirty="0" smtClean="0"/>
              <a:t>Medicare for all?</a:t>
            </a:r>
            <a:endParaRPr lang="en-US" dirty="0"/>
          </a:p>
          <a:p>
            <a:r>
              <a:rPr lang="en-US" dirty="0" smtClean="0"/>
              <a:t>Exam Review: December 3?, 5?</a:t>
            </a:r>
          </a:p>
          <a:p>
            <a:r>
              <a:rPr lang="en-US" dirty="0" smtClean="0"/>
              <a:t>Final Exam: December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31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</a:t>
            </a:r>
            <a:r>
              <a:rPr lang="en-US" smtClean="0"/>
              <a:t>left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4 Classes Remain</a:t>
            </a:r>
          </a:p>
          <a:p>
            <a:r>
              <a:rPr lang="en-US" dirty="0" smtClean="0"/>
              <a:t>Options:</a:t>
            </a:r>
          </a:p>
          <a:p>
            <a:pPr lvl="1"/>
            <a:r>
              <a:rPr lang="en-US" dirty="0" smtClean="0"/>
              <a:t>Accountable Care Organizations</a:t>
            </a:r>
          </a:p>
          <a:p>
            <a:pPr lvl="1"/>
            <a:r>
              <a:rPr lang="en-US" dirty="0" smtClean="0"/>
              <a:t>Pharmaceutical Prices and </a:t>
            </a:r>
            <a:r>
              <a:rPr lang="en-US" dirty="0" smtClean="0"/>
              <a:t>Reforms + CVS - Aetna</a:t>
            </a:r>
            <a:endParaRPr lang="en-US" dirty="0" smtClean="0"/>
          </a:p>
          <a:p>
            <a:pPr lvl="1"/>
            <a:r>
              <a:rPr lang="en-US" dirty="0" smtClean="0"/>
              <a:t>Health </a:t>
            </a:r>
            <a:r>
              <a:rPr lang="en-US" dirty="0" smtClean="0"/>
              <a:t>Insurance in HICs</a:t>
            </a:r>
          </a:p>
          <a:p>
            <a:pPr lvl="2"/>
            <a:r>
              <a:rPr lang="en-US" dirty="0" smtClean="0"/>
              <a:t>Single-payer systems</a:t>
            </a:r>
          </a:p>
          <a:p>
            <a:pPr lvl="2"/>
            <a:r>
              <a:rPr lang="en-US" dirty="0" smtClean="0"/>
              <a:t>Mandate systems</a:t>
            </a:r>
          </a:p>
          <a:p>
            <a:pPr lvl="1"/>
            <a:r>
              <a:rPr lang="en-US" dirty="0" smtClean="0"/>
              <a:t>Medicare for all?</a:t>
            </a:r>
            <a:endParaRPr lang="en-US" dirty="0"/>
          </a:p>
          <a:p>
            <a:r>
              <a:rPr lang="en-US" dirty="0" smtClean="0"/>
              <a:t>Exam Review: December </a:t>
            </a:r>
            <a:r>
              <a:rPr lang="en-US" dirty="0" smtClean="0"/>
              <a:t>3</a:t>
            </a:r>
          </a:p>
          <a:p>
            <a:r>
              <a:rPr lang="en-US" dirty="0" smtClean="0"/>
              <a:t>Final Exam for those who wish to take it early: December </a:t>
            </a:r>
            <a:r>
              <a:rPr lang="en-US" dirty="0" smtClean="0"/>
              <a:t>5?</a:t>
            </a:r>
          </a:p>
          <a:p>
            <a:r>
              <a:rPr lang="en-US" dirty="0" smtClean="0"/>
              <a:t>Paper Due: December 8</a:t>
            </a:r>
            <a:endParaRPr lang="en-US" dirty="0" smtClean="0"/>
          </a:p>
          <a:p>
            <a:r>
              <a:rPr lang="en-US" dirty="0" smtClean="0"/>
              <a:t>Final </a:t>
            </a:r>
            <a:r>
              <a:rPr lang="en-US" dirty="0" smtClean="0"/>
              <a:t>Exam: December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2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61541</TotalTime>
  <Words>788</Words>
  <Application>Microsoft Office PowerPoint</Application>
  <PresentationFormat>Widescreen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HCMI 4225: Health Insurance Financials</vt:lpstr>
      <vt:lpstr>How much do insurance companies make?</vt:lpstr>
      <vt:lpstr>Operating costs</vt:lpstr>
      <vt:lpstr>Income Statement for WellPoint Inc.</vt:lpstr>
      <vt:lpstr>Income Statement for WellPoint Inc.</vt:lpstr>
      <vt:lpstr>SG&amp;A excesses as opportunity</vt:lpstr>
      <vt:lpstr>Pat Ryan</vt:lpstr>
      <vt:lpstr>What’s left?</vt:lpstr>
      <vt:lpstr>What’s left</vt:lpstr>
      <vt:lpstr>Readings and sources: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Murphy, Shane M</cp:lastModifiedBy>
  <cp:revision>157</cp:revision>
  <cp:lastPrinted>2018-11-07T15:31:38Z</cp:lastPrinted>
  <dcterms:created xsi:type="dcterms:W3CDTF">2018-08-26T19:46:47Z</dcterms:created>
  <dcterms:modified xsi:type="dcterms:W3CDTF">2018-11-07T17:10:18Z</dcterms:modified>
</cp:coreProperties>
</file>