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6" r:id="rId3"/>
    <p:sldId id="289" r:id="rId4"/>
    <p:sldId id="290" r:id="rId5"/>
    <p:sldId id="287" r:id="rId6"/>
    <p:sldId id="288" r:id="rId7"/>
    <p:sldId id="291" r:id="rId8"/>
    <p:sldId id="292" r:id="rId9"/>
    <p:sldId id="293" r:id="rId10"/>
    <p:sldId id="294" r:id="rId11"/>
    <p:sldId id="285" r:id="rId12"/>
    <p:sldId id="278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5244" autoAdjust="0"/>
  </p:normalViewPr>
  <p:slideViewPr>
    <p:cSldViewPr snapToGrid="0">
      <p:cViewPr varScale="1">
        <p:scale>
          <a:sx n="69" d="100"/>
          <a:sy n="69" d="100"/>
        </p:scale>
        <p:origin x="558" y="66"/>
      </p:cViewPr>
      <p:guideLst/>
    </p:cSldViewPr>
  </p:slideViewPr>
  <p:outlineViewPr>
    <p:cViewPr>
      <p:scale>
        <a:sx n="33" d="100"/>
        <a:sy n="33" d="100"/>
      </p:scale>
      <p:origin x="0" y="-17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0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C175D60-EF9F-4A47-A49B-5396FE52555C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4053351-50FF-4FC9-AAD8-5F7C0C19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HCMI 4225: Accountable Care Organizations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BUSN 203: Mon/Wed 11:00 AM – 12:15PM</a:t>
            </a:r>
          </a:p>
          <a:p>
            <a:r>
              <a:rPr lang="en-US" dirty="0" smtClean="0"/>
              <a:t>Shane Murphy – </a:t>
            </a:r>
            <a:r>
              <a:rPr lang="en-US" dirty="0" smtClean="0">
                <a:hlinkClick r:id="rId2"/>
              </a:rPr>
              <a:t>shane@uconn.edu</a:t>
            </a:r>
            <a:endParaRPr lang="en-US" dirty="0" smtClean="0"/>
          </a:p>
          <a:p>
            <a:r>
              <a:rPr lang="en-US" dirty="0" smtClean="0"/>
              <a:t>Office Hours: Mon/Wed 12:30 PM – 2:00PM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Utilization</a:t>
            </a:r>
          </a:p>
          <a:p>
            <a:pPr lvl="1"/>
            <a:r>
              <a:rPr lang="en-US" dirty="0" smtClean="0"/>
              <a:t>Utilization decreased among ACO patients</a:t>
            </a:r>
          </a:p>
          <a:p>
            <a:pPr lvl="2"/>
            <a:r>
              <a:rPr lang="en-US" dirty="0" smtClean="0"/>
              <a:t>Especially Inpatient and ED visits</a:t>
            </a:r>
          </a:p>
          <a:p>
            <a:pPr lvl="2"/>
            <a:endParaRPr lang="en-US" dirty="0"/>
          </a:p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Quality indicators generally saw improvement in some studies</a:t>
            </a:r>
          </a:p>
          <a:p>
            <a:pPr lvl="1"/>
            <a:r>
              <a:rPr lang="en-US" dirty="0" smtClean="0"/>
              <a:t>Changes not large</a:t>
            </a:r>
          </a:p>
          <a:p>
            <a:pPr lvl="1"/>
            <a:endParaRPr lang="en-US" dirty="0"/>
          </a:p>
          <a:p>
            <a:r>
              <a:rPr lang="en-US" dirty="0"/>
              <a:t>Outcomes</a:t>
            </a:r>
          </a:p>
          <a:p>
            <a:pPr lvl="1"/>
            <a:r>
              <a:rPr lang="en-US" dirty="0" smtClean="0"/>
              <a:t>Possible long-term improvements</a:t>
            </a:r>
          </a:p>
          <a:p>
            <a:pPr lvl="1"/>
            <a:r>
              <a:rPr lang="en-US" dirty="0" smtClean="0"/>
              <a:t>Increased patient communication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95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left?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Classes Remain</a:t>
            </a:r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CVS</a:t>
            </a:r>
          </a:p>
          <a:p>
            <a:pPr lvl="1"/>
            <a:r>
              <a:rPr lang="en-US" dirty="0" smtClean="0"/>
              <a:t>Health Insurance in HICs</a:t>
            </a:r>
          </a:p>
          <a:p>
            <a:pPr lvl="2"/>
            <a:r>
              <a:rPr lang="en-US" dirty="0" smtClean="0"/>
              <a:t>Single-payer systems</a:t>
            </a:r>
          </a:p>
          <a:p>
            <a:pPr lvl="2"/>
            <a:r>
              <a:rPr lang="en-US" dirty="0" smtClean="0"/>
              <a:t>Mandate systems</a:t>
            </a:r>
          </a:p>
          <a:p>
            <a:pPr lvl="1"/>
            <a:r>
              <a:rPr lang="en-US" dirty="0" smtClean="0"/>
              <a:t>Medicare for all</a:t>
            </a:r>
            <a:endParaRPr lang="en-US" dirty="0"/>
          </a:p>
          <a:p>
            <a:r>
              <a:rPr lang="en-US" dirty="0" smtClean="0"/>
              <a:t>Exam Review: December 3</a:t>
            </a:r>
          </a:p>
          <a:p>
            <a:r>
              <a:rPr lang="en-US" dirty="0" smtClean="0"/>
              <a:t>Final Exam: December 5 and/or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and 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Kaufman, </a:t>
            </a:r>
            <a:r>
              <a:rPr lang="en-US" dirty="0" err="1"/>
              <a:t>Brystana</a:t>
            </a:r>
            <a:r>
              <a:rPr lang="en-US" dirty="0"/>
              <a:t> G., B. Steven </a:t>
            </a:r>
            <a:r>
              <a:rPr lang="en-US" dirty="0" err="1"/>
              <a:t>Spivack</a:t>
            </a:r>
            <a:r>
              <a:rPr lang="en-US" dirty="0"/>
              <a:t>, Sally C. Stearns, Paula H. Song, and Emily C. O’Brien. "Impact of accountable care organizations on utilization, care, and outcomes: a systematic review." </a:t>
            </a:r>
            <a:r>
              <a:rPr lang="en-US" i="1" dirty="0"/>
              <a:t>Medical Care Research and Review</a:t>
            </a:r>
            <a:r>
              <a:rPr lang="en-US" dirty="0"/>
              <a:t>(2017): 1077558717745916</a:t>
            </a:r>
            <a:r>
              <a:rPr lang="en-US" dirty="0" smtClean="0"/>
              <a:t>.</a:t>
            </a:r>
          </a:p>
          <a:p>
            <a:r>
              <a:rPr lang="en-US" dirty="0" err="1"/>
              <a:t>Muhlestein</a:t>
            </a:r>
            <a:r>
              <a:rPr lang="en-US" dirty="0"/>
              <a:t>, David, Robert Saunders, and Mark McClellan. "Growth of ACOs and alternative payment models in 2017." </a:t>
            </a:r>
            <a:r>
              <a:rPr lang="en-US" i="1" dirty="0"/>
              <a:t>Health Affairs Blog. https://www. </a:t>
            </a:r>
            <a:r>
              <a:rPr lang="en-US" i="1" dirty="0" err="1"/>
              <a:t>healthaffairs</a:t>
            </a:r>
            <a:r>
              <a:rPr lang="en-US" i="1" dirty="0"/>
              <a:t>. org/do/10.1377/hblog20170628</a:t>
            </a:r>
            <a:r>
              <a:rPr lang="en-US" dirty="0"/>
              <a:t> 60719 (2017).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3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Accountable Care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A group of physicians (possibly including a hospital) that assumes responsibility for annual Medicare spending for a defined patient population. (defined by the Medicare Payment Advisory Commission – </a:t>
            </a:r>
            <a:r>
              <a:rPr lang="en-US" dirty="0" err="1" smtClean="0"/>
              <a:t>MedPAC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MedPAC</a:t>
            </a:r>
            <a:r>
              <a:rPr lang="en-US" dirty="0" smtClean="0"/>
              <a:t> reimbursements to ACOs combines Fee-for-service and P4P.</a:t>
            </a:r>
          </a:p>
          <a:p>
            <a:r>
              <a:rPr lang="en-US" dirty="0" smtClean="0"/>
              <a:t>The idea of ACOs existed prior to the ACA, but the ACA is now seen as creating ACOs through this reimbursement strategy</a:t>
            </a:r>
          </a:p>
          <a:p>
            <a:pPr lvl="1"/>
            <a:r>
              <a:rPr lang="en-US" dirty="0" smtClean="0"/>
              <a:t>Idea originated with Pete Welch in 1989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ACOs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51"/>
            <a:ext cx="10261600" cy="2914650"/>
          </a:xfrm>
        </p:spPr>
        <p:txBody>
          <a:bodyPr/>
          <a:lstStyle/>
          <a:p>
            <a:r>
              <a:rPr lang="en-US" dirty="0" smtClean="0"/>
              <a:t>As of 2017, 923 ACO contracts cover 32 million people (10% of the US population)</a:t>
            </a:r>
          </a:p>
          <a:p>
            <a:r>
              <a:rPr lang="en-US" dirty="0" smtClean="0"/>
              <a:t>Commercial and Medicare contracts both significant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3183"/>
            <a:ext cx="5962650" cy="3114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310" y="3873500"/>
            <a:ext cx="6223690" cy="25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ACOs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patterns:</a:t>
            </a:r>
          </a:p>
          <a:p>
            <a:pPr lvl="1"/>
            <a:r>
              <a:rPr lang="en-US" dirty="0" smtClean="0"/>
              <a:t>ACOs strong in New England, Northern  Prairie States, Western Great Lake States</a:t>
            </a:r>
          </a:p>
          <a:p>
            <a:pPr lvl="1"/>
            <a:r>
              <a:rPr lang="en-US" dirty="0" smtClean="0"/>
              <a:t>Growing fast in the West</a:t>
            </a:r>
          </a:p>
          <a:p>
            <a:pPr lvl="1"/>
            <a:r>
              <a:rPr lang="en-US" dirty="0" smtClean="0"/>
              <a:t>Lagging in the South</a:t>
            </a:r>
            <a:endParaRPr lang="en-US" dirty="0"/>
          </a:p>
        </p:txBody>
      </p:sp>
      <p:pic>
        <p:nvPicPr>
          <p:cNvPr id="6" name="Picture 2" descr="Change in Accountable Care Organization (ACO) Enrollment in Hospital Referral Regions (HRR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471" y="4794250"/>
            <a:ext cx="3887529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8" y="4089400"/>
            <a:ext cx="4231681" cy="276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876" y="4089400"/>
            <a:ext cx="3736295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576" y="1321048"/>
            <a:ext cx="4543424" cy="3309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Hospital Medical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68875"/>
          </a:xfrm>
        </p:spPr>
        <p:txBody>
          <a:bodyPr>
            <a:noAutofit/>
          </a:bodyPr>
          <a:lstStyle/>
          <a:p>
            <a:r>
              <a:rPr lang="en-US" sz="1800" dirty="0" smtClean="0"/>
              <a:t>Most physicians are affiliated in some way with a local acute care hospital</a:t>
            </a:r>
          </a:p>
          <a:p>
            <a:pPr lvl="1"/>
            <a:r>
              <a:rPr lang="en-US" sz="1600" dirty="0" smtClean="0"/>
              <a:t>Outpatient Care</a:t>
            </a:r>
          </a:p>
          <a:p>
            <a:pPr lvl="1"/>
            <a:r>
              <a:rPr lang="en-US" sz="1600" dirty="0" smtClean="0"/>
              <a:t>Primary Care</a:t>
            </a:r>
          </a:p>
          <a:p>
            <a:pPr lvl="1"/>
            <a:r>
              <a:rPr lang="en-US" sz="1600" dirty="0" smtClean="0"/>
              <a:t>Acute Care</a:t>
            </a:r>
          </a:p>
          <a:p>
            <a:pPr lvl="1"/>
            <a:r>
              <a:rPr lang="en-US" sz="1600" dirty="0" smtClean="0"/>
              <a:t>Home Care</a:t>
            </a:r>
          </a:p>
          <a:p>
            <a:pPr lvl="1"/>
            <a:r>
              <a:rPr lang="en-US" sz="1600" dirty="0" smtClean="0"/>
              <a:t>Inpatient Care</a:t>
            </a:r>
          </a:p>
          <a:p>
            <a:pPr lvl="1"/>
            <a:r>
              <a:rPr lang="en-US" sz="1600" dirty="0" smtClean="0"/>
              <a:t>Pharmacy</a:t>
            </a:r>
          </a:p>
          <a:p>
            <a:r>
              <a:rPr lang="en-US" sz="1800" dirty="0" smtClean="0"/>
              <a:t>Pros</a:t>
            </a:r>
          </a:p>
          <a:p>
            <a:pPr lvl="1"/>
            <a:r>
              <a:rPr lang="en-US" sz="1600" dirty="0" smtClean="0"/>
              <a:t>Allow for definition of performance in P4P schemes</a:t>
            </a:r>
          </a:p>
          <a:p>
            <a:pPr lvl="1"/>
            <a:r>
              <a:rPr lang="en-US" sz="1600" dirty="0" smtClean="0"/>
              <a:t>Allows for local organizational accountability</a:t>
            </a:r>
          </a:p>
          <a:p>
            <a:pPr lvl="1"/>
            <a:r>
              <a:rPr lang="en-US" sz="1600" dirty="0" smtClean="0"/>
              <a:t>Centralizes and organizes efforts at quality improvement and cost containment</a:t>
            </a:r>
          </a:p>
          <a:p>
            <a:r>
              <a:rPr lang="en-US" sz="1800" dirty="0" smtClean="0"/>
              <a:t>Cons</a:t>
            </a:r>
          </a:p>
          <a:p>
            <a:pPr lvl="1"/>
            <a:r>
              <a:rPr lang="en-US" sz="1600" dirty="0" smtClean="0"/>
              <a:t>Alternative payment schemes reward high-tech and high volume services – leading to segregation in the market</a:t>
            </a:r>
          </a:p>
          <a:p>
            <a:pPr lvl="1"/>
            <a:r>
              <a:rPr lang="en-US" sz="1600" dirty="0" smtClean="0"/>
              <a:t>Physicians prefer high degree of autonomy</a:t>
            </a:r>
          </a:p>
          <a:p>
            <a:pPr lvl="2"/>
            <a:r>
              <a:rPr lang="en-US" sz="1400" dirty="0" smtClean="0"/>
              <a:t>Level of autonomy varies</a:t>
            </a:r>
          </a:p>
          <a:p>
            <a:pPr lvl="1"/>
            <a:r>
              <a:rPr lang="en-US" sz="1600" dirty="0" smtClean="0"/>
              <a:t>Cost and revenue sharing legally and logistically difficult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09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 and systematic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Estimate a weighted average from the results of the individual studies</a:t>
            </a:r>
            <a:endParaRPr lang="en-US" dirty="0" smtClean="0"/>
          </a:p>
          <a:p>
            <a:pPr lvl="1"/>
            <a:r>
              <a:rPr lang="en-US" dirty="0"/>
              <a:t>Results can be generalized to a larger </a:t>
            </a:r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precision and accuracy of estimates can be improved as more data is </a:t>
            </a:r>
            <a:r>
              <a:rPr lang="en-US" dirty="0" smtClean="0"/>
              <a:t>used.</a:t>
            </a:r>
          </a:p>
          <a:p>
            <a:pPr lvl="2"/>
            <a:r>
              <a:rPr lang="en-US" dirty="0" smtClean="0"/>
              <a:t>May </a:t>
            </a:r>
            <a:r>
              <a:rPr lang="en-US" dirty="0"/>
              <a:t>increase the statistical power to detect an </a:t>
            </a:r>
            <a:r>
              <a:rPr lang="en-US" dirty="0" smtClean="0"/>
              <a:t>effect</a:t>
            </a:r>
          </a:p>
          <a:p>
            <a:pPr lvl="1"/>
            <a:r>
              <a:rPr lang="en-US" dirty="0" smtClean="0"/>
              <a:t>Inconsistency </a:t>
            </a:r>
            <a:r>
              <a:rPr lang="en-US" dirty="0"/>
              <a:t>of results across studies can be quantified and </a:t>
            </a:r>
            <a:r>
              <a:rPr lang="en-US" dirty="0" smtClean="0"/>
              <a:t>analyzed</a:t>
            </a:r>
          </a:p>
          <a:p>
            <a:pPr lvl="2"/>
            <a:r>
              <a:rPr lang="en-US" dirty="0" smtClean="0"/>
              <a:t>does </a:t>
            </a:r>
            <a:r>
              <a:rPr lang="en-US" dirty="0"/>
              <a:t>inconsistency arise from sampling error, or are study results (partially) influenced by between-study </a:t>
            </a:r>
            <a:r>
              <a:rPr lang="en-US" dirty="0" smtClean="0"/>
              <a:t>heterogeneity</a:t>
            </a:r>
          </a:p>
          <a:p>
            <a:pPr lvl="1"/>
            <a:r>
              <a:rPr lang="en-US" dirty="0" smtClean="0"/>
              <a:t>Hypothesis </a:t>
            </a:r>
            <a:r>
              <a:rPr lang="en-US" dirty="0"/>
              <a:t>testing can be applied on summary </a:t>
            </a:r>
            <a:r>
              <a:rPr lang="en-US" dirty="0" smtClean="0"/>
              <a:t>estimates</a:t>
            </a:r>
          </a:p>
          <a:p>
            <a:pPr lvl="1"/>
            <a:r>
              <a:rPr lang="en-US" dirty="0" smtClean="0"/>
              <a:t>Moderators </a:t>
            </a:r>
            <a:r>
              <a:rPr lang="en-US" dirty="0"/>
              <a:t>can be included to explain variation between </a:t>
            </a:r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presence of publication bias can be investigated</a:t>
            </a:r>
          </a:p>
          <a:p>
            <a:r>
              <a:rPr lang="en-US" dirty="0" smtClean="0"/>
              <a:t>Kaufman</a:t>
            </a:r>
            <a:r>
              <a:rPr lang="en-US" dirty="0"/>
              <a:t>, </a:t>
            </a:r>
            <a:r>
              <a:rPr lang="en-US" dirty="0" err="1"/>
              <a:t>Brystana</a:t>
            </a:r>
            <a:r>
              <a:rPr lang="en-US" dirty="0"/>
              <a:t> G., B. Steven </a:t>
            </a:r>
            <a:r>
              <a:rPr lang="en-US" dirty="0" err="1"/>
              <a:t>Spivack</a:t>
            </a:r>
            <a:r>
              <a:rPr lang="en-US" dirty="0"/>
              <a:t>, Sally C. Stearns, Paula H. Song, and Emily C. O’Brien. "Impact of accountable care organizations on utilization, care, and outcomes: a systematic review." </a:t>
            </a:r>
            <a:r>
              <a:rPr lang="en-US" i="1" dirty="0"/>
              <a:t>Medical Care Research and Review</a:t>
            </a:r>
            <a:r>
              <a:rPr lang="en-US" dirty="0"/>
              <a:t>(2017): 1077558717745916.</a:t>
            </a:r>
          </a:p>
        </p:txBody>
      </p:sp>
    </p:spTree>
    <p:extLst>
      <p:ext uri="{BB962C8B-B14F-4D97-AF65-F5344CB8AC3E}">
        <p14:creationId xmlns:p14="http://schemas.microsoft.com/office/powerpoint/2010/main" val="6731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 and systematic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3882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Selection of studies</a:t>
            </a:r>
          </a:p>
          <a:p>
            <a:pPr lvl="1"/>
            <a:r>
              <a:rPr lang="en-US" dirty="0" smtClean="0"/>
              <a:t>Selection/eligibility criteria</a:t>
            </a:r>
          </a:p>
          <a:p>
            <a:pPr lvl="1"/>
            <a:r>
              <a:rPr lang="en-US" dirty="0" smtClean="0"/>
              <a:t>Search</a:t>
            </a:r>
          </a:p>
          <a:p>
            <a:pPr lvl="2"/>
            <a:r>
              <a:rPr lang="en-US" dirty="0" smtClean="0"/>
              <a:t>N – sample size</a:t>
            </a:r>
          </a:p>
          <a:p>
            <a:pPr lvl="1"/>
            <a:r>
              <a:rPr lang="en-US" dirty="0" smtClean="0"/>
              <a:t>Analysis</a:t>
            </a:r>
          </a:p>
          <a:p>
            <a:pPr lvl="2"/>
            <a:r>
              <a:rPr lang="en-US" dirty="0" smtClean="0"/>
              <a:t>Qualitative</a:t>
            </a:r>
          </a:p>
          <a:p>
            <a:pPr lvl="2"/>
            <a:r>
              <a:rPr lang="en-US" dirty="0" smtClean="0"/>
              <a:t>Quantitative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5" y="1181894"/>
            <a:ext cx="55149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Meta-analysis is only as good as the analysis it is based on (GIGO)</a:t>
            </a:r>
          </a:p>
          <a:p>
            <a:r>
              <a:rPr lang="en-US" dirty="0" smtClean="0"/>
              <a:t>Quality research is based on three principles: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selection of the study </a:t>
            </a:r>
            <a:r>
              <a:rPr lang="en-US" dirty="0" smtClean="0"/>
              <a:t>groups”</a:t>
            </a:r>
          </a:p>
          <a:p>
            <a:pPr lvl="2"/>
            <a:r>
              <a:rPr lang="en-US" dirty="0" smtClean="0"/>
              <a:t>Random vs observational</a:t>
            </a:r>
          </a:p>
          <a:p>
            <a:pPr lvl="2"/>
            <a:r>
              <a:rPr lang="en-US" dirty="0" smtClean="0"/>
              <a:t>Large sample vs small</a:t>
            </a:r>
          </a:p>
          <a:p>
            <a:pPr lvl="2"/>
            <a:r>
              <a:rPr lang="en-US" dirty="0" smtClean="0"/>
              <a:t>Sample representativeness and </a:t>
            </a:r>
            <a:r>
              <a:rPr lang="en-US" dirty="0" err="1" smtClean="0"/>
              <a:t>adaquacy</a:t>
            </a:r>
            <a:endParaRPr lang="en-US" dirty="0" smtClean="0"/>
          </a:p>
          <a:p>
            <a:pPr lvl="1"/>
            <a:r>
              <a:rPr lang="en-US" dirty="0" smtClean="0"/>
              <a:t>“The </a:t>
            </a:r>
            <a:r>
              <a:rPr lang="en-US" dirty="0"/>
              <a:t>comparability of the </a:t>
            </a:r>
            <a:r>
              <a:rPr lang="en-US" dirty="0" smtClean="0"/>
              <a:t>groups”</a:t>
            </a:r>
          </a:p>
          <a:p>
            <a:pPr lvl="2"/>
            <a:r>
              <a:rPr lang="en-US" dirty="0" smtClean="0"/>
              <a:t>Controls included in data or selection procedure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ascertainment of either the exposure or outcome of interest for case-control or cohort studies </a:t>
            </a:r>
            <a:r>
              <a:rPr lang="en-US" dirty="0" smtClean="0"/>
              <a:t>respectively”</a:t>
            </a:r>
          </a:p>
          <a:p>
            <a:pPr lvl="2"/>
            <a:r>
              <a:rPr lang="en-US" dirty="0" smtClean="0"/>
              <a:t>Blind or not blind</a:t>
            </a:r>
          </a:p>
          <a:p>
            <a:pPr lvl="2"/>
            <a:r>
              <a:rPr lang="en-US" dirty="0" smtClean="0"/>
              <a:t>Secure, detailed records</a:t>
            </a:r>
          </a:p>
          <a:p>
            <a:pPr lvl="2"/>
            <a:r>
              <a:rPr lang="en-US" dirty="0" smtClean="0"/>
              <a:t>Non-response</a:t>
            </a:r>
          </a:p>
          <a:p>
            <a:pPr lvl="2"/>
            <a:r>
              <a:rPr lang="en-US" dirty="0" smtClean="0"/>
              <a:t>Similarity of conditions for treatment and control</a:t>
            </a:r>
          </a:p>
          <a:p>
            <a:pPr lvl="2"/>
            <a:r>
              <a:rPr lang="en-US" dirty="0" smtClean="0"/>
              <a:t>Length of 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of ACO Programs Evaluated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Table 2 as a group</a:t>
            </a:r>
          </a:p>
          <a:p>
            <a:r>
              <a:rPr lang="en-US" dirty="0" smtClean="0"/>
              <a:t>MSSP</a:t>
            </a:r>
          </a:p>
          <a:p>
            <a:r>
              <a:rPr lang="en-US" dirty="0" smtClean="0"/>
              <a:t>Shared Savings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68539</TotalTime>
  <Words>629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HCMI 4225: Accountable Care Organizations</vt:lpstr>
      <vt:lpstr>Accountable Care Organizations</vt:lpstr>
      <vt:lpstr>Growth in ACOs</vt:lpstr>
      <vt:lpstr>Growth in ACOs</vt:lpstr>
      <vt:lpstr>Extended Hospital Medical Staff</vt:lpstr>
      <vt:lpstr>Meta-analysis and systematic review</vt:lpstr>
      <vt:lpstr>Meta-analysis and systematic review</vt:lpstr>
      <vt:lpstr>Quality research</vt:lpstr>
      <vt:lpstr>Sample of ACO Programs Evaluated</vt:lpstr>
      <vt:lpstr>Results</vt:lpstr>
      <vt:lpstr>What’s left?</vt:lpstr>
      <vt:lpstr>Readings and sources: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Murphy, Shane M</cp:lastModifiedBy>
  <cp:revision>165</cp:revision>
  <cp:lastPrinted>2018-11-07T15:31:38Z</cp:lastPrinted>
  <dcterms:created xsi:type="dcterms:W3CDTF">2018-08-26T19:46:47Z</dcterms:created>
  <dcterms:modified xsi:type="dcterms:W3CDTF">2018-11-12T17:15:38Z</dcterms:modified>
</cp:coreProperties>
</file>