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5" r:id="rId3"/>
    <p:sldId id="286" r:id="rId4"/>
    <p:sldId id="287" r:id="rId5"/>
    <p:sldId id="290" r:id="rId6"/>
    <p:sldId id="291" r:id="rId7"/>
    <p:sldId id="292" r:id="rId8"/>
    <p:sldId id="293" r:id="rId9"/>
    <p:sldId id="294" r:id="rId10"/>
    <p:sldId id="282" r:id="rId11"/>
    <p:sldId id="283" r:id="rId12"/>
    <p:sldId id="284" r:id="rId13"/>
    <p:sldId id="288" r:id="rId14"/>
    <p:sldId id="295" r:id="rId15"/>
    <p:sldId id="289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44" autoAdjust="0"/>
  </p:normalViewPr>
  <p:slideViewPr>
    <p:cSldViewPr snapToGrid="0">
      <p:cViewPr varScale="1">
        <p:scale>
          <a:sx n="71" d="100"/>
          <a:sy n="71" d="100"/>
        </p:scale>
        <p:origin x="86" y="1147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CVS-Aetna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health care systems by provision and funding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50" y="2947596"/>
            <a:ext cx="11603940" cy="199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87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 of Consumption</a:t>
            </a:r>
          </a:p>
          <a:p>
            <a:pPr lvl="1"/>
            <a:r>
              <a:rPr lang="en-US" dirty="0" smtClean="0"/>
              <a:t>Extent of public access to care</a:t>
            </a:r>
          </a:p>
          <a:p>
            <a:pPr lvl="1"/>
            <a:r>
              <a:rPr lang="en-US" dirty="0" smtClean="0"/>
              <a:t>Extent of public control of costs</a:t>
            </a:r>
          </a:p>
          <a:p>
            <a:r>
              <a:rPr lang="en-US" dirty="0" smtClean="0"/>
              <a:t>Governance of provision</a:t>
            </a:r>
          </a:p>
          <a:p>
            <a:pPr lvl="1"/>
            <a:r>
              <a:rPr lang="en-US" dirty="0" smtClean="0"/>
              <a:t>Extent of control of hospitals</a:t>
            </a:r>
          </a:p>
          <a:p>
            <a:pPr lvl="1"/>
            <a:r>
              <a:rPr lang="en-US" dirty="0" smtClean="0"/>
              <a:t>Extent of constraints on private interests and doctors</a:t>
            </a:r>
          </a:p>
          <a:p>
            <a:r>
              <a:rPr lang="en-US" dirty="0" smtClean="0"/>
              <a:t>Governance of Production</a:t>
            </a:r>
          </a:p>
          <a:p>
            <a:pPr lvl="1"/>
            <a:r>
              <a:rPr lang="en-US" dirty="0" smtClean="0"/>
              <a:t>Extent of public constraints on medical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19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885"/>
            <a:ext cx="10198250" cy="6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0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facing any health care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How </a:t>
            </a:r>
            <a:r>
              <a:rPr lang="en-US" dirty="0"/>
              <a:t>does one reconcile the need for regional or national coordination with the ability to respond to local needs?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How does one reconcile urban with rural needs and the problems of </a:t>
            </a:r>
            <a:r>
              <a:rPr lang="en-US" dirty="0" err="1"/>
              <a:t>maldistribution</a:t>
            </a:r>
            <a:r>
              <a:rPr lang="en-US" dirty="0"/>
              <a:t>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How does one devise a national health care system and yet honor and foster the energies, creativity, and resources of the voluntary sector?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How does one reconcile public accountability with professional autonomy and expertise?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How shall primary care be integrated with specialty and hospital care?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How shall individualistic principles and patterns of practice be reconciled with national standards and a national system?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How is a system to reconcile a focus on the patient with a focus on community and population health?</a:t>
            </a:r>
          </a:p>
        </p:txBody>
      </p:sp>
    </p:spTree>
    <p:extLst>
      <p:ext uri="{BB962C8B-B14F-4D97-AF65-F5344CB8AC3E}">
        <p14:creationId xmlns:p14="http://schemas.microsoft.com/office/powerpoint/2010/main" val="27544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Answer: Master Price 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https://www.youtube.com/watch?v=tNla9nyRMmQ</a:t>
            </a:r>
          </a:p>
        </p:txBody>
      </p:sp>
    </p:spTree>
    <p:extLst>
      <p:ext uri="{BB962C8B-B14F-4D97-AF65-F5344CB8AC3E}">
        <p14:creationId xmlns:p14="http://schemas.microsoft.com/office/powerpoint/2010/main" val="255921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2003 edition of the American Journal of Public Health</a:t>
            </a:r>
          </a:p>
          <a:p>
            <a:r>
              <a:rPr lang="en-US" dirty="0" err="1"/>
              <a:t>Burau</a:t>
            </a:r>
            <a:r>
              <a:rPr lang="en-US" dirty="0"/>
              <a:t>, Viola, and Robert H. Blank. "Comparing health policy: an assessment of typologies of health systems." </a:t>
            </a:r>
            <a:r>
              <a:rPr lang="en-US" i="1" dirty="0"/>
              <a:t>Journal of comparative policy analysis</a:t>
            </a:r>
            <a:r>
              <a:rPr lang="en-US" dirty="0"/>
              <a:t> 8, no. 01 (2006): 63-76.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0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single payer system – health under provincial jurisdiction</a:t>
            </a:r>
          </a:p>
          <a:p>
            <a:r>
              <a:rPr lang="en-US" dirty="0" smtClean="0"/>
              <a:t>Public administration, private provision</a:t>
            </a:r>
          </a:p>
          <a:p>
            <a:pPr lvl="1"/>
            <a:r>
              <a:rPr lang="en-US" dirty="0" smtClean="0"/>
              <a:t>Providers required to be non-profit</a:t>
            </a:r>
          </a:p>
          <a:p>
            <a:r>
              <a:rPr lang="en-US" dirty="0" smtClean="0"/>
              <a:t>Comprehensive coverage, Universal, Portable, Accessible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Canada: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Financing crisis since the 1980s</a:t>
            </a:r>
          </a:p>
          <a:p>
            <a:r>
              <a:rPr lang="en-US" dirty="0" smtClean="0"/>
              <a:t>Lead to cost controls – cost of care lower in 1997 than 1989</a:t>
            </a:r>
          </a:p>
          <a:p>
            <a:r>
              <a:rPr lang="en-US" dirty="0" smtClean="0"/>
              <a:t>Some support for moving to a privatized single payer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6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Kingdom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Health Services</a:t>
            </a:r>
          </a:p>
          <a:p>
            <a:r>
              <a:rPr lang="en-US" dirty="0"/>
              <a:t>Health care should be “free at the point of service,” a founding principle of the NHS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Funded through income taxes</a:t>
            </a:r>
          </a:p>
          <a:p>
            <a:r>
              <a:rPr lang="en-US" dirty="0" smtClean="0"/>
              <a:t>Focus on:</a:t>
            </a:r>
          </a:p>
          <a:p>
            <a:pPr lvl="1"/>
            <a:r>
              <a:rPr lang="en-US" dirty="0" smtClean="0"/>
              <a:t>Primary care</a:t>
            </a:r>
          </a:p>
          <a:p>
            <a:pPr lvl="1"/>
            <a:r>
              <a:rPr lang="en-US" dirty="0" smtClean="0"/>
              <a:t>Reducing inequalities</a:t>
            </a:r>
          </a:p>
          <a:p>
            <a:pPr lvl="1"/>
            <a:r>
              <a:rPr lang="en-US" dirty="0" smtClean="0"/>
              <a:t>Incentivizing prevention</a:t>
            </a:r>
          </a:p>
          <a:p>
            <a:pPr lvl="1"/>
            <a:r>
              <a:rPr lang="en-US" dirty="0" smtClean="0"/>
              <a:t>Uniform salary scale across subspecialists</a:t>
            </a:r>
          </a:p>
          <a:p>
            <a:pPr lvl="1"/>
            <a:r>
              <a:rPr lang="en-US" dirty="0" smtClean="0"/>
              <a:t>Cost control, especially for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9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UK: Managed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 Thatcher, the UK experimented with reducing regulations and cost controls, allowing providers to control funds, especially for elective services</a:t>
            </a:r>
          </a:p>
          <a:p>
            <a:r>
              <a:rPr lang="en-US" dirty="0" smtClean="0"/>
              <a:t>Experiment failed, largely because providers did not build up the administrative structure to successfully bargaining between providers and provider groups called GP </a:t>
            </a:r>
            <a:r>
              <a:rPr lang="en-US" dirty="0" err="1" smtClean="0"/>
              <a:t>fundholers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Ended in 1997</a:t>
            </a:r>
          </a:p>
        </p:txBody>
      </p:sp>
    </p:spTree>
    <p:extLst>
      <p:ext uri="{BB962C8B-B14F-4D97-AF65-F5344CB8AC3E}">
        <p14:creationId xmlns:p14="http://schemas.microsoft.com/office/powerpoint/2010/main" val="111189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Fee-for-service private provision reimbursed by the NHI (liberalism)</a:t>
            </a:r>
          </a:p>
          <a:p>
            <a:r>
              <a:rPr lang="en-US" dirty="0" smtClean="0"/>
              <a:t>Famously #1 in 2000 WHO ra</a:t>
            </a:r>
            <a:r>
              <a:rPr lang="en-US" dirty="0"/>
              <a:t>nking</a:t>
            </a:r>
          </a:p>
          <a:p>
            <a:r>
              <a:rPr lang="en-US" dirty="0" smtClean="0"/>
              <a:t>Slightly over half funded by payroll taxes</a:t>
            </a:r>
          </a:p>
          <a:p>
            <a:r>
              <a:rPr lang="en-US" dirty="0" smtClean="0"/>
              <a:t>Funding system is complex</a:t>
            </a:r>
          </a:p>
          <a:p>
            <a:pPr lvl="1"/>
            <a:r>
              <a:rPr lang="en-US" dirty="0" smtClean="0"/>
              <a:t>Some care is paid out of pocket and then reimbursed</a:t>
            </a:r>
          </a:p>
          <a:p>
            <a:pPr lvl="1"/>
            <a:r>
              <a:rPr lang="en-US" dirty="0" smtClean="0"/>
              <a:t>Some is fee-for-service</a:t>
            </a:r>
          </a:p>
          <a:p>
            <a:pPr lvl="1"/>
            <a:r>
              <a:rPr lang="en-US" dirty="0" smtClean="0"/>
              <a:t>Some is based on estimated annual budgets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35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0" y="893112"/>
            <a:ext cx="10637500" cy="1056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inequalities of resources, outcomes, and quality</a:t>
            </a:r>
          </a:p>
          <a:p>
            <a:r>
              <a:rPr lang="en-US" dirty="0" smtClean="0"/>
              <a:t>Relatively high spending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Germany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Statutory Health Insurance – 92% coverage, rest private or wealthy</a:t>
            </a:r>
          </a:p>
          <a:p>
            <a:r>
              <a:rPr lang="en-US" dirty="0" smtClean="0"/>
              <a:t>Professional autonomy for providers with self-governing bodies</a:t>
            </a:r>
          </a:p>
          <a:p>
            <a:r>
              <a:rPr lang="en-US" dirty="0" smtClean="0"/>
              <a:t>Financed with payroll taxes and regional or occupation based funds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68655</TotalTime>
  <Words>519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HCMI 4225: CVS-Aetna</vt:lpstr>
      <vt:lpstr>Canada</vt:lpstr>
      <vt:lpstr>Canada: Issues</vt:lpstr>
      <vt:lpstr>United Kingdom</vt:lpstr>
      <vt:lpstr>UK: Managed Competition</vt:lpstr>
      <vt:lpstr>France</vt:lpstr>
      <vt:lpstr>PowerPoint Presentation</vt:lpstr>
      <vt:lpstr>France: Issues</vt:lpstr>
      <vt:lpstr>Germany</vt:lpstr>
      <vt:lpstr>Types of health care systems by provision and funding</vt:lpstr>
      <vt:lpstr>Governance issues</vt:lpstr>
      <vt:lpstr>PowerPoint Presentation</vt:lpstr>
      <vt:lpstr>Problems facing any health care system</vt:lpstr>
      <vt:lpstr>Answer: Master Price List?</vt:lpstr>
      <vt:lpstr>Readings and Sources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177</cp:revision>
  <cp:lastPrinted>2018-11-07T15:31:38Z</cp:lastPrinted>
  <dcterms:created xsi:type="dcterms:W3CDTF">2018-08-26T19:46:47Z</dcterms:created>
  <dcterms:modified xsi:type="dcterms:W3CDTF">2018-11-26T15:59:36Z</dcterms:modified>
</cp:coreProperties>
</file>