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0" r:id="rId3"/>
    <p:sldId id="291" r:id="rId4"/>
    <p:sldId id="292" r:id="rId5"/>
    <p:sldId id="293" r:id="rId6"/>
    <p:sldId id="296" r:id="rId7"/>
    <p:sldId id="294" r:id="rId8"/>
    <p:sldId id="298" r:id="rId9"/>
    <p:sldId id="297" r:id="rId10"/>
    <p:sldId id="295" r:id="rId11"/>
    <p:sldId id="299" r:id="rId12"/>
    <p:sldId id="289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5244" autoAdjust="0"/>
  </p:normalViewPr>
  <p:slideViewPr>
    <p:cSldViewPr snapToGrid="0">
      <p:cViewPr varScale="1">
        <p:scale>
          <a:sx n="120" d="100"/>
          <a:sy n="120" d="100"/>
        </p:scale>
        <p:origin x="552" y="91"/>
      </p:cViewPr>
      <p:guideLst/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HCMI 4225: </a:t>
            </a:r>
            <a:r>
              <a:rPr lang="en-US" dirty="0" smtClean="0"/>
              <a:t>US Health Insurance Reform – Medicare for 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11:00 AM – 12:15PM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 Panels and the Independent Payment Advisory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Proposed part of the ACA, never implemented, repealed as part of the Bipartisan Budget Act of 2018</a:t>
            </a:r>
          </a:p>
          <a:p>
            <a:r>
              <a:rPr lang="en-US" dirty="0" smtClean="0"/>
              <a:t>Tasked with reducing spending growth in Medicare</a:t>
            </a:r>
          </a:p>
          <a:p>
            <a:r>
              <a:rPr lang="en-US" dirty="0" smtClean="0"/>
              <a:t>Fears existed that this would lead to rationing of care through payment policy</a:t>
            </a:r>
          </a:p>
          <a:p>
            <a:pPr lvl="1"/>
            <a:r>
              <a:rPr lang="en-US" dirty="0" smtClean="0"/>
              <a:t>Note: Legislation bared “any </a:t>
            </a:r>
            <a:r>
              <a:rPr lang="en-US" dirty="0"/>
              <a:t>recommendation to ration health </a:t>
            </a:r>
            <a:r>
              <a:rPr lang="en-US" dirty="0" smtClean="0"/>
              <a:t>care”</a:t>
            </a:r>
          </a:p>
          <a:p>
            <a:r>
              <a:rPr lang="en-US" dirty="0" smtClean="0"/>
              <a:t>Sarah Palin called board, “death panel”</a:t>
            </a:r>
          </a:p>
          <a:p>
            <a:r>
              <a:rPr lang="en-US" dirty="0" smtClean="0"/>
              <a:t>Other legislation called death panels include legislation to encourage end-of-life discussions between patients and doctors and multiple bills involving Medicare coverage of end-or-life 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34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review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we review for the final exam?</a:t>
            </a:r>
          </a:p>
          <a:p>
            <a:endParaRPr lang="en-US" dirty="0"/>
          </a:p>
          <a:p>
            <a:r>
              <a:rPr lang="en-US" dirty="0" smtClean="0"/>
              <a:t>Did you like the game we played last time?</a:t>
            </a:r>
          </a:p>
        </p:txBody>
      </p:sp>
    </p:spTree>
    <p:extLst>
      <p:ext uri="{BB962C8B-B14F-4D97-AF65-F5344CB8AC3E}">
        <p14:creationId xmlns:p14="http://schemas.microsoft.com/office/powerpoint/2010/main" val="397228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and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Seidman, Laurence. "The Affordable Care Act versus Medicare for All." </a:t>
            </a:r>
            <a:r>
              <a:rPr lang="en-US" i="1" dirty="0"/>
              <a:t>Journal of health politics, policy and law</a:t>
            </a:r>
            <a:r>
              <a:rPr lang="en-US" dirty="0"/>
              <a:t> 40, no. 4 (2015): 911-921</a:t>
            </a:r>
            <a:r>
              <a:rPr lang="en-US" dirty="0" smtClean="0"/>
              <a:t>.</a:t>
            </a:r>
          </a:p>
          <a:p>
            <a:r>
              <a:rPr lang="en-US" dirty="0"/>
              <a:t>Pollack, Harold. "Medicare for All—If It Were Politically Possible—Would Necessarily Replicate the Defects of Our Current System." </a:t>
            </a:r>
            <a:r>
              <a:rPr lang="en-US" i="1" dirty="0"/>
              <a:t>Journal of health politics, policy and law</a:t>
            </a:r>
            <a:r>
              <a:rPr lang="en-US" dirty="0"/>
              <a:t> 40, no. 4 (2015): 923-931</a:t>
            </a:r>
            <a:r>
              <a:rPr lang="en-US" dirty="0" smtClean="0"/>
              <a:t>.</a:t>
            </a:r>
          </a:p>
          <a:p>
            <a:r>
              <a:rPr lang="en-US" dirty="0"/>
              <a:t>Fox, Jaqueline. "Death Panels: A Defense of the Independent Payment Advisory Board." </a:t>
            </a:r>
            <a:r>
              <a:rPr lang="en-US" i="1" dirty="0"/>
              <a:t>Admin. L. Rev.</a:t>
            </a:r>
            <a:r>
              <a:rPr lang="en-US" dirty="0"/>
              <a:t> 66 (2014): 131.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0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for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American would receive a Medicare card</a:t>
            </a:r>
          </a:p>
          <a:p>
            <a:r>
              <a:rPr lang="en-US" dirty="0" smtClean="0"/>
              <a:t>Medicare contracts with private insurance companies to process medical bills</a:t>
            </a:r>
          </a:p>
          <a:p>
            <a:r>
              <a:rPr lang="en-US" dirty="0" smtClean="0"/>
              <a:t>No premium, tax based</a:t>
            </a:r>
          </a:p>
          <a:p>
            <a:pPr lvl="1"/>
            <a:r>
              <a:rPr lang="en-US" dirty="0"/>
              <a:t>Proposals </a:t>
            </a:r>
            <a:r>
              <a:rPr lang="en-US" dirty="0" smtClean="0"/>
              <a:t>include payroll and VAT</a:t>
            </a:r>
          </a:p>
          <a:p>
            <a:r>
              <a:rPr lang="en-US" dirty="0" smtClean="0"/>
              <a:t>Single-payer bargaining power</a:t>
            </a:r>
          </a:p>
          <a:p>
            <a:r>
              <a:rPr lang="en-US" dirty="0" smtClean="0"/>
              <a:t>Private options would still exist, although Medicare taxes would still be required</a:t>
            </a:r>
          </a:p>
          <a:p>
            <a:r>
              <a:rPr lang="en-US" dirty="0" smtClean="0"/>
              <a:t>Federal not state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7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the ACA that would be overcome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Under ACA , Americans still mostly hold employer-based insurance</a:t>
            </a:r>
          </a:p>
          <a:p>
            <a:r>
              <a:rPr lang="en-US" dirty="0" smtClean="0"/>
              <a:t>Employer insurance premium payments replaced with taxes</a:t>
            </a:r>
          </a:p>
          <a:p>
            <a:pPr lvl="1"/>
            <a:r>
              <a:rPr lang="en-US" dirty="0" smtClean="0"/>
              <a:t>Employers would be able to hire more full time workers without having to worry about providing health coverage</a:t>
            </a:r>
          </a:p>
          <a:p>
            <a:r>
              <a:rPr lang="en-US" dirty="0" smtClean="0"/>
              <a:t>No mandate or tax penalty, less regulation</a:t>
            </a:r>
          </a:p>
          <a:p>
            <a:pPr lvl="1"/>
            <a:r>
              <a:rPr lang="en-US" dirty="0" smtClean="0"/>
              <a:t>Private insurance coverage would still exist but wouldn’t have to provide basic coverage</a:t>
            </a:r>
          </a:p>
          <a:p>
            <a:r>
              <a:rPr lang="en-US" dirty="0" smtClean="0"/>
              <a:t>No state-run exchanges, concern over pre-existing conditions or areas with little competition on the exchanges</a:t>
            </a:r>
          </a:p>
          <a:p>
            <a:r>
              <a:rPr lang="en-US" dirty="0" smtClean="0"/>
              <a:t>End to subsidies for employer-based health insurance – subsidies which only benefit full-time workers and don’t benefit many poor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2020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Cost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copays, </a:t>
            </a:r>
            <a:r>
              <a:rPr lang="en-US" dirty="0" err="1" smtClean="0"/>
              <a:t>Medigap</a:t>
            </a:r>
            <a:r>
              <a:rPr lang="en-US" dirty="0" smtClean="0"/>
              <a:t> plans, and Medicaid provide cost sharing for Medicare</a:t>
            </a:r>
          </a:p>
          <a:p>
            <a:pPr lvl="1"/>
            <a:r>
              <a:rPr lang="en-US" dirty="0" smtClean="0"/>
              <a:t>Cost sharing hampers utilization (remember the RAND experiment)</a:t>
            </a:r>
          </a:p>
          <a:p>
            <a:r>
              <a:rPr lang="en-US" dirty="0" smtClean="0"/>
              <a:t>Medicare for all often includes a proposal to eliminate cost sharing</a:t>
            </a:r>
          </a:p>
          <a:p>
            <a:r>
              <a:rPr lang="en-US" dirty="0" smtClean="0"/>
              <a:t>In part, this is based on low risk (young) individuals joining Medicare and diversifying the risk pool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40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ramifications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US government adopting nearly all medical care costs would expand government spending</a:t>
            </a:r>
          </a:p>
          <a:p>
            <a:pPr lvl="1"/>
            <a:r>
              <a:rPr lang="en-US" dirty="0" smtClean="0"/>
              <a:t>US government health spending in 2017: $1.7 trillion</a:t>
            </a:r>
          </a:p>
          <a:p>
            <a:pPr lvl="1"/>
            <a:r>
              <a:rPr lang="en-US" dirty="0" smtClean="0"/>
              <a:t>US private prepaid and </a:t>
            </a:r>
            <a:r>
              <a:rPr lang="en-US" dirty="0" err="1" smtClean="0"/>
              <a:t>oop</a:t>
            </a:r>
            <a:r>
              <a:rPr lang="en-US" dirty="0" smtClean="0"/>
              <a:t> in 2017: $1.3 trillion and $.4 trillion</a:t>
            </a:r>
          </a:p>
          <a:p>
            <a:pPr lvl="1"/>
            <a:r>
              <a:rPr lang="en-US" dirty="0" smtClean="0"/>
              <a:t>As a share of GDP this is $1.7/$19.4 = 8.8%, $1.4/$19.4 = 6.7%, and $.4/$19.4 = 2.1%</a:t>
            </a:r>
          </a:p>
          <a:p>
            <a:r>
              <a:rPr lang="en-US" dirty="0" smtClean="0"/>
              <a:t>Federal government spending = $3.2 trillion</a:t>
            </a:r>
          </a:p>
          <a:p>
            <a:r>
              <a:rPr lang="en-US" dirty="0" smtClean="0"/>
              <a:t>State government spending = $1.3 trillion</a:t>
            </a:r>
          </a:p>
          <a:p>
            <a:pPr lvl="1"/>
            <a:r>
              <a:rPr lang="en-US" dirty="0" smtClean="0"/>
              <a:t>So an increase in government spending of $1.4 trillion represents an increase of $1.4/$4.5 = 40% (about the same as the increase in spending during the recession – 2007 to 2009)</a:t>
            </a:r>
          </a:p>
        </p:txBody>
      </p:sp>
    </p:spTree>
    <p:extLst>
      <p:ext uri="{BB962C8B-B14F-4D97-AF65-F5344CB8AC3E}">
        <p14:creationId xmlns:p14="http://schemas.microsoft.com/office/powerpoint/2010/main" val="311051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Issues: 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transition to Medicare for all would greatly affect some groups which have strong political power in the US</a:t>
            </a:r>
          </a:p>
          <a:p>
            <a:pPr lvl="1"/>
            <a:r>
              <a:rPr lang="en-US" dirty="0" smtClean="0"/>
              <a:t>Particularly veterans and senior citizens</a:t>
            </a:r>
          </a:p>
          <a:p>
            <a:pPr lvl="1"/>
            <a:r>
              <a:rPr lang="en-US" dirty="0" smtClean="0"/>
              <a:t>Political mobilization of these groups and their supporters has slowed the pace of reform in the past</a:t>
            </a:r>
          </a:p>
          <a:p>
            <a:r>
              <a:rPr lang="en-US" dirty="0" smtClean="0"/>
              <a:t>Established market has legal protections</a:t>
            </a:r>
          </a:p>
          <a:p>
            <a:pPr lvl="1"/>
            <a:r>
              <a:rPr lang="en-US" dirty="0" smtClean="0"/>
              <a:t>NFIB v. </a:t>
            </a:r>
            <a:r>
              <a:rPr lang="en-US" dirty="0" err="1" smtClean="0"/>
              <a:t>Sebelius</a:t>
            </a:r>
            <a:r>
              <a:rPr lang="en-US" dirty="0" smtClean="0"/>
              <a:t> and King v. Burwell both show how the ACA ran afoul of these protections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9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Single-payer bargaining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single-payer should let prices rise enough to eliminate waiting lists and achieve high quality, but no </a:t>
            </a:r>
            <a:r>
              <a:rPr lang="en-US" dirty="0" smtClean="0"/>
              <a:t>higher.</a:t>
            </a:r>
          </a:p>
          <a:p>
            <a:r>
              <a:rPr lang="en-US" dirty="0" smtClean="0"/>
              <a:t>Without </a:t>
            </a:r>
            <a:r>
              <a:rPr lang="en-US" dirty="0"/>
              <a:t>government single-payer intervention and negotiation, medical prices will be much higher than needed to prevent waiting lists and achieve high </a:t>
            </a:r>
            <a:r>
              <a:rPr lang="en-US" dirty="0" smtClean="0"/>
              <a:t>quality.</a:t>
            </a:r>
          </a:p>
          <a:p>
            <a:r>
              <a:rPr lang="en-US" dirty="0" smtClean="0"/>
              <a:t>In </a:t>
            </a:r>
            <a:r>
              <a:rPr lang="en-US" dirty="0"/>
              <a:t>countries where payer bargaining power has sometimes been applied severely (Britain and Canada), waiting lists have sometimes been generated and quality has sometimes been </a:t>
            </a:r>
            <a:r>
              <a:rPr lang="en-US" dirty="0" smtClean="0"/>
              <a:t>inadequate.</a:t>
            </a:r>
          </a:p>
          <a:p>
            <a:r>
              <a:rPr lang="en-US" dirty="0" smtClean="0"/>
              <a:t>In </a:t>
            </a:r>
            <a:r>
              <a:rPr lang="en-US" dirty="0"/>
              <a:t>countries where payer bargaining power has been applied moderately (France and Germany), waiting lists have generally been avoided and quality has generally been high.</a:t>
            </a:r>
          </a:p>
        </p:txBody>
      </p:sp>
    </p:spTree>
    <p:extLst>
      <p:ext uri="{BB962C8B-B14F-4D97-AF65-F5344CB8AC3E}">
        <p14:creationId xmlns:p14="http://schemas.microsoft.com/office/powerpoint/2010/main" val="3253461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the end: Issues we missed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the end: Issues we missed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Racism and </a:t>
            </a:r>
            <a:r>
              <a:rPr lang="en-US" dirty="0" smtClean="0"/>
              <a:t>sexism </a:t>
            </a:r>
            <a:r>
              <a:rPr lang="en-US" dirty="0"/>
              <a:t>in </a:t>
            </a:r>
            <a:r>
              <a:rPr lang="en-US" dirty="0" smtClean="0"/>
              <a:t>health insurance</a:t>
            </a:r>
          </a:p>
          <a:p>
            <a:r>
              <a:rPr lang="en-US" dirty="0" smtClean="0"/>
              <a:t>Details and history of negotiation of prices</a:t>
            </a:r>
          </a:p>
          <a:p>
            <a:r>
              <a:rPr lang="en-US" dirty="0" smtClean="0"/>
              <a:t>Actuarial science</a:t>
            </a:r>
          </a:p>
          <a:p>
            <a:r>
              <a:rPr lang="en-US" dirty="0" smtClean="0"/>
              <a:t>Death panels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44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68715</TotalTime>
  <Words>697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HCMI 4225: US Health Insurance Reform – Medicare for all</vt:lpstr>
      <vt:lpstr>Medicare for all</vt:lpstr>
      <vt:lpstr>Problems with the ACA that would be overcome</vt:lpstr>
      <vt:lpstr>Patient Cost Sharing</vt:lpstr>
      <vt:lpstr>Spending ramifications</vt:lpstr>
      <vt:lpstr>Issues: Stakeholders</vt:lpstr>
      <vt:lpstr>Single-payer bargaining power</vt:lpstr>
      <vt:lpstr>Not the end: Issues we missed</vt:lpstr>
      <vt:lpstr>Not the end: Issues we missed</vt:lpstr>
      <vt:lpstr>Death Panels and the Independent Payment Advisory Board</vt:lpstr>
      <vt:lpstr>Exam review discussion</vt:lpstr>
      <vt:lpstr>Readings and Sources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184</cp:revision>
  <cp:lastPrinted>2018-11-07T15:31:38Z</cp:lastPrinted>
  <dcterms:created xsi:type="dcterms:W3CDTF">2018-08-26T19:46:47Z</dcterms:created>
  <dcterms:modified xsi:type="dcterms:W3CDTF">2018-11-28T15:56:03Z</dcterms:modified>
</cp:coreProperties>
</file>