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7" r:id="rId4"/>
    <p:sldId id="269" r:id="rId5"/>
    <p:sldId id="285" r:id="rId6"/>
    <p:sldId id="261" r:id="rId7"/>
    <p:sldId id="262" r:id="rId8"/>
    <p:sldId id="265" r:id="rId9"/>
    <p:sldId id="286" r:id="rId10"/>
    <p:sldId id="263" r:id="rId11"/>
    <p:sldId id="288" r:id="rId12"/>
    <p:sldId id="264" r:id="rId13"/>
    <p:sldId id="284" r:id="rId14"/>
    <p:sldId id="267" r:id="rId15"/>
    <p:sldId id="268" r:id="rId16"/>
    <p:sldId id="283" r:id="rId17"/>
    <p:sldId id="266" r:id="rId18"/>
    <p:sldId id="270" r:id="rId19"/>
    <p:sldId id="281" r:id="rId20"/>
    <p:sldId id="272" r:id="rId21"/>
    <p:sldId id="282" r:id="rId22"/>
    <p:sldId id="280" r:id="rId23"/>
    <p:sldId id="274" r:id="rId24"/>
    <p:sldId id="279" r:id="rId25"/>
    <p:sldId id="276" r:id="rId26"/>
    <p:sldId id="275" r:id="rId27"/>
    <p:sldId id="277" r:id="rId28"/>
    <p:sldId id="260" r:id="rId29"/>
    <p:sldId id="278" r:id="rId30"/>
    <p:sldId id="257" r:id="rId31"/>
    <p:sldId id="28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" y="1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vizhub.healthdata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read.oecd-ilibrary.org/social-issues-migration-health/health-at-a-glance-2017_health_glance-2017-en#page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HCMI 4225: Health and Social Insurance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203: Mon/Wed </a:t>
            </a:r>
            <a:r>
              <a:rPr lang="en-US" dirty="0" smtClean="0"/>
              <a:t>9:30 </a:t>
            </a:r>
            <a:r>
              <a:rPr lang="en-US" dirty="0" smtClean="0"/>
              <a:t>AM – </a:t>
            </a:r>
            <a:r>
              <a:rPr lang="en-US" dirty="0" smtClean="0"/>
              <a:t>10:45PM</a:t>
            </a:r>
            <a:endParaRPr lang="en-US" dirty="0" smtClean="0"/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r>
              <a:rPr lang="en-US" dirty="0" smtClean="0"/>
              <a:t>Office Hours: Mon/Wed </a:t>
            </a:r>
            <a:r>
              <a:rPr lang="en-US" dirty="0" smtClean="0"/>
              <a:t>11:00 </a:t>
            </a:r>
            <a:r>
              <a:rPr lang="en-US" dirty="0" smtClean="0"/>
              <a:t>PM – </a:t>
            </a:r>
            <a:r>
              <a:rPr lang="en-US" dirty="0" smtClean="0"/>
              <a:t>12:30PM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Measures of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 Rate: deaths per year per 100,000 people</a:t>
            </a:r>
          </a:p>
          <a:p>
            <a:endParaRPr lang="en-US" dirty="0" smtClean="0"/>
          </a:p>
          <a:p>
            <a:r>
              <a:rPr lang="en-US" dirty="0" smtClean="0"/>
              <a:t>YLL</a:t>
            </a:r>
            <a:r>
              <a:rPr lang="en-US" dirty="0"/>
              <a:t>: years of life lost to a disease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DALY/QALY: sum of YLL and years of life lived with a disability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1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Communicable Diseases</a:t>
            </a:r>
          </a:p>
          <a:p>
            <a:r>
              <a:rPr lang="en-US" dirty="0"/>
              <a:t>Neoplasms</a:t>
            </a:r>
          </a:p>
          <a:p>
            <a:r>
              <a:rPr lang="en-US" dirty="0"/>
              <a:t>Cardiovascular Diseases</a:t>
            </a:r>
          </a:p>
          <a:p>
            <a:r>
              <a:rPr lang="en-US" dirty="0"/>
              <a:t>Chronic Respiratory Diseases</a:t>
            </a:r>
          </a:p>
          <a:p>
            <a:r>
              <a:rPr lang="en-US" dirty="0"/>
              <a:t>Cirrhosis</a:t>
            </a:r>
          </a:p>
          <a:p>
            <a:r>
              <a:rPr lang="en-US" dirty="0"/>
              <a:t>Digestive Diseases</a:t>
            </a:r>
          </a:p>
          <a:p>
            <a:r>
              <a:rPr lang="en-US" dirty="0"/>
              <a:t>Neurological Diseases</a:t>
            </a:r>
          </a:p>
          <a:p>
            <a:r>
              <a:rPr lang="en-US" dirty="0"/>
              <a:t>Mental and Substance Abuse Diseases</a:t>
            </a:r>
          </a:p>
          <a:p>
            <a:r>
              <a:rPr lang="en-US" dirty="0"/>
              <a:t>DUBE</a:t>
            </a:r>
          </a:p>
          <a:p>
            <a:r>
              <a:rPr lang="en-US" dirty="0"/>
              <a:t>Musculoskeletal Disorders</a:t>
            </a:r>
          </a:p>
          <a:p>
            <a:r>
              <a:rPr lang="en-US" dirty="0"/>
              <a:t>Non-communicable Diseases</a:t>
            </a:r>
          </a:p>
          <a:p>
            <a:r>
              <a:rPr lang="en-US" dirty="0"/>
              <a:t>Injuries</a:t>
            </a:r>
          </a:p>
          <a:p>
            <a:r>
              <a:rPr lang="en-US" dirty="0"/>
              <a:t>Well Care</a:t>
            </a:r>
          </a:p>
          <a:p>
            <a:r>
              <a:rPr lang="en-US" dirty="0"/>
              <a:t>Risk Factors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49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US Health </a:t>
            </a:r>
            <a:r>
              <a:rPr lang="en-US" dirty="0" smtClean="0">
                <a:solidFill>
                  <a:schemeClr val="bg2"/>
                </a:solidFill>
              </a:rPr>
              <a:t>and Health Expenditure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Health:</a:t>
            </a:r>
          </a:p>
          <a:p>
            <a:pPr lvl="1"/>
            <a:r>
              <a:rPr lang="en-US" dirty="0" smtClean="0"/>
              <a:t>https://vizhub.healthdata.org/gbd-compare/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Health Expenditure:</a:t>
            </a: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the most disability?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58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" y="6266"/>
            <a:ext cx="11521440" cy="68517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118160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917228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DALY cost of skin diseases by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Age Distribution of Skin and Subcutaneous Disease Bur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4" y="1784569"/>
            <a:ext cx="10618805" cy="507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5912" y="6394371"/>
            <a:ext cx="131799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Karimkhani</a:t>
            </a:r>
            <a:r>
              <a:rPr lang="en-US" sz="1000" dirty="0" smtClean="0"/>
              <a:t> et al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8848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causes the most deaths?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22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12172677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8453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http://healthdata.org/us-health</a:t>
            </a:r>
          </a:p>
        </p:txBody>
      </p:sp>
    </p:spTree>
    <p:extLst>
      <p:ext uri="{BB962C8B-B14F-4D97-AF65-F5344CB8AC3E}">
        <p14:creationId xmlns:p14="http://schemas.microsoft.com/office/powerpoint/2010/main" val="3995064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US Health and Health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Health:</a:t>
            </a:r>
          </a:p>
          <a:p>
            <a:pPr lvl="1"/>
            <a:r>
              <a:rPr lang="en-US" dirty="0" smtClean="0"/>
              <a:t>https://vizhub.healthdata.org/gbd-compare/</a:t>
            </a:r>
          </a:p>
          <a:p>
            <a:r>
              <a:rPr lang="en-US" dirty="0" smtClean="0"/>
              <a:t>Health Expenditure:</a:t>
            </a:r>
          </a:p>
          <a:p>
            <a:pPr lvl="1"/>
            <a:r>
              <a:rPr lang="en-US" dirty="0" smtClean="0"/>
              <a:t>https://vizhub.healthdata.org/dex/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371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problem Big Pharma? Is it too many hospital administrators? Is it predatory nursing facilities?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89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Landscape and Health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points:</a:t>
            </a:r>
            <a:endParaRPr lang="en-US" dirty="0"/>
          </a:p>
          <a:p>
            <a:pPr lvl="1"/>
            <a:r>
              <a:rPr lang="en-US" dirty="0" smtClean="0"/>
              <a:t>Expenditure is growing</a:t>
            </a:r>
          </a:p>
          <a:p>
            <a:pPr lvl="1"/>
            <a:r>
              <a:rPr lang="en-US" dirty="0" smtClean="0"/>
              <a:t>The United States is different</a:t>
            </a:r>
          </a:p>
          <a:p>
            <a:pPr lvl="1"/>
            <a:r>
              <a:rPr lang="en-US" dirty="0" smtClean="0"/>
              <a:t>Measurement of mortality and morbidity</a:t>
            </a:r>
          </a:p>
          <a:p>
            <a:pPr lvl="2"/>
            <a:r>
              <a:rPr lang="en-US" dirty="0" smtClean="0"/>
              <a:t>Importance of direct discussion of mortality and morbidity for health professionals</a:t>
            </a:r>
          </a:p>
          <a:p>
            <a:pPr lvl="1"/>
            <a:r>
              <a:rPr lang="en-US" dirty="0" smtClean="0"/>
              <a:t>Causes of mortality and morbidity vary</a:t>
            </a:r>
            <a:endParaRPr lang="en-US" dirty="0"/>
          </a:p>
          <a:p>
            <a:pPr lvl="2"/>
            <a:r>
              <a:rPr lang="en-US" dirty="0"/>
              <a:t>By age, sex, and </a:t>
            </a:r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Entry points into the healthcare system vary</a:t>
            </a:r>
          </a:p>
          <a:p>
            <a:pPr lvl="2"/>
            <a:r>
              <a:rPr lang="en-US" dirty="0" smtClean="0"/>
              <a:t>By age, sex, and disease</a:t>
            </a:r>
          </a:p>
          <a:p>
            <a:pPr lvl="1"/>
            <a:r>
              <a:rPr lang="en-US" dirty="0" smtClean="0"/>
              <a:t>Drivers of health care expenditure vary</a:t>
            </a:r>
            <a:endParaRPr lang="en-US" dirty="0"/>
          </a:p>
          <a:p>
            <a:pPr lvl="2"/>
            <a:r>
              <a:rPr lang="en-US" dirty="0"/>
              <a:t>By age, sex, and disease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242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 by Type and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jamanetwork.com/data/Journals/JAMA/935941/joi160128f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983" y="1825625"/>
            <a:ext cx="8410303" cy="48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Dielman</a:t>
            </a:r>
            <a:r>
              <a:rPr lang="en-US" sz="1000" dirty="0" smtClean="0"/>
              <a:t> et al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21200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problem Big Pharma? Is it too many hospital administrators? Is it predatory nursing facilities?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752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broadest possible sense, who is driving health care costs?</a:t>
            </a:r>
          </a:p>
          <a:p>
            <a:endParaRPr lang="en-US" dirty="0"/>
          </a:p>
          <a:p>
            <a:r>
              <a:rPr lang="en-US" dirty="0" smtClean="0"/>
              <a:t>How should insurance premiums be structured given the distribution of costs across age and sex?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16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 Costs by Age, Sex, and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jamanetwork.com/data/Journals/JAMA/935941/joi160128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6" y="1825625"/>
            <a:ext cx="9471561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Dielman</a:t>
            </a:r>
            <a:r>
              <a:rPr lang="en-US" sz="1000" dirty="0" smtClean="0"/>
              <a:t> et al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5811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Medicare cause Health Care Costs to grow among people aged 65 and up or does increasing illness cause Health Care Costs to grow in this population?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720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Slide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How are expenditures for different diseases changing?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1979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jamanetwork.com/data/Journals/JAMA/935941/joi160128f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07"/>
            <a:ext cx="6437078" cy="673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jamanetwork.com/data/Journals/JAMA/935941/joi160128f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78" y="0"/>
            <a:ext cx="5754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314539" y="6488669"/>
            <a:ext cx="11624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Dielman</a:t>
            </a:r>
            <a:r>
              <a:rPr lang="en-US" sz="1000" dirty="0" smtClean="0"/>
              <a:t> et al 2016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632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Bonus Slide #2: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How do we pay for this (more next week):</a:t>
            </a:r>
            <a:br>
              <a:rPr lang="en-US" sz="4400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54245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23" y="0"/>
            <a:ext cx="7008031" cy="68293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72551" y="6311900"/>
            <a:ext cx="7745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Fuchs 2012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979403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Fuchs, Victor R. "Major trends in the US health economy since 1950." </a:t>
            </a:r>
            <a:r>
              <a:rPr lang="en-US" i="1" dirty="0"/>
              <a:t>New England Journal of Medicine</a:t>
            </a:r>
            <a:r>
              <a:rPr lang="en-US" dirty="0"/>
              <a:t> 366, no. 11 (2012): 973-977.</a:t>
            </a:r>
          </a:p>
          <a:p>
            <a:r>
              <a:rPr lang="en-US" dirty="0" err="1" smtClean="0"/>
              <a:t>Dieleman</a:t>
            </a:r>
            <a:r>
              <a:rPr lang="en-US" dirty="0"/>
              <a:t>, Joseph L., et al. "US spending on personal health care and public health, 1996-2013." </a:t>
            </a:r>
            <a:r>
              <a:rPr lang="en-US" i="1" dirty="0" err="1"/>
              <a:t>Jama</a:t>
            </a:r>
            <a:r>
              <a:rPr lang="en-US" dirty="0"/>
              <a:t> 316.24 (2016): 2627-2646.</a:t>
            </a:r>
          </a:p>
          <a:p>
            <a:pPr marL="0" indent="0">
              <a:buNone/>
            </a:pPr>
            <a:r>
              <a:rPr lang="en-US" dirty="0" smtClean="0"/>
              <a:t>Bonus:</a:t>
            </a:r>
          </a:p>
          <a:p>
            <a:r>
              <a:rPr lang="en-US" dirty="0" smtClean="0"/>
              <a:t>IHME </a:t>
            </a:r>
            <a:r>
              <a:rPr lang="en-US" dirty="0"/>
              <a:t>Data Visualizations: </a:t>
            </a:r>
            <a:r>
              <a:rPr lang="en-US" dirty="0">
                <a:hlinkClick r:id="rId2"/>
              </a:rPr>
              <a:t>https://vizhub.healthdata.org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expenditure and GDP in the United States are rising. Is Health Expenditure as a share of GDP also rising? Should it be?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9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Other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Indicators</a:t>
            </a:r>
            <a:r>
              <a:rPr lang="en-US" dirty="0"/>
              <a:t>, O. E. C. D. "Health at a Glance </a:t>
            </a:r>
            <a:r>
              <a:rPr lang="en-US" dirty="0" smtClean="0"/>
              <a:t>2017."</a:t>
            </a:r>
            <a:r>
              <a:rPr lang="en-US" dirty="0"/>
              <a:t> </a:t>
            </a:r>
            <a:r>
              <a:rPr lang="en-US" i="1" dirty="0"/>
              <a:t>OECD Indicators, OECD Publishing, Paris</a:t>
            </a:r>
            <a:r>
              <a:rPr lang="en-US" i="1" dirty="0" smtClean="0"/>
              <a:t>. </a:t>
            </a:r>
            <a:r>
              <a:rPr lang="en-US" i="1" dirty="0" smtClean="0">
                <a:hlinkClick r:id="rId2"/>
              </a:rPr>
              <a:t>https://read.oecd-ilibrary.org/social-issues-migration-health/health-at-a-glance-2017_health_glance-2017-en#page1</a:t>
            </a:r>
            <a:endParaRPr lang="en-US" i="1" dirty="0" smtClean="0"/>
          </a:p>
          <a:p>
            <a:r>
              <a:rPr lang="en-US" dirty="0" err="1"/>
              <a:t>Karimkhani</a:t>
            </a:r>
            <a:r>
              <a:rPr lang="en-US" dirty="0"/>
              <a:t>, </a:t>
            </a:r>
            <a:r>
              <a:rPr lang="en-US" dirty="0" err="1"/>
              <a:t>Chante</a:t>
            </a:r>
            <a:r>
              <a:rPr lang="en-US" dirty="0"/>
              <a:t>, Robert P. </a:t>
            </a:r>
            <a:r>
              <a:rPr lang="en-US" dirty="0" err="1"/>
              <a:t>Dellavalle</a:t>
            </a:r>
            <a:r>
              <a:rPr lang="en-US" dirty="0"/>
              <a:t>, Luc E. </a:t>
            </a:r>
            <a:r>
              <a:rPr lang="en-US" dirty="0" err="1"/>
              <a:t>Coffeng</a:t>
            </a:r>
            <a:r>
              <a:rPr lang="en-US" dirty="0"/>
              <a:t>, Carsten </a:t>
            </a:r>
            <a:r>
              <a:rPr lang="en-US" dirty="0" err="1"/>
              <a:t>Flohr</a:t>
            </a:r>
            <a:r>
              <a:rPr lang="en-US" dirty="0"/>
              <a:t>, Roderick J. Hay, </a:t>
            </a:r>
            <a:r>
              <a:rPr lang="en-US" dirty="0" err="1"/>
              <a:t>Sinéad</a:t>
            </a:r>
            <a:r>
              <a:rPr lang="en-US" dirty="0"/>
              <a:t> M. </a:t>
            </a:r>
            <a:r>
              <a:rPr lang="en-US" dirty="0" err="1"/>
              <a:t>Langan</a:t>
            </a:r>
            <a:r>
              <a:rPr lang="en-US" dirty="0"/>
              <a:t>, Elaine O. </a:t>
            </a:r>
            <a:r>
              <a:rPr lang="en-US" dirty="0" err="1"/>
              <a:t>Nsoesie</a:t>
            </a:r>
            <a:r>
              <a:rPr lang="en-US" dirty="0"/>
              <a:t> et al. "Global skin disease morbidity and mortality: an update from the global burden of disease study 2013." </a:t>
            </a:r>
            <a:r>
              <a:rPr lang="en-US" i="1" dirty="0"/>
              <a:t>JAMA dermatology</a:t>
            </a:r>
            <a:r>
              <a:rPr lang="en-US" dirty="0"/>
              <a:t> 153, no. 5 (2017): 406-412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0090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Health care as a public good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Karsten</a:t>
            </a:r>
            <a:r>
              <a:rPr lang="en-US" dirty="0"/>
              <a:t>, Siegfried G. "Health care: private good vs. public good." </a:t>
            </a:r>
            <a:r>
              <a:rPr lang="en-US" i="1" dirty="0"/>
              <a:t>American Journal of Economics and Sociology</a:t>
            </a:r>
            <a:r>
              <a:rPr lang="en-US" dirty="0"/>
              <a:t> 54, no. 2 (1995): 129-144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Galea</a:t>
            </a:r>
            <a:r>
              <a:rPr lang="en-US" dirty="0" smtClean="0"/>
              <a:t>, Sandro. “Public health as a public good.” </a:t>
            </a:r>
            <a:r>
              <a:rPr lang="en-US" i="1" dirty="0" smtClean="0"/>
              <a:t>Boston University School of Public Health, </a:t>
            </a:r>
            <a:r>
              <a:rPr lang="en-US" dirty="0"/>
              <a:t>January 10, 2016, https://www.bu.edu/sph/2016/01/10/public-health-as-a-public-good/</a:t>
            </a:r>
            <a:endParaRPr lang="en-US" dirty="0" smtClean="0"/>
          </a:p>
          <a:p>
            <a:r>
              <a:rPr lang="en-US" dirty="0" smtClean="0"/>
              <a:t>Is health care a right? Is health insurance a right?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Bauchner</a:t>
            </a:r>
            <a:r>
              <a:rPr lang="en-US" dirty="0"/>
              <a:t>, Howard. "Health care in the United States: a right or a privilege." </a:t>
            </a:r>
            <a:r>
              <a:rPr lang="en-US" i="1" dirty="0" err="1"/>
              <a:t>Jama</a:t>
            </a:r>
            <a:r>
              <a:rPr lang="en-US" dirty="0"/>
              <a:t> 317, no. 1 (2017): 29-29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Lenchus</a:t>
            </a:r>
            <a:r>
              <a:rPr lang="en-US" dirty="0"/>
              <a:t>, Joshua D. "The right to health care." </a:t>
            </a:r>
            <a:r>
              <a:rPr lang="en-US" i="1" dirty="0"/>
              <a:t>JAMA</a:t>
            </a:r>
            <a:r>
              <a:rPr lang="en-US" dirty="0"/>
              <a:t> 317, no. 13 (2017): 1377-1378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*Hamel</a:t>
            </a:r>
            <a:r>
              <a:rPr lang="en-US" dirty="0"/>
              <a:t>, Mary Beth, Jennifer </a:t>
            </a:r>
            <a:r>
              <a:rPr lang="en-US" dirty="0" err="1"/>
              <a:t>Prah</a:t>
            </a:r>
            <a:r>
              <a:rPr lang="en-US" dirty="0"/>
              <a:t> Ruger, Theodore W. Ruger, and George J. </a:t>
            </a:r>
            <a:r>
              <a:rPr lang="en-US" dirty="0" err="1"/>
              <a:t>Annas</a:t>
            </a:r>
            <a:r>
              <a:rPr lang="en-US" dirty="0"/>
              <a:t>. "The </a:t>
            </a:r>
            <a:r>
              <a:rPr lang="en-US" dirty="0" smtClean="0"/>
              <a:t>elusive </a:t>
            </a:r>
            <a:r>
              <a:rPr lang="en-US" dirty="0"/>
              <a:t>right to health care under US Law." </a:t>
            </a:r>
            <a:r>
              <a:rPr lang="en-US" i="1" dirty="0"/>
              <a:t>N </a:t>
            </a:r>
            <a:r>
              <a:rPr lang="en-US" i="1" dirty="0" err="1"/>
              <a:t>Engl</a:t>
            </a:r>
            <a:r>
              <a:rPr lang="en-US" i="1" dirty="0"/>
              <a:t> J Med</a:t>
            </a:r>
            <a:r>
              <a:rPr lang="en-US" dirty="0"/>
              <a:t> 372, no. 26 (2015): 2558-63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Gawande</a:t>
            </a:r>
            <a:r>
              <a:rPr lang="en-US" dirty="0" smtClean="0"/>
              <a:t>, </a:t>
            </a:r>
            <a:r>
              <a:rPr lang="en-US" dirty="0" err="1" smtClean="0"/>
              <a:t>Atul</a:t>
            </a:r>
            <a:r>
              <a:rPr lang="en-US" dirty="0" smtClean="0"/>
              <a:t>. “Is health care a right?” </a:t>
            </a:r>
            <a:r>
              <a:rPr lang="en-US" i="1" dirty="0" smtClean="0"/>
              <a:t>New Yorker, October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88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Health Expenditure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Expenditure are increasing both in real terms and as a percentage of GDP</a:t>
            </a:r>
          </a:p>
          <a:p>
            <a:endParaRPr lang="en-US" dirty="0"/>
          </a:p>
        </p:txBody>
      </p:sp>
      <p:pic>
        <p:nvPicPr>
          <p:cNvPr id="4" name="Picture 2" descr="Image result for U.S. Per Capita Health Expenditures, 19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8" y="2946974"/>
            <a:ext cx="4731854" cy="315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U.S. health expenditure as share of 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14" y="2714626"/>
            <a:ext cx="5018450" cy="338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0088" y="6127234"/>
            <a:ext cx="1164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Fuchs 2012</a:t>
            </a:r>
          </a:p>
        </p:txBody>
      </p:sp>
    </p:spTree>
    <p:extLst>
      <p:ext uri="{BB962C8B-B14F-4D97-AF65-F5344CB8AC3E}">
        <p14:creationId xmlns:p14="http://schemas.microsoft.com/office/powerpoint/2010/main" val="628221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United States and outlier?</a:t>
            </a:r>
          </a:p>
          <a:p>
            <a:r>
              <a:rPr lang="en-US" dirty="0" smtClean="0"/>
              <a:t>How could we tell?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309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National Health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62" y="1825625"/>
            <a:ext cx="929327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National Health Expenditures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827" y="1825625"/>
            <a:ext cx="10452346" cy="50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2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National Health Expenditures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971" y="1825625"/>
            <a:ext cx="7796057" cy="50323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4344" y="6510049"/>
            <a:ext cx="1417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OECD Health Data 2017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9015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it bad that the United States is an outlier?</a:t>
            </a:r>
          </a:p>
          <a:p>
            <a:r>
              <a:rPr lang="en-US" dirty="0" smtClean="0"/>
              <a:t>Is the United States wildly abnormal?</a:t>
            </a:r>
          </a:p>
          <a:p>
            <a:r>
              <a:rPr lang="en-US" dirty="0" smtClean="0"/>
              <a:t>Is the income diversity (or other diversity) in the United States driving its outlier status?</a:t>
            </a:r>
          </a:p>
          <a:p>
            <a:r>
              <a:rPr lang="en-US" dirty="0" smtClean="0"/>
              <a:t>Does Health Expenditure have a different meaning in the United States than elsewhere?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458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588</Words>
  <Application>Microsoft Office PowerPoint</Application>
  <PresentationFormat>Widescreen</PresentationFormat>
  <Paragraphs>109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HCMI 4225: Health and Social Insurance</vt:lpstr>
      <vt:lpstr>Health Landscape and Health Costs</vt:lpstr>
      <vt:lpstr>Discussion Question</vt:lpstr>
      <vt:lpstr>US Health Expenditure</vt:lpstr>
      <vt:lpstr>Discussion Question</vt:lpstr>
      <vt:lpstr>Comparing National Health Expenditures</vt:lpstr>
      <vt:lpstr>Comparing National Health Expenditures</vt:lpstr>
      <vt:lpstr>Comparing National Health Expenditures</vt:lpstr>
      <vt:lpstr>Unresolved Question</vt:lpstr>
      <vt:lpstr>Measures of health</vt:lpstr>
      <vt:lpstr>Disease Groups</vt:lpstr>
      <vt:lpstr>Visualizing US Health and Health Expenditure</vt:lpstr>
      <vt:lpstr>Discussion Question</vt:lpstr>
      <vt:lpstr>PowerPoint Presentation</vt:lpstr>
      <vt:lpstr>Unpacking DALY cost of skin diseases by age</vt:lpstr>
      <vt:lpstr>Discussion Question</vt:lpstr>
      <vt:lpstr>PowerPoint Presentation</vt:lpstr>
      <vt:lpstr>Visualizing US Health and Health Expenditure</vt:lpstr>
      <vt:lpstr>Discussion Question</vt:lpstr>
      <vt:lpstr>Health Care Cost by Type and Disease</vt:lpstr>
      <vt:lpstr>Unresolved Question?</vt:lpstr>
      <vt:lpstr>Discussion Question</vt:lpstr>
      <vt:lpstr>Health Care Costs by Age, Sex, and Disease</vt:lpstr>
      <vt:lpstr>Unresolved Question</vt:lpstr>
      <vt:lpstr>Bonus Slide #1</vt:lpstr>
      <vt:lpstr>PowerPoint Presentation</vt:lpstr>
      <vt:lpstr>Bonus Slide #2:</vt:lpstr>
      <vt:lpstr>PowerPoint Presentation</vt:lpstr>
      <vt:lpstr>Readings:</vt:lpstr>
      <vt:lpstr>Other Sources</vt:lpstr>
      <vt:lpstr>Next Time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21</cp:revision>
  <dcterms:created xsi:type="dcterms:W3CDTF">2018-08-26T19:46:47Z</dcterms:created>
  <dcterms:modified xsi:type="dcterms:W3CDTF">2019-01-23T14:19:23Z</dcterms:modified>
</cp:coreProperties>
</file>