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3" r:id="rId5"/>
    <p:sldId id="292" r:id="rId6"/>
    <p:sldId id="294" r:id="rId7"/>
    <p:sldId id="295" r:id="rId8"/>
    <p:sldId id="297" r:id="rId9"/>
    <p:sldId id="300" r:id="rId10"/>
    <p:sldId id="296" r:id="rId11"/>
    <p:sldId id="298" r:id="rId12"/>
    <p:sldId id="299" r:id="rId13"/>
    <p:sldId id="28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3" d="100"/>
          <a:sy n="73" d="100"/>
        </p:scale>
        <p:origin x="2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ew993Wdc0z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The Right to Health</a:t>
            </a:r>
            <a:endParaRPr lang="en-US" dirty="0"/>
          </a:p>
        </p:txBody>
      </p:sp>
      <p:sp>
        <p:nvSpPr>
          <p:cNvPr id="3" name="Subtitle 2"/>
          <p:cNvSpPr>
            <a:spLocks noGrp="1"/>
          </p:cNvSpPr>
          <p:nvPr>
            <p:ph type="subTitle" idx="1"/>
          </p:nvPr>
        </p:nvSpPr>
        <p:spPr/>
        <p:txBody>
          <a:bodyPr/>
          <a:lstStyle/>
          <a:p>
            <a:r>
              <a:rPr lang="en-US" dirty="0" smtClean="0"/>
              <a:t>BUSN 203: Mon/Wed 9:30 AM – 10:45PM</a:t>
            </a:r>
          </a:p>
          <a:p>
            <a:r>
              <a:rPr lang="en-US" dirty="0" smtClean="0"/>
              <a:t>Shane Murphy – </a:t>
            </a:r>
            <a:r>
              <a:rPr lang="en-US" dirty="0" smtClean="0">
                <a:hlinkClick r:id="rId2"/>
              </a:rPr>
              <a:t>shane@uconn.edu</a:t>
            </a:r>
            <a:endParaRPr lang="en-US" dirty="0" smtClean="0"/>
          </a:p>
          <a:p>
            <a:r>
              <a:rPr lang="en-US" dirty="0" smtClean="0"/>
              <a:t>Office Hours: Mon/Wed 11:00 PM – 12:30PM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State Constitutions</a:t>
            </a:r>
            <a:endParaRPr lang="en-US" dirty="0"/>
          </a:p>
        </p:txBody>
      </p:sp>
      <p:sp>
        <p:nvSpPr>
          <p:cNvPr id="3" name="Content Placeholder 2"/>
          <p:cNvSpPr>
            <a:spLocks noGrp="1"/>
          </p:cNvSpPr>
          <p:nvPr>
            <p:ph idx="1"/>
          </p:nvPr>
        </p:nvSpPr>
        <p:spPr>
          <a:xfrm>
            <a:off x="838200" y="1825625"/>
            <a:ext cx="5421923" cy="4351338"/>
          </a:xfrm>
        </p:spPr>
        <p:txBody>
          <a:bodyPr/>
          <a:lstStyle/>
          <a:p>
            <a:r>
              <a:rPr lang="en-US" dirty="0"/>
              <a:t>As of April 2014, 15 state constitutions specifically mention health and health care—either in the form of a programmatic statement, public concern, individual right, or government </a:t>
            </a:r>
            <a:r>
              <a:rPr lang="en-US" dirty="0" smtClean="0"/>
              <a:t>duty.</a:t>
            </a:r>
            <a:endParaRPr lang="en-US" dirty="0"/>
          </a:p>
        </p:txBody>
      </p:sp>
      <p:pic>
        <p:nvPicPr>
          <p:cNvPr id="4" name="Picture 3"/>
          <p:cNvPicPr>
            <a:picLocks noChangeAspect="1"/>
          </p:cNvPicPr>
          <p:nvPr/>
        </p:nvPicPr>
        <p:blipFill>
          <a:blip r:embed="rId2"/>
          <a:stretch>
            <a:fillRect/>
          </a:stretch>
        </p:blipFill>
        <p:spPr>
          <a:xfrm>
            <a:off x="6551971" y="0"/>
            <a:ext cx="5640030" cy="6858000"/>
          </a:xfrm>
          <a:prstGeom prst="rect">
            <a:avLst/>
          </a:prstGeom>
        </p:spPr>
      </p:pic>
    </p:spTree>
    <p:extLst>
      <p:ext uri="{BB962C8B-B14F-4D97-AF65-F5344CB8AC3E}">
        <p14:creationId xmlns:p14="http://schemas.microsoft.com/office/powerpoint/2010/main" val="2368494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119823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2615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Health care as a public good</a:t>
            </a:r>
          </a:p>
          <a:p>
            <a:pPr marL="0" indent="0">
              <a:buNone/>
            </a:pPr>
            <a:r>
              <a:rPr lang="en-US" dirty="0" smtClean="0"/>
              <a:t>*</a:t>
            </a:r>
            <a:r>
              <a:rPr lang="en-US" dirty="0" err="1" smtClean="0"/>
              <a:t>Karsten</a:t>
            </a:r>
            <a:r>
              <a:rPr lang="en-US" dirty="0"/>
              <a:t>, Siegfried G. "Health care: private good vs. public good." </a:t>
            </a:r>
            <a:r>
              <a:rPr lang="en-US" i="1" dirty="0"/>
              <a:t>American Journal of Economics and Sociology</a:t>
            </a:r>
            <a:r>
              <a:rPr lang="en-US" dirty="0"/>
              <a:t> 54, no. 2 (1995): 129-144</a:t>
            </a:r>
            <a:r>
              <a:rPr lang="en-US" dirty="0" smtClean="0"/>
              <a:t>.</a:t>
            </a:r>
          </a:p>
          <a:p>
            <a:pPr marL="0" indent="0">
              <a:buNone/>
            </a:pPr>
            <a:r>
              <a:rPr lang="en-US" dirty="0" smtClean="0"/>
              <a:t>*</a:t>
            </a:r>
            <a:r>
              <a:rPr lang="en-US" dirty="0" err="1" smtClean="0"/>
              <a:t>Galea</a:t>
            </a:r>
            <a:r>
              <a:rPr lang="en-US" dirty="0" smtClean="0"/>
              <a:t>, Sandro. “Public health as a public good.” </a:t>
            </a:r>
            <a:r>
              <a:rPr lang="en-US" i="1" dirty="0" smtClean="0"/>
              <a:t>Boston University School of Public Health, </a:t>
            </a:r>
            <a:r>
              <a:rPr lang="en-US" dirty="0"/>
              <a:t>January 10, 2016, https://www.bu.edu/sph/2016/01/10/public-health-as-a-public-good/</a:t>
            </a:r>
            <a:endParaRPr lang="en-US" dirty="0" smtClean="0"/>
          </a:p>
          <a:p>
            <a:r>
              <a:rPr lang="en-US" dirty="0" smtClean="0"/>
              <a:t>Is health care a right? Is health insurance a right?</a:t>
            </a:r>
          </a:p>
          <a:p>
            <a:pPr marL="0" indent="0">
              <a:buNone/>
            </a:pPr>
            <a:r>
              <a:rPr lang="en-US" dirty="0" smtClean="0"/>
              <a:t>*</a:t>
            </a:r>
            <a:r>
              <a:rPr lang="en-US" dirty="0" err="1" smtClean="0"/>
              <a:t>Bauchner</a:t>
            </a:r>
            <a:r>
              <a:rPr lang="en-US" dirty="0"/>
              <a:t>, Howard. "Health care in the United States: a right or a privilege." </a:t>
            </a:r>
            <a:r>
              <a:rPr lang="en-US" i="1" dirty="0" err="1"/>
              <a:t>Jama</a:t>
            </a:r>
            <a:r>
              <a:rPr lang="en-US" dirty="0"/>
              <a:t> 317, no. 1 (2017): 29-29</a:t>
            </a:r>
            <a:r>
              <a:rPr lang="en-US" dirty="0" smtClean="0"/>
              <a:t>.</a:t>
            </a:r>
          </a:p>
          <a:p>
            <a:pPr marL="0" indent="0">
              <a:buNone/>
            </a:pPr>
            <a:r>
              <a:rPr lang="en-US" dirty="0" smtClean="0"/>
              <a:t>*</a:t>
            </a:r>
            <a:r>
              <a:rPr lang="en-US" dirty="0" err="1" smtClean="0"/>
              <a:t>Lenchus</a:t>
            </a:r>
            <a:r>
              <a:rPr lang="en-US" dirty="0"/>
              <a:t>, Joshua D. "The right to health care." </a:t>
            </a:r>
            <a:r>
              <a:rPr lang="en-US" i="1" dirty="0"/>
              <a:t>JAMA</a:t>
            </a:r>
            <a:r>
              <a:rPr lang="en-US" dirty="0"/>
              <a:t> 317, no. 13 (2017): 1377-1378</a:t>
            </a:r>
            <a:r>
              <a:rPr lang="en-US" dirty="0" smtClean="0"/>
              <a:t>.</a:t>
            </a:r>
          </a:p>
          <a:p>
            <a:pPr marL="0" indent="0">
              <a:buNone/>
            </a:pPr>
            <a:r>
              <a:rPr lang="en-US" dirty="0" smtClean="0"/>
              <a:t>*Hamel</a:t>
            </a:r>
            <a:r>
              <a:rPr lang="en-US" dirty="0"/>
              <a:t>, Mary Beth, Jennifer </a:t>
            </a:r>
            <a:r>
              <a:rPr lang="en-US" dirty="0" err="1"/>
              <a:t>Prah</a:t>
            </a:r>
            <a:r>
              <a:rPr lang="en-US" dirty="0"/>
              <a:t> Ruger, Theodore W. Ruger, and George J. </a:t>
            </a:r>
            <a:r>
              <a:rPr lang="en-US" dirty="0" err="1"/>
              <a:t>Annas</a:t>
            </a:r>
            <a:r>
              <a:rPr lang="en-US" dirty="0"/>
              <a:t>. "The </a:t>
            </a:r>
            <a:r>
              <a:rPr lang="en-US" dirty="0" smtClean="0"/>
              <a:t>elusive </a:t>
            </a:r>
            <a:r>
              <a:rPr lang="en-US" dirty="0"/>
              <a:t>right to health care under US Law." </a:t>
            </a:r>
            <a:r>
              <a:rPr lang="en-US" i="1" dirty="0"/>
              <a:t>N </a:t>
            </a:r>
            <a:r>
              <a:rPr lang="en-US" i="1" dirty="0" err="1"/>
              <a:t>Engl</a:t>
            </a:r>
            <a:r>
              <a:rPr lang="en-US" i="1" dirty="0"/>
              <a:t> J Med</a:t>
            </a:r>
            <a:r>
              <a:rPr lang="en-US" dirty="0"/>
              <a:t> 372, no. 26 (2015): 2558-63</a:t>
            </a:r>
            <a:r>
              <a:rPr lang="en-US" dirty="0" smtClean="0"/>
              <a:t>.</a:t>
            </a:r>
          </a:p>
          <a:p>
            <a:pPr marL="0" indent="0">
              <a:buNone/>
            </a:pPr>
            <a:r>
              <a:rPr lang="en-US" dirty="0" smtClean="0"/>
              <a:t>*</a:t>
            </a:r>
            <a:r>
              <a:rPr lang="en-US" dirty="0" err="1" smtClean="0"/>
              <a:t>Gawande</a:t>
            </a:r>
            <a:r>
              <a:rPr lang="en-US" dirty="0" smtClean="0"/>
              <a:t>, </a:t>
            </a:r>
            <a:r>
              <a:rPr lang="en-US" dirty="0" err="1" smtClean="0"/>
              <a:t>Atul</a:t>
            </a:r>
            <a:r>
              <a:rPr lang="en-US" dirty="0" smtClean="0"/>
              <a:t>. “Is health care a right?” </a:t>
            </a:r>
            <a:r>
              <a:rPr lang="en-US" i="1" dirty="0" smtClean="0"/>
              <a:t>New Yorker, October 2, 2017</a:t>
            </a:r>
            <a:endParaRPr lang="en-US" dirty="0"/>
          </a:p>
        </p:txBody>
      </p:sp>
    </p:spTree>
    <p:extLst>
      <p:ext uri="{BB962C8B-B14F-4D97-AF65-F5344CB8AC3E}">
        <p14:creationId xmlns:p14="http://schemas.microsoft.com/office/powerpoint/2010/main" val="3912886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To the nearest $1,000, what is the annual per capita health spending in the United States?</a:t>
            </a:r>
            <a:endParaRPr lang="en-US" dirty="0"/>
          </a:p>
        </p:txBody>
      </p:sp>
    </p:spTree>
    <p:extLst>
      <p:ext uri="{BB962C8B-B14F-4D97-AF65-F5344CB8AC3E}">
        <p14:creationId xmlns:p14="http://schemas.microsoft.com/office/powerpoint/2010/main" val="2672801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2767739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Human Rights</a:t>
            </a:r>
          </a:p>
        </p:txBody>
      </p:sp>
      <p:sp>
        <p:nvSpPr>
          <p:cNvPr id="3" name="Content Placeholder 2"/>
          <p:cNvSpPr>
            <a:spLocks noGrp="1"/>
          </p:cNvSpPr>
          <p:nvPr>
            <p:ph idx="1"/>
          </p:nvPr>
        </p:nvSpPr>
        <p:spPr/>
        <p:txBody>
          <a:bodyPr/>
          <a:lstStyle/>
          <a:p>
            <a:pPr marL="0" indent="0">
              <a:buNone/>
            </a:pPr>
            <a:r>
              <a:rPr lang="en-US" dirty="0">
                <a:hlinkClick r:id="rId2"/>
              </a:rPr>
              <a:t>https://www.youtube.com/watch?v=ew993Wdc0zo</a:t>
            </a:r>
            <a:endParaRPr lang="en-US" dirty="0"/>
          </a:p>
        </p:txBody>
      </p:sp>
    </p:spTree>
    <p:extLst>
      <p:ext uri="{BB962C8B-B14F-4D97-AF65-F5344CB8AC3E}">
        <p14:creationId xmlns:p14="http://schemas.microsoft.com/office/powerpoint/2010/main" val="2514798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and Human Rights</a:t>
            </a:r>
            <a:endParaRPr lang="en-US" dirty="0"/>
          </a:p>
        </p:txBody>
      </p:sp>
      <p:sp>
        <p:nvSpPr>
          <p:cNvPr id="3" name="Content Placeholder 2"/>
          <p:cNvSpPr>
            <a:spLocks noGrp="1"/>
          </p:cNvSpPr>
          <p:nvPr>
            <p:ph idx="1"/>
          </p:nvPr>
        </p:nvSpPr>
        <p:spPr>
          <a:xfrm>
            <a:off x="838200" y="1491175"/>
            <a:ext cx="10515600" cy="4944794"/>
          </a:xfrm>
        </p:spPr>
        <p:txBody>
          <a:bodyPr>
            <a:normAutofit fontScale="62500" lnSpcReduction="20000"/>
          </a:bodyPr>
          <a:lstStyle/>
          <a:p>
            <a:pPr marL="0" indent="0">
              <a:buNone/>
            </a:pPr>
            <a:r>
              <a:rPr lang="en-US" dirty="0" smtClean="0"/>
              <a:t>1948 Universal Declaration of Human Rights</a:t>
            </a:r>
          </a:p>
          <a:p>
            <a:r>
              <a:rPr lang="en-US" dirty="0"/>
              <a:t>The preamble sets out the historical and social causes that led to the necessity of drafting the Declaration.</a:t>
            </a:r>
          </a:p>
          <a:p>
            <a:r>
              <a:rPr lang="en-US" dirty="0"/>
              <a:t>Articles 1–2 established the basic concepts of dignity, liberty, equality, and brotherhood.</a:t>
            </a:r>
          </a:p>
          <a:p>
            <a:r>
              <a:rPr lang="en-US" dirty="0"/>
              <a:t>Articles 3–5 established other individual rights, such as the right to life and the prohibition of slavery and torture.</a:t>
            </a:r>
          </a:p>
          <a:p>
            <a:r>
              <a:rPr lang="en-US" dirty="0"/>
              <a:t>Articles 6–11 refer to the fundamental legality of human rights with specific remedies cited for their </a:t>
            </a:r>
            <a:r>
              <a:rPr lang="en-US" dirty="0" err="1"/>
              <a:t>defence</a:t>
            </a:r>
            <a:r>
              <a:rPr lang="en-US" dirty="0"/>
              <a:t> when violated.</a:t>
            </a:r>
          </a:p>
          <a:p>
            <a:r>
              <a:rPr lang="en-US" dirty="0"/>
              <a:t>Articles 12–17 established the rights of the individual towards the community (including such things as freedom of movement).</a:t>
            </a:r>
          </a:p>
          <a:p>
            <a:r>
              <a:rPr lang="en-US" dirty="0"/>
              <a:t>Articles 18–21 sanctioned the so-called "constitutional liberties", and with spiritual, public, and political freedoms, such as freedom of thought, opinion, religion and conscience, word, and peaceful association of the individual.</a:t>
            </a:r>
          </a:p>
          <a:p>
            <a:r>
              <a:rPr lang="en-US" dirty="0"/>
              <a:t>Articles 22–27 sanctioned an individual's economic, social and cultural rights, including healthcare. Article 25 states: "Everyone has the right to a standard of living adequate for the health and well-being of himself and of his family, including food, clothing, housing and medical care and necessary social services." It also makes additional accommodations for security in case of physical debilitation or disability, and makes special mention of care given to those in motherhood or childhood</a:t>
            </a:r>
            <a:r>
              <a:rPr lang="en-US" dirty="0" smtClean="0"/>
              <a:t>.</a:t>
            </a:r>
            <a:endParaRPr lang="en-US" dirty="0"/>
          </a:p>
          <a:p>
            <a:r>
              <a:rPr lang="en-US" dirty="0"/>
              <a:t>Articles 28–30 established the general ways of using these rights, the areas in which these rights of the individual can not be applied, and that they can not be overcome against the individual.</a:t>
            </a:r>
          </a:p>
        </p:txBody>
      </p:sp>
    </p:spTree>
    <p:extLst>
      <p:ext uri="{BB962C8B-B14F-4D97-AF65-F5344CB8AC3E}">
        <p14:creationId xmlns:p14="http://schemas.microsoft.com/office/powerpoint/2010/main" val="1590520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and Negative Rights	</a:t>
            </a:r>
            <a:endParaRPr lang="en-US" dirty="0"/>
          </a:p>
        </p:txBody>
      </p:sp>
      <p:sp>
        <p:nvSpPr>
          <p:cNvPr id="3" name="Content Placeholder 2"/>
          <p:cNvSpPr>
            <a:spLocks noGrp="1"/>
          </p:cNvSpPr>
          <p:nvPr>
            <p:ph idx="1"/>
          </p:nvPr>
        </p:nvSpPr>
        <p:spPr/>
        <p:txBody>
          <a:bodyPr/>
          <a:lstStyle/>
          <a:p>
            <a:r>
              <a:rPr lang="en-US" dirty="0" smtClean="0"/>
              <a:t>Negative </a:t>
            </a:r>
            <a:r>
              <a:rPr lang="en-US" dirty="0" smtClean="0"/>
              <a:t>Rights (first generation) </a:t>
            </a:r>
            <a:r>
              <a:rPr lang="en-US" dirty="0" smtClean="0"/>
              <a:t>are things which cannot be done to a person</a:t>
            </a:r>
          </a:p>
          <a:p>
            <a:pPr lvl="1"/>
            <a:r>
              <a:rPr lang="en-US" dirty="0" smtClean="0"/>
              <a:t>Civil and political rights (including speech, religion, unlawful imprisonment)</a:t>
            </a:r>
          </a:p>
          <a:p>
            <a:pPr lvl="1"/>
            <a:endParaRPr lang="en-US" dirty="0"/>
          </a:p>
          <a:p>
            <a:r>
              <a:rPr lang="en-US" dirty="0" smtClean="0"/>
              <a:t>Positive rights </a:t>
            </a:r>
            <a:r>
              <a:rPr lang="en-US" dirty="0"/>
              <a:t>(second </a:t>
            </a:r>
            <a:r>
              <a:rPr lang="en-US" dirty="0" smtClean="0"/>
              <a:t>generation) are </a:t>
            </a:r>
            <a:r>
              <a:rPr lang="en-US" dirty="0" smtClean="0"/>
              <a:t>things which must be provided to a person</a:t>
            </a:r>
          </a:p>
          <a:p>
            <a:pPr lvl="1"/>
            <a:r>
              <a:rPr lang="en-US" dirty="0" smtClean="0"/>
              <a:t>Include police protection, legal council, economic, social and cultural rights</a:t>
            </a:r>
            <a:endParaRPr lang="en-US" dirty="0"/>
          </a:p>
        </p:txBody>
      </p:sp>
    </p:spTree>
    <p:extLst>
      <p:ext uri="{BB962C8B-B14F-4D97-AF65-F5344CB8AC3E}">
        <p14:creationId xmlns:p14="http://schemas.microsoft.com/office/powerpoint/2010/main" val="2938545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and natural rights</a:t>
            </a:r>
            <a:endParaRPr lang="en-US" dirty="0"/>
          </a:p>
        </p:txBody>
      </p:sp>
      <p:sp>
        <p:nvSpPr>
          <p:cNvPr id="3" name="Content Placeholder 2"/>
          <p:cNvSpPr>
            <a:spLocks noGrp="1"/>
          </p:cNvSpPr>
          <p:nvPr>
            <p:ph idx="1"/>
          </p:nvPr>
        </p:nvSpPr>
        <p:spPr/>
        <p:txBody>
          <a:bodyPr/>
          <a:lstStyle/>
          <a:p>
            <a:r>
              <a:rPr lang="en-US" dirty="0" smtClean="0"/>
              <a:t>Natural rights are “universal” and “inalienable” (Locke, Paine, Hobbes)</a:t>
            </a:r>
          </a:p>
          <a:p>
            <a:endParaRPr lang="en-US" dirty="0"/>
          </a:p>
          <a:p>
            <a:r>
              <a:rPr lang="en-US" dirty="0" smtClean="0"/>
              <a:t>Legal rights can be modified or repealed </a:t>
            </a:r>
            <a:endParaRPr lang="en-US" dirty="0"/>
          </a:p>
        </p:txBody>
      </p:sp>
    </p:spTree>
    <p:extLst>
      <p:ext uri="{BB962C8B-B14F-4D97-AF65-F5344CB8AC3E}">
        <p14:creationId xmlns:p14="http://schemas.microsoft.com/office/powerpoint/2010/main" val="2931494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1750042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Laws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019293" y="0"/>
            <a:ext cx="7172707" cy="6858000"/>
          </a:xfrm>
          <a:prstGeom prst="rect">
            <a:avLst/>
          </a:prstGeom>
        </p:spPr>
      </p:pic>
    </p:spTree>
    <p:extLst>
      <p:ext uri="{BB962C8B-B14F-4D97-AF65-F5344CB8AC3E}">
        <p14:creationId xmlns:p14="http://schemas.microsoft.com/office/powerpoint/2010/main" val="394854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7431</TotalTime>
  <Words>618</Words>
  <Application>Microsoft Office PowerPoint</Application>
  <PresentationFormat>Widescreen</PresentationFormat>
  <Paragraphs>64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HCMI 4225: The Right to Health</vt:lpstr>
      <vt:lpstr>Quiz</vt:lpstr>
      <vt:lpstr>Discussion Questions:</vt:lpstr>
      <vt:lpstr>Rights and Human Rights</vt:lpstr>
      <vt:lpstr>Rights and Human Rights</vt:lpstr>
      <vt:lpstr>Positive and Negative Rights </vt:lpstr>
      <vt:lpstr>Legal and natural rights</vt:lpstr>
      <vt:lpstr>Discussion Questions:</vt:lpstr>
      <vt:lpstr>Federal Laws</vt:lpstr>
      <vt:lpstr>US State Constitutions</vt:lpstr>
      <vt:lpstr>Discussion Questions:</vt:lpstr>
      <vt:lpstr>PowerPoint Presentation</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Murphy, Shane M</cp:lastModifiedBy>
  <cp:revision>28</cp:revision>
  <dcterms:created xsi:type="dcterms:W3CDTF">2018-08-26T19:46:47Z</dcterms:created>
  <dcterms:modified xsi:type="dcterms:W3CDTF">2019-01-28T15:42:28Z</dcterms:modified>
</cp:coreProperties>
</file>