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02" r:id="rId3"/>
    <p:sldId id="295" r:id="rId4"/>
    <p:sldId id="290" r:id="rId5"/>
    <p:sldId id="291" r:id="rId6"/>
    <p:sldId id="280" r:id="rId7"/>
    <p:sldId id="287" r:id="rId8"/>
    <p:sldId id="281" r:id="rId9"/>
    <p:sldId id="289" r:id="rId10"/>
    <p:sldId id="288" r:id="rId11"/>
    <p:sldId id="293" r:id="rId12"/>
    <p:sldId id="294" r:id="rId13"/>
    <p:sldId id="292" r:id="rId14"/>
    <p:sldId id="297" r:id="rId15"/>
    <p:sldId id="296" r:id="rId16"/>
    <p:sldId id="298" r:id="rId17"/>
    <p:sldId id="299" r:id="rId18"/>
    <p:sldId id="300" r:id="rId19"/>
    <p:sldId id="301" r:id="rId20"/>
    <p:sldId id="282" r:id="rId21"/>
    <p:sldId id="283" r:id="rId22"/>
    <p:sldId id="284" r:id="rId23"/>
    <p:sldId id="285" r:id="rId24"/>
    <p:sldId id="286" r:id="rId25"/>
    <p:sldId id="27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HCMI 4225: Adverse Selection and Moral Hazard in Demand for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9:30 AM – 10:45 AM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11:00 AM – 12:30PM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insurance: Risk avoidance vs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late 1990s, John Nyman made an argument against excessive concern for moral hazard</a:t>
            </a:r>
          </a:p>
          <a:p>
            <a:r>
              <a:rPr lang="en-US" dirty="0" smtClean="0"/>
              <a:t>His argument is that risk avoidance and the demand for certainty is not the reason people buy insurance, especially health insurance</a:t>
            </a:r>
          </a:p>
          <a:p>
            <a:r>
              <a:rPr lang="en-US" dirty="0" smtClean="0"/>
              <a:t>Instead, people demand health insurance in order to increase their access to health care in time of need (the access motive)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05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Insurance: Access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importantly, consider an example:</a:t>
            </a:r>
          </a:p>
          <a:p>
            <a:pPr lvl="1"/>
            <a:r>
              <a:rPr lang="en-US" dirty="0" smtClean="0"/>
              <a:t>Elizabeth purchases an insurance policy (for $4,000) that </a:t>
            </a:r>
            <a:r>
              <a:rPr lang="en-US" b="1" dirty="0" smtClean="0"/>
              <a:t>directly writes a check for </a:t>
            </a:r>
            <a:r>
              <a:rPr lang="en-US" dirty="0" smtClean="0"/>
              <a:t>$40,000 upon a diagnosis with breast cancer</a:t>
            </a:r>
          </a:p>
          <a:p>
            <a:pPr lvl="1"/>
            <a:r>
              <a:rPr lang="en-US" dirty="0" smtClean="0"/>
              <a:t>Without the insurance, she would purchase a $20,000 mastectomy</a:t>
            </a:r>
          </a:p>
          <a:p>
            <a:pPr lvl="1"/>
            <a:r>
              <a:rPr lang="en-US" dirty="0" smtClean="0"/>
              <a:t>With the insurance, she also buys a $20,000 breast reconstruction procedure</a:t>
            </a:r>
          </a:p>
          <a:p>
            <a:r>
              <a:rPr lang="en-US" dirty="0" smtClean="0"/>
              <a:t>Now consider a separate example:</a:t>
            </a:r>
          </a:p>
          <a:p>
            <a:pPr lvl="1"/>
            <a:r>
              <a:rPr lang="en-US" dirty="0" smtClean="0"/>
              <a:t>Elizabeth </a:t>
            </a:r>
            <a:r>
              <a:rPr lang="en-US" dirty="0"/>
              <a:t>purchases an insurance policy (for $4,000) that </a:t>
            </a:r>
            <a:r>
              <a:rPr lang="en-US" b="1" dirty="0"/>
              <a:t>pays </a:t>
            </a:r>
            <a:r>
              <a:rPr lang="en-US" b="1" dirty="0" smtClean="0"/>
              <a:t>up to </a:t>
            </a:r>
            <a:r>
              <a:rPr lang="en-US" dirty="0"/>
              <a:t>$40,000 upon a diagnosis with breast </a:t>
            </a:r>
            <a:r>
              <a:rPr lang="en-US" dirty="0" smtClean="0"/>
              <a:t>cancer</a:t>
            </a:r>
          </a:p>
          <a:p>
            <a:pPr lvl="1"/>
            <a:r>
              <a:rPr lang="en-US" dirty="0" smtClean="0"/>
              <a:t>In this case, what would Elizabeth buy?</a:t>
            </a:r>
          </a:p>
          <a:p>
            <a:pPr lvl="1"/>
            <a:r>
              <a:rPr lang="en-US" dirty="0" smtClean="0"/>
              <a:t>What if the policy pays </a:t>
            </a:r>
            <a:r>
              <a:rPr lang="en-US" b="1" dirty="0" smtClean="0"/>
              <a:t>up to </a:t>
            </a:r>
            <a:r>
              <a:rPr lang="en-US" dirty="0" smtClean="0"/>
              <a:t>$80,000?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267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 smtClean="0"/>
              <a:t>Her spending represents the purchase which provides her with the most welfare</a:t>
            </a:r>
          </a:p>
          <a:p>
            <a:pPr lvl="1"/>
            <a:r>
              <a:rPr lang="en-US" dirty="0" smtClean="0"/>
              <a:t>So the moral hazard is, in a sense, efficient.</a:t>
            </a:r>
          </a:p>
          <a:p>
            <a:endParaRPr lang="en-US" dirty="0"/>
          </a:p>
          <a:p>
            <a:r>
              <a:rPr lang="en-US" dirty="0" smtClean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98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fact, the uninsured may have less price elasticity for medical care than the insured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 smtClean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 smtClean="0"/>
              <a:t>Have </a:t>
            </a:r>
            <a:r>
              <a:rPr lang="en-US" dirty="0"/>
              <a:t>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  <a:p>
            <a:r>
              <a:rPr lang="en-US" dirty="0"/>
              <a:t>Can you find and explain the deadweight loss in this graph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76" y="1690688"/>
            <a:ext cx="6828024" cy="492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583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34489" cy="4351338"/>
          </a:xfrm>
        </p:spPr>
        <p:txBody>
          <a:bodyPr/>
          <a:lstStyle/>
          <a:p>
            <a:r>
              <a:rPr lang="en-US" dirty="0" smtClean="0"/>
              <a:t>Transfer of wealth from the healthy to the sick has a different utility interpretation than a simple gamble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327" y="365125"/>
            <a:ext cx="7585242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530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for 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7996"/>
          </a:xfrm>
        </p:spPr>
        <p:txBody>
          <a:bodyPr/>
          <a:lstStyle/>
          <a:p>
            <a:r>
              <a:rPr lang="en-US" dirty="0" smtClean="0"/>
              <a:t>Remember our methods of mitigation moral hazard:</a:t>
            </a:r>
          </a:p>
          <a:p>
            <a:pPr lvl="1"/>
            <a:r>
              <a:rPr lang="en-US" dirty="0"/>
              <a:t>Higher deductibles and </a:t>
            </a:r>
            <a:r>
              <a:rPr lang="en-US" dirty="0" smtClean="0"/>
              <a:t>coinsurance, Care management, Prepayment, Gatekeeping, Utilization review, Voluntary </a:t>
            </a:r>
            <a:r>
              <a:rPr lang="en-US" dirty="0"/>
              <a:t>and mandatory second </a:t>
            </a:r>
            <a:r>
              <a:rPr lang="en-US" dirty="0" smtClean="0"/>
              <a:t>opinions, Chronic </a:t>
            </a:r>
            <a:r>
              <a:rPr lang="en-US" dirty="0"/>
              <a:t>disease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If the negative cost of moral hazard is overestimated, then mitigation will be overzealous</a:t>
            </a:r>
          </a:p>
          <a:p>
            <a:pPr lvl="1"/>
            <a:r>
              <a:rPr lang="en-US" dirty="0" smtClean="0"/>
              <a:t>“Cost sharing policies are directed at problems that largely do not exist”</a:t>
            </a:r>
          </a:p>
          <a:p>
            <a:pPr lvl="1"/>
            <a:r>
              <a:rPr lang="en-US" dirty="0" smtClean="0"/>
              <a:t>Insurance subsidies are socially optimal (providing access value to those who couldn’t afford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65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73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risks are more expensive than low risks, and spending is greater under the generous plan for each risk type.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last column shows the posited gain in benefits the different types of individuals receive from the generous as opposed to the moderate plan. </a:t>
            </a:r>
            <a:endParaRPr lang="en-US" dirty="0" smtClean="0"/>
          </a:p>
          <a:p>
            <a:r>
              <a:rPr lang="en-US" dirty="0"/>
              <a:t>The efficient outcome in this example is for high-risk people to be in the more generous plan and low risk people to be in the moderate plan.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/>
              <a:t>risks should be in the generous plan because the incremental value of that plan to them ($40) is greater than its additional cost ($30).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low risks, the opposite is true ($15 &lt;$20).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35" y="4352925"/>
            <a:ext cx="8286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12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2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suppose that insurers charge the same premium for everyone enrolled in the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possibly </a:t>
            </a:r>
            <a:r>
              <a:rPr lang="en-US" dirty="0"/>
              <a:t>because individuals are indistinguishable to the insurer, equal premiums are required by law, or employers adopt this policy to help spread </a:t>
            </a:r>
            <a:r>
              <a:rPr lang="en-US" dirty="0" smtClean="0"/>
              <a:t>risks.</a:t>
            </a:r>
          </a:p>
          <a:p>
            <a:r>
              <a:rPr lang="en-US" dirty="0" smtClean="0"/>
              <a:t>Starting </a:t>
            </a:r>
            <a:r>
              <a:rPr lang="en-US" dirty="0"/>
              <a:t>at the efficient equilibrium, the premiums that would cover costs in this case are $40 for the moderate plan and $100 for the generous plan.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these premiums were offered, however, all of the high-risk people would switch to the low-risk plan: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additional cost to high risks of the more generous plan ($60) is not worth the additional benefit ($40).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everyone would wind up in the moderate plan. The reason is simple: A person who switches from the generous to moderate plan benefits by mixing in with lower-risk individuals, and since premiums reflect risk mixes, this distorts choices towards the moderate 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leads to higher costs for the low risk individuals or higher losses for the insurance provider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08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selection occurs when market participation is affected by asymmetric information</a:t>
            </a:r>
          </a:p>
          <a:p>
            <a:r>
              <a:rPr lang="en-US" dirty="0" smtClean="0"/>
              <a:t>Adverse selection occurs when high-risk individuals are more likely to purchase insurance than low-risk individuals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Mandate in the ACA</a:t>
            </a:r>
          </a:p>
          <a:p>
            <a:r>
              <a:rPr lang="en-US" dirty="0" smtClean="0"/>
              <a:t>Waiting Period before Coverage Takes Effect</a:t>
            </a:r>
          </a:p>
          <a:p>
            <a:r>
              <a:rPr lang="en-US" dirty="0" smtClean="0"/>
              <a:t>Premiums Tied to Risk</a:t>
            </a:r>
          </a:p>
        </p:txBody>
      </p:sp>
    </p:spTree>
    <p:extLst>
      <p:ext uri="{BB962C8B-B14F-4D97-AF65-F5344CB8AC3E}">
        <p14:creationId xmlns:p14="http://schemas.microsoft.com/office/powerpoint/2010/main" val="116680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Large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fair experiment, the </a:t>
            </a:r>
            <a:r>
              <a:rPr lang="en-US" dirty="0"/>
              <a:t>average </a:t>
            </a:r>
            <a:r>
              <a:rPr lang="en-US" dirty="0" smtClean="0"/>
              <a:t>or mean value of </a:t>
            </a:r>
            <a:r>
              <a:rPr lang="en-US" dirty="0"/>
              <a:t>the results obtained from a large number of trials should be close to the expected </a:t>
            </a:r>
            <a:r>
              <a:rPr lang="en-US" dirty="0" smtClean="0"/>
              <a:t>value. As more trials are performed, the mean will </a:t>
            </a:r>
            <a:r>
              <a:rPr lang="en-US" dirty="0"/>
              <a:t>tend to become closer </a:t>
            </a:r>
            <a:r>
              <a:rPr lang="en-US" dirty="0" smtClean="0"/>
              <a:t>to the expected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Moral Hazard is Welfare Decreasing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 Hazard implies excess utilization for the insured</a:t>
            </a:r>
          </a:p>
          <a:p>
            <a:r>
              <a:rPr lang="en-US" dirty="0" smtClean="0"/>
              <a:t>The uninsured may receive less care than is socially optimal – lack of care can lead to higher long term costs</a:t>
            </a:r>
          </a:p>
          <a:p>
            <a:pPr lvl="1"/>
            <a:r>
              <a:rPr lang="en-US" dirty="0" smtClean="0"/>
              <a:t>Immunizations, women’s preventative care, non-fatal injuries</a:t>
            </a:r>
          </a:p>
          <a:p>
            <a:pPr lvl="1"/>
            <a:r>
              <a:rPr lang="en-US" dirty="0" smtClean="0"/>
              <a:t>We will revisit this issue when we look at the Oregon Medicaid Expansion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6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Insurance Payoffs have Income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estimates of the welfare effects of insurance assume that insured individuals spending on health is equal to insurance payment</a:t>
            </a:r>
          </a:p>
          <a:p>
            <a:r>
              <a:rPr lang="en-US" dirty="0" smtClean="0"/>
              <a:t>In practice, individuals with insurance buy more health care than only health care that is reimbursed by insurer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8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Consumers prefer certain loses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Prospect theory (</a:t>
            </a:r>
            <a:r>
              <a:rPr lang="en-US" dirty="0" err="1" smtClean="0"/>
              <a:t>Kahneman</a:t>
            </a:r>
            <a:r>
              <a:rPr lang="en-US" dirty="0" smtClean="0"/>
              <a:t> and </a:t>
            </a:r>
            <a:r>
              <a:rPr lang="en-US" dirty="0" err="1" smtClean="0"/>
              <a:t>Tversk</a:t>
            </a:r>
            <a:r>
              <a:rPr lang="en-US" dirty="0" smtClean="0"/>
              <a:t> 1979)</a:t>
            </a:r>
          </a:p>
          <a:p>
            <a:pPr lvl="1"/>
            <a:r>
              <a:rPr lang="en-US" dirty="0" smtClean="0"/>
              <a:t>People prefer a certain outcome over a gamble when it entails a gain but prefer a gamble over certainty when it entails a loss</a:t>
            </a:r>
          </a:p>
          <a:p>
            <a:r>
              <a:rPr lang="en-US" dirty="0" smtClean="0"/>
              <a:t>So in theory, a choice between a small certain loss and an actuarially equivalent situation with a possibility of a larger loss, individuals should prefer the possibility of a larger loss – that is people might prefer not to insure</a:t>
            </a:r>
          </a:p>
          <a:p>
            <a:r>
              <a:rPr lang="en-US" dirty="0" smtClean="0"/>
              <a:t>So the purchase of health insurance may need to be explained by factors other than risk preferences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0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Risk preferences derive from diminishing marginal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practice, using diminishing marginal utility of income to determine/derive risk aversion may be </a:t>
            </a:r>
            <a:r>
              <a:rPr lang="en-US" dirty="0" err="1" smtClean="0"/>
              <a:t>incorrec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High coinsurance/copayment rates are welfare improving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companies should be better off with high coinsurance 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Nyman, John A. “Is ‘moral hazard’ inefficient? The policy implications of a new theory.” Health Affairs 23, no. 5 (2004): </a:t>
            </a:r>
            <a:r>
              <a:rPr lang="en-US" dirty="0" smtClean="0"/>
              <a:t>194-199.</a:t>
            </a:r>
          </a:p>
          <a:p>
            <a:r>
              <a:rPr lang="en-US" dirty="0" smtClean="0"/>
              <a:t>Cutler</a:t>
            </a:r>
            <a:r>
              <a:rPr lang="en-US" dirty="0"/>
              <a:t>, David M., and Richard J. </a:t>
            </a:r>
            <a:r>
              <a:rPr lang="en-US" dirty="0" err="1"/>
              <a:t>Zeckhauser</a:t>
            </a:r>
            <a:r>
              <a:rPr lang="en-US" dirty="0"/>
              <a:t>. “Adverse selection in health insurance.” In Forum for Health Economics &amp; Policy, vol. 1, no. 1. De </a:t>
            </a:r>
            <a:r>
              <a:rPr lang="en-US" dirty="0" err="1"/>
              <a:t>Gruyter</a:t>
            </a:r>
            <a:r>
              <a:rPr lang="en-US" dirty="0"/>
              <a:t>, 1998. (optional)</a:t>
            </a:r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micro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Elasticity of demand = percent change in quantity demanded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divided by percent change in price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Inelastic -&gt; less responsive to a change in price</a:t>
            </a:r>
          </a:p>
          <a:p>
            <a:r>
              <a:rPr lang="en-US" dirty="0" smtClean="0"/>
              <a:t>Elastic -&gt; more responsive to a change in price</a:t>
            </a:r>
          </a:p>
          <a:p>
            <a:endParaRPr lang="en-US" dirty="0"/>
          </a:p>
          <a:p>
            <a:r>
              <a:rPr lang="en-US" dirty="0" smtClean="0"/>
              <a:t>Goods that are more “necessary” are generally more inelastic</a:t>
            </a:r>
          </a:p>
        </p:txBody>
      </p:sp>
    </p:spTree>
    <p:extLst>
      <p:ext uri="{BB962C8B-B14F-4D97-AF65-F5344CB8AC3E}">
        <p14:creationId xmlns:p14="http://schemas.microsoft.com/office/powerpoint/2010/main" val="384264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Elasticity of demand for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66" y="1825625"/>
            <a:ext cx="4127863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116" y="1825625"/>
            <a:ext cx="8282726" cy="457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73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the elasticity of demand pictured here: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541" y="1317811"/>
            <a:ext cx="7386918" cy="554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98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1965: Medicare and Medicaid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Kenneth Arrow (1963) – Actuarially fair health insurance for risk averse rational expected utility maximizers was “overwhelmingly” welfare improving</a:t>
            </a:r>
          </a:p>
          <a:p>
            <a:pPr lvl="1"/>
            <a:r>
              <a:rPr lang="en-US" dirty="0" smtClean="0"/>
              <a:t>It must be a market failure that so many people go uninsured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Pauly</a:t>
            </a:r>
            <a:r>
              <a:rPr lang="en-US" dirty="0" smtClean="0"/>
              <a:t> (1968) – Health insurance lowers prices (for consumers) but not costs (for providers)</a:t>
            </a:r>
          </a:p>
          <a:p>
            <a:pPr lvl="1"/>
            <a:r>
              <a:rPr lang="en-US" dirty="0" smtClean="0"/>
              <a:t>Moral Hazard - Additional care purchased by insured consumers may be inefficient and lead to a welfare loss to society</a:t>
            </a:r>
          </a:p>
          <a:p>
            <a:pPr lvl="1"/>
            <a:r>
              <a:rPr lang="en-US" dirty="0" smtClean="0"/>
              <a:t>Further, this moral hazard leads to increase costs of coverage (insurance premiums), coverage beyond what an uninsured individual would buy at market price</a:t>
            </a:r>
          </a:p>
          <a:p>
            <a:pPr lvl="1"/>
            <a:r>
              <a:rPr lang="en-US" dirty="0" smtClean="0"/>
              <a:t>Thus explaining why insurance rates are so low</a:t>
            </a:r>
          </a:p>
          <a:p>
            <a:r>
              <a:rPr lang="en-US" dirty="0" smtClean="0"/>
              <a:t>Most health economists agree, “The level and type of health insurance held by most U.S. families generate substantial welfare loss due to over-consumption of medical care service”!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3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 hazard can be reduced by a number of policies – and fear of moral hazard has lead to many such policies being widespread</a:t>
            </a:r>
          </a:p>
          <a:p>
            <a:pPr lvl="1"/>
            <a:r>
              <a:rPr lang="en-US" dirty="0" smtClean="0"/>
              <a:t>Higher deductibles and coinsurance</a:t>
            </a:r>
          </a:p>
          <a:p>
            <a:pPr lvl="1"/>
            <a:r>
              <a:rPr lang="en-US" dirty="0" smtClean="0"/>
              <a:t>Care management</a:t>
            </a:r>
          </a:p>
          <a:p>
            <a:pPr lvl="1"/>
            <a:r>
              <a:rPr lang="en-US" dirty="0" smtClean="0"/>
              <a:t>Prepayment</a:t>
            </a:r>
          </a:p>
          <a:p>
            <a:pPr lvl="1"/>
            <a:r>
              <a:rPr lang="en-US" dirty="0" smtClean="0"/>
              <a:t>Gatekeeping</a:t>
            </a:r>
          </a:p>
          <a:p>
            <a:pPr lvl="1"/>
            <a:r>
              <a:rPr lang="en-US" dirty="0" smtClean="0"/>
              <a:t>Utilization review</a:t>
            </a:r>
          </a:p>
          <a:p>
            <a:pPr lvl="1"/>
            <a:r>
              <a:rPr lang="en-US" dirty="0" smtClean="0"/>
              <a:t>Voluntary and mandatory second opinions</a:t>
            </a:r>
          </a:p>
          <a:p>
            <a:pPr lvl="1"/>
            <a:r>
              <a:rPr lang="en-US" dirty="0" smtClean="0"/>
              <a:t>Chronic disease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Any change in behavior due to becoming insured</a:t>
            </a:r>
          </a:p>
          <a:p>
            <a:r>
              <a:rPr lang="en-US" dirty="0" smtClean="0"/>
              <a:t>An insured person may take fewer precautions to avoid illness</a:t>
            </a:r>
          </a:p>
          <a:p>
            <a:r>
              <a:rPr lang="en-US" dirty="0" smtClean="0"/>
              <a:t>Reduced prices increase consumption of health care</a:t>
            </a:r>
          </a:p>
          <a:p>
            <a:pPr lvl="1"/>
            <a:r>
              <a:rPr lang="en-US" dirty="0" smtClean="0"/>
              <a:t>Consuming health care that costs more than it is worth to the consumer</a:t>
            </a:r>
          </a:p>
          <a:p>
            <a:pPr lvl="1"/>
            <a:endParaRPr lang="en-US" dirty="0"/>
          </a:p>
          <a:p>
            <a:r>
              <a:rPr lang="en-US" dirty="0" err="1" smtClean="0"/>
              <a:t>Pauly</a:t>
            </a:r>
            <a:r>
              <a:rPr lang="en-US" dirty="0" smtClean="0"/>
              <a:t> later (1983) clarified – his argument was intended to apply only or primarily to relatively inexpensive and predictable elements of medical care</a:t>
            </a:r>
          </a:p>
          <a:p>
            <a:pPr lvl="1"/>
            <a:r>
              <a:rPr lang="en-US" dirty="0" smtClean="0"/>
              <a:t>Routine visits, dental care, eye care, pharmaceuticals</a:t>
            </a:r>
          </a:p>
          <a:p>
            <a:r>
              <a:rPr lang="en-US" dirty="0" smtClean="0"/>
              <a:t>Moral Hazard in the case of serious illness is a possible hole in this analysis to this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7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24" y="1825625"/>
            <a:ext cx="2934788" cy="4351338"/>
          </a:xfrm>
        </p:spPr>
        <p:txBody>
          <a:bodyPr/>
          <a:lstStyle/>
          <a:p>
            <a:r>
              <a:rPr lang="en-US" dirty="0" smtClean="0"/>
              <a:t>Can you find and explain the deadweight loss in this graph?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-1393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43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30022</TotalTime>
  <Words>1529</Words>
  <Application>Microsoft Office PowerPoint</Application>
  <PresentationFormat>Widescreen</PresentationFormat>
  <Paragraphs>118</Paragraphs>
  <Slides>25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HCMI 4225: Adverse Selection and Moral Hazard in Demand for Insurance</vt:lpstr>
      <vt:lpstr>Law of Large Numbers</vt:lpstr>
      <vt:lpstr>Principles of micro</vt:lpstr>
      <vt:lpstr>Elasticity of demand for insurance</vt:lpstr>
      <vt:lpstr>Calculate the elasticity of demand pictured here:</vt:lpstr>
      <vt:lpstr>1965: Medicare and Medicaid debate</vt:lpstr>
      <vt:lpstr>Moral Hazard</vt:lpstr>
      <vt:lpstr>Moral Hazard</vt:lpstr>
      <vt:lpstr>PowerPoint Presentation</vt:lpstr>
      <vt:lpstr>Demand for insurance: Risk avoidance vs access</vt:lpstr>
      <vt:lpstr>Demand for Insurance: Access effect</vt:lpstr>
      <vt:lpstr>Demand for Insurance: Access effect</vt:lpstr>
      <vt:lpstr>In fact, the uninsured may have less price elasticity for medical care than the insured</vt:lpstr>
      <vt:lpstr>PowerPoint Presentation</vt:lpstr>
      <vt:lpstr>Implication for cost sharing</vt:lpstr>
      <vt:lpstr>Adverse selection example</vt:lpstr>
      <vt:lpstr>Adverse selection example</vt:lpstr>
      <vt:lpstr>Adverse Selection</vt:lpstr>
      <vt:lpstr>Mitigating Adverse Selection</vt:lpstr>
      <vt:lpstr>Controversy: Moral Hazard is Welfare Decreasing</vt:lpstr>
      <vt:lpstr>Controversy: Insurance Payoffs have Income Effects</vt:lpstr>
      <vt:lpstr>Controversy: Consumers prefer certain loses</vt:lpstr>
      <vt:lpstr>Controversy: Risk preferences derive from diminishing marginal utility</vt:lpstr>
      <vt:lpstr>Controversy: High coinsurance/copayment rates are welfare improving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90</cp:revision>
  <dcterms:created xsi:type="dcterms:W3CDTF">2018-08-26T19:46:47Z</dcterms:created>
  <dcterms:modified xsi:type="dcterms:W3CDTF">2019-02-11T14:33:09Z</dcterms:modified>
</cp:coreProperties>
</file>