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279" r:id="rId3"/>
    <p:sldId id="280" r:id="rId4"/>
    <p:sldId id="281" r:id="rId5"/>
    <p:sldId id="283" r:id="rId6"/>
    <p:sldId id="290" r:id="rId7"/>
    <p:sldId id="289" r:id="rId8"/>
    <p:sldId id="284" r:id="rId9"/>
    <p:sldId id="285" r:id="rId10"/>
    <p:sldId id="312" r:id="rId11"/>
    <p:sldId id="286" r:id="rId12"/>
    <p:sldId id="287" r:id="rId13"/>
    <p:sldId id="291" r:id="rId14"/>
    <p:sldId id="292" r:id="rId15"/>
    <p:sldId id="293" r:id="rId16"/>
    <p:sldId id="294" r:id="rId17"/>
    <p:sldId id="311" r:id="rId18"/>
    <p:sldId id="303" r:id="rId19"/>
    <p:sldId id="296" r:id="rId20"/>
    <p:sldId id="297" r:id="rId21"/>
    <p:sldId id="305" r:id="rId22"/>
    <p:sldId id="298" r:id="rId23"/>
    <p:sldId id="306" r:id="rId24"/>
    <p:sldId id="299" r:id="rId25"/>
    <p:sldId id="307" r:id="rId26"/>
    <p:sldId id="308" r:id="rId27"/>
    <p:sldId id="300" r:id="rId28"/>
    <p:sldId id="310" r:id="rId29"/>
    <p:sldId id="301" r:id="rId30"/>
    <p:sldId id="302" r:id="rId31"/>
    <p:sldId id="309" r:id="rId32"/>
    <p:sldId id="278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4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49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6" d="100"/>
          <a:sy n="96" d="100"/>
        </p:scale>
        <p:origin x="4022" y="6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175D60-EF9F-4A47-A49B-5396FE52555C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053351-50FF-4FC9-AAD8-5F7C0C19B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983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624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300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574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51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384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371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660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753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081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380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528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549735-988B-45E5-827E-09C983918F5F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343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hane@uconn.ed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HCMI 4225: History of Public Health Insurance in the US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BUSN 203: Mon/Wed 9:30AM-10:45AM</a:t>
            </a:r>
          </a:p>
          <a:p>
            <a:r>
              <a:rPr lang="en-US" dirty="0" smtClean="0"/>
              <a:t>Shane Murphy – </a:t>
            </a:r>
            <a:r>
              <a:rPr lang="en-US" dirty="0" smtClean="0">
                <a:hlinkClick r:id="rId2"/>
              </a:rPr>
              <a:t>shane@uconn.edu</a:t>
            </a:r>
            <a:endParaRPr lang="en-US" dirty="0" smtClean="0"/>
          </a:p>
          <a:p>
            <a:r>
              <a:rPr lang="en-US" dirty="0" smtClean="0"/>
              <a:t>Office Hours: Mon/Wed 11:00 AM – 12:30PM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78512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1970: Title 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Provides federal support for </a:t>
            </a:r>
            <a:r>
              <a:rPr lang="en-US" dirty="0"/>
              <a:t>comprehensive family planning and related preventive health services</a:t>
            </a:r>
            <a:endParaRPr lang="en-US" dirty="0" smtClean="0"/>
          </a:p>
          <a:p>
            <a:r>
              <a:rPr lang="en-US" dirty="0" smtClean="0"/>
              <a:t>prioritize </a:t>
            </a:r>
            <a:r>
              <a:rPr lang="en-US" dirty="0"/>
              <a:t>the needs of low-income families or uninsured people (including those who are not eligible for Medicaid) </a:t>
            </a:r>
            <a:endParaRPr lang="en-US" dirty="0" smtClean="0"/>
          </a:p>
          <a:p>
            <a:r>
              <a:rPr lang="en-US" dirty="0" smtClean="0"/>
              <a:t>These </a:t>
            </a:r>
            <a:r>
              <a:rPr lang="en-US" dirty="0"/>
              <a:t>services are provided to low-income and uninsured individuals at reduced or no cost</a:t>
            </a:r>
            <a:r>
              <a:rPr lang="en-US" dirty="0" smtClean="0"/>
              <a:t>.</a:t>
            </a:r>
          </a:p>
          <a:p>
            <a:r>
              <a:rPr lang="en-US" dirty="0" smtClean="0"/>
              <a:t>Created in 1970</a:t>
            </a:r>
          </a:p>
          <a:p>
            <a:pPr lvl="1"/>
            <a:r>
              <a:rPr lang="en-US" dirty="0" smtClean="0"/>
              <a:t>FDA approved the Pill in 1960</a:t>
            </a:r>
          </a:p>
          <a:p>
            <a:pPr lvl="1"/>
            <a:r>
              <a:rPr lang="en-US" dirty="0" smtClean="0"/>
              <a:t>Planned Parenthood formed in 1916, changed name to Planned Parenthood in 1942, large advocate </a:t>
            </a:r>
            <a:r>
              <a:rPr lang="en-US" smtClean="0"/>
              <a:t>for Title 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5203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1972: Social Security Amendments of 1972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Extended Medicare to disabled</a:t>
            </a:r>
          </a:p>
          <a:p>
            <a:r>
              <a:rPr lang="en-US" dirty="0" smtClean="0"/>
              <a:t>Increased payroll taxes to finance</a:t>
            </a:r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804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1973: Health Maintenance Organization 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Provided money and federal protection to HMOs</a:t>
            </a:r>
          </a:p>
          <a:p>
            <a:pPr lvl="1"/>
            <a:r>
              <a:rPr lang="en-US" dirty="0" smtClean="0"/>
              <a:t>Some state laws restricted health insurers, federally qualified HMOs could avoid such restrictions</a:t>
            </a:r>
          </a:p>
          <a:p>
            <a:r>
              <a:rPr lang="en-US" dirty="0" smtClean="0"/>
              <a:t>Dual choice mandate (expired in 1995)</a:t>
            </a:r>
          </a:p>
          <a:p>
            <a:pPr lvl="1"/>
            <a:r>
              <a:rPr lang="en-US" dirty="0" smtClean="0"/>
              <a:t>Employers with 25+ employees that offered coverage should offer at least one group model and when HMO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231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1974: </a:t>
            </a:r>
            <a:r>
              <a:rPr lang="en-US" dirty="0"/>
              <a:t>Employee Retirement Income Security </a:t>
            </a:r>
            <a:r>
              <a:rPr lang="en-US" dirty="0" smtClean="0"/>
              <a:t>Act (ERISA)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Established minimum standards for private pensions and health benefits plains</a:t>
            </a:r>
          </a:p>
          <a:p>
            <a:r>
              <a:rPr lang="en-US" dirty="0" smtClean="0"/>
              <a:t>Two key amendments: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Consolidated Omnibus Budget Reconciliation Act of 1985 (COBRA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Provides some employees the right to continue coverage after termination of employment for a limited time</a:t>
            </a:r>
          </a:p>
          <a:p>
            <a:pPr lvl="1"/>
            <a:r>
              <a:rPr lang="en-US" dirty="0"/>
              <a:t>The Health Insurance Portability and Accountability Act of 1996 (HIPAA)</a:t>
            </a:r>
            <a:endParaRPr lang="en-US" dirty="0" smtClean="0"/>
          </a:p>
          <a:p>
            <a:pPr lvl="2"/>
            <a:r>
              <a:rPr lang="en-US" dirty="0" smtClean="0"/>
              <a:t>Ensures coverage of some pre-existing medical conditions</a:t>
            </a:r>
          </a:p>
          <a:p>
            <a:pPr lvl="2"/>
            <a:r>
              <a:rPr lang="en-US" dirty="0" smtClean="0"/>
              <a:t>Bars some forms of discrimination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5988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Failed Proposals: Nixon, Ford Carter, and Clinton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https://www.youtube.com/watch?v=_A0O7IVsVhY</a:t>
            </a:r>
          </a:p>
          <a:p>
            <a:r>
              <a:rPr lang="en-US" dirty="0" smtClean="0"/>
              <a:t>Nixon:</a:t>
            </a:r>
          </a:p>
          <a:p>
            <a:pPr lvl="1"/>
            <a:r>
              <a:rPr lang="en-US" dirty="0" smtClean="0"/>
              <a:t>Nixon Comprehensive Health Insurance Plan of 1974</a:t>
            </a:r>
          </a:p>
          <a:p>
            <a:pPr lvl="1"/>
            <a:r>
              <a:rPr lang="en-US" dirty="0" smtClean="0"/>
              <a:t>National Health Insurance Partnership</a:t>
            </a:r>
          </a:p>
          <a:p>
            <a:pPr lvl="2"/>
            <a:r>
              <a:rPr lang="en-US" dirty="0" smtClean="0"/>
              <a:t>An employer mandate		</a:t>
            </a:r>
          </a:p>
          <a:p>
            <a:pPr lvl="1"/>
            <a:r>
              <a:rPr lang="en-US" dirty="0" smtClean="0"/>
              <a:t>Replace Medicaid with fully financed federally run plan that covers families with children with low income head of household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085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Failed Proposals: Nixon, Ford Carter, and Clinton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Nixon:</a:t>
            </a:r>
          </a:p>
          <a:p>
            <a:pPr lvl="1"/>
            <a:r>
              <a:rPr lang="en-US" dirty="0" smtClean="0"/>
              <a:t>Nixon Comprehensive Health Insurance Plan of 1974</a:t>
            </a:r>
          </a:p>
          <a:p>
            <a:pPr lvl="1"/>
            <a:r>
              <a:rPr lang="en-US" dirty="0" smtClean="0"/>
              <a:t>National Health Insurance Partnership</a:t>
            </a:r>
          </a:p>
          <a:p>
            <a:pPr lvl="2"/>
            <a:r>
              <a:rPr lang="en-US" dirty="0" smtClean="0"/>
              <a:t>An employer mandate		</a:t>
            </a:r>
          </a:p>
          <a:p>
            <a:pPr lvl="1"/>
            <a:r>
              <a:rPr lang="en-US" dirty="0" smtClean="0"/>
              <a:t>Replace Medicaid with fully financed federally run plan that covers families with children with low income head of household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69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Quadagno</a:t>
            </a:r>
            <a:r>
              <a:rPr lang="en-US" dirty="0" smtClean="0"/>
              <a:t> – Why the United States Has No National Health Insurance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Political Theories of the Welfare State</a:t>
            </a:r>
          </a:p>
          <a:p>
            <a:r>
              <a:rPr lang="en-US" dirty="0" smtClean="0"/>
              <a:t>Health Care System and Political Power</a:t>
            </a:r>
          </a:p>
          <a:p>
            <a:r>
              <a:rPr lang="en-US" dirty="0" smtClean="0"/>
              <a:t>Theory of Stakeholder Mobilization</a:t>
            </a:r>
          </a:p>
          <a:p>
            <a:r>
              <a:rPr lang="en-US" dirty="0" smtClean="0"/>
              <a:t>Defense of Physician Sovereignty</a:t>
            </a:r>
          </a:p>
          <a:p>
            <a:r>
              <a:rPr lang="en-US" dirty="0" smtClean="0"/>
              <a:t>Privatizing Organized Labor’s Agenda </a:t>
            </a:r>
            <a:endParaRPr lang="en-US" dirty="0"/>
          </a:p>
          <a:p>
            <a:r>
              <a:rPr lang="en-US" dirty="0" smtClean="0"/>
              <a:t>Organized Labor’s Reversal</a:t>
            </a:r>
          </a:p>
          <a:p>
            <a:r>
              <a:rPr lang="en-US" dirty="0" smtClean="0"/>
              <a:t>Triumph of the Insurance Industry: Long-Term Care Defeat</a:t>
            </a:r>
          </a:p>
          <a:p>
            <a:r>
              <a:rPr lang="en-US" dirty="0"/>
              <a:t>Triumph of the Insurance </a:t>
            </a:r>
            <a:r>
              <a:rPr lang="en-US" dirty="0" smtClean="0"/>
              <a:t>Industry: National Health Insurance Revisited</a:t>
            </a:r>
          </a:p>
          <a:p>
            <a:r>
              <a:rPr lang="en-US" dirty="0" smtClean="0"/>
              <a:t>Conclusion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513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Main differences between US and rest of the world</a:t>
            </a:r>
          </a:p>
          <a:p>
            <a:pPr lvl="1"/>
            <a:r>
              <a:rPr lang="en-US" dirty="0" smtClean="0"/>
              <a:t>US is only large developed nation without national insurance</a:t>
            </a:r>
          </a:p>
          <a:p>
            <a:pPr lvl="1"/>
            <a:r>
              <a:rPr lang="en-US" dirty="0" smtClean="0"/>
              <a:t>Rationing through ability to pay</a:t>
            </a:r>
          </a:p>
          <a:p>
            <a:pPr lvl="1"/>
            <a:r>
              <a:rPr lang="en-US" dirty="0" smtClean="0"/>
              <a:t>Private insurance serves as a gatekeeper with minimal regulation</a:t>
            </a:r>
          </a:p>
          <a:p>
            <a:r>
              <a:rPr lang="en-US" dirty="0" smtClean="0"/>
              <a:t>Primary obstacle to national insurance is stakeholder opposition</a:t>
            </a:r>
          </a:p>
          <a:p>
            <a:r>
              <a:rPr lang="en-US" dirty="0" smtClean="0"/>
              <a:t>Stakeholders:</a:t>
            </a:r>
          </a:p>
          <a:p>
            <a:pPr lvl="1"/>
            <a:r>
              <a:rPr lang="en-US" dirty="0" smtClean="0"/>
              <a:t>Insurers, Physicians, the AMA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6449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Political Theories of the Welfare </a:t>
            </a:r>
            <a:r>
              <a:rPr lang="en-US" dirty="0" smtClean="0"/>
              <a:t>State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Anti-statist values</a:t>
            </a:r>
          </a:p>
          <a:p>
            <a:pPr lvl="1"/>
            <a:r>
              <a:rPr lang="en-US" dirty="0" smtClean="0"/>
              <a:t>State sovereignty preferred over nationalization</a:t>
            </a:r>
          </a:p>
          <a:p>
            <a:pPr lvl="1"/>
            <a:r>
              <a:rPr lang="en-US" dirty="0" smtClean="0"/>
              <a:t>State rights for control over policies</a:t>
            </a:r>
          </a:p>
          <a:p>
            <a:r>
              <a:rPr lang="en-US" dirty="0" smtClean="0"/>
              <a:t>Labor unions/working class vs white collar workers</a:t>
            </a:r>
          </a:p>
          <a:p>
            <a:pPr lvl="1"/>
            <a:r>
              <a:rPr lang="en-US" dirty="0" smtClean="0"/>
              <a:t>Employee based insurance largely focused on middle- and upper-middle class</a:t>
            </a:r>
          </a:p>
          <a:p>
            <a:pPr lvl="1"/>
            <a:r>
              <a:rPr lang="en-US" dirty="0" smtClean="0"/>
              <a:t>Union mobilization key to successes</a:t>
            </a:r>
          </a:p>
          <a:p>
            <a:r>
              <a:rPr lang="en-US" dirty="0" smtClean="0"/>
              <a:t>Political institutions</a:t>
            </a:r>
          </a:p>
          <a:p>
            <a:pPr lvl="1"/>
            <a:r>
              <a:rPr lang="en-US" dirty="0" smtClean="0"/>
              <a:t>Role of federalism, special interest power, and how checks and balances serve as an impediment to large-scale or radical change</a:t>
            </a:r>
          </a:p>
        </p:txBody>
      </p:sp>
    </p:spTree>
    <p:extLst>
      <p:ext uri="{BB962C8B-B14F-4D97-AF65-F5344CB8AC3E}">
        <p14:creationId xmlns:p14="http://schemas.microsoft.com/office/powerpoint/2010/main" val="3312968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Health Care System and Political Power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Physician control over the health care system was key</a:t>
            </a:r>
          </a:p>
          <a:p>
            <a:r>
              <a:rPr lang="en-US" dirty="0" smtClean="0"/>
              <a:t>Physician sovereignty -&gt; control over prices</a:t>
            </a:r>
          </a:p>
          <a:p>
            <a:r>
              <a:rPr lang="en-US" dirty="0" smtClean="0"/>
              <a:t>Ability to leverage this power to influence policy was important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162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Legislation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1915: AALL Bill (failed)</a:t>
            </a:r>
          </a:p>
          <a:p>
            <a:r>
              <a:rPr lang="en-US" dirty="0" smtClean="0"/>
              <a:t>1921: Sheppard-Towner Act (expired in 1929)</a:t>
            </a:r>
          </a:p>
          <a:p>
            <a:r>
              <a:rPr lang="en-US" dirty="0" smtClean="0"/>
              <a:t>1935: Social Security Act (health insurance was omitted from the final draft)</a:t>
            </a:r>
          </a:p>
          <a:p>
            <a:r>
              <a:rPr lang="en-US" dirty="0" smtClean="0"/>
              <a:t>1942: Stabilization Act</a:t>
            </a:r>
          </a:p>
          <a:p>
            <a:r>
              <a:rPr lang="en-US" dirty="0" smtClean="0"/>
              <a:t>1944: Economic Bill of Rights proposal (FDR died a year later)</a:t>
            </a:r>
          </a:p>
          <a:p>
            <a:r>
              <a:rPr lang="en-US" dirty="0" smtClean="0"/>
              <a:t>1946: Wagner-Murray-Dingell and Taft-Smith-Ball bills (no action)</a:t>
            </a:r>
          </a:p>
          <a:p>
            <a:r>
              <a:rPr lang="en-US" dirty="0" smtClean="0"/>
              <a:t>1950: Social Security Amendments of 1950</a:t>
            </a:r>
          </a:p>
          <a:p>
            <a:r>
              <a:rPr lang="en-US" dirty="0" smtClean="0"/>
              <a:t>1956: Social </a:t>
            </a:r>
            <a:r>
              <a:rPr lang="en-US" dirty="0"/>
              <a:t>Security </a:t>
            </a:r>
            <a:r>
              <a:rPr lang="en-US" dirty="0" smtClean="0"/>
              <a:t>Amendments of 1956</a:t>
            </a:r>
          </a:p>
          <a:p>
            <a:r>
              <a:rPr lang="en-US" dirty="0" smtClean="0"/>
              <a:t>1965: </a:t>
            </a:r>
            <a:r>
              <a:rPr lang="en-US" dirty="0"/>
              <a:t>Social Security Amendments of </a:t>
            </a:r>
            <a:r>
              <a:rPr lang="en-US" dirty="0" smtClean="0"/>
              <a:t>1965 (Medicare and Medicaid)</a:t>
            </a:r>
          </a:p>
          <a:p>
            <a:r>
              <a:rPr lang="en-US" dirty="0" smtClean="0"/>
              <a:t>1972: </a:t>
            </a:r>
            <a:r>
              <a:rPr lang="en-US" dirty="0"/>
              <a:t>Social Security Amendments of </a:t>
            </a:r>
            <a:r>
              <a:rPr lang="en-US" dirty="0" smtClean="0"/>
              <a:t>1972</a:t>
            </a:r>
          </a:p>
          <a:p>
            <a:r>
              <a:rPr lang="en-US" dirty="0"/>
              <a:t>1974: Employee Retirement Income Security Act (ERISA)</a:t>
            </a:r>
          </a:p>
          <a:p>
            <a:r>
              <a:rPr lang="en-US" dirty="0" smtClean="0"/>
              <a:t>1985: Consolidated </a:t>
            </a:r>
            <a:r>
              <a:rPr lang="en-US" dirty="0"/>
              <a:t>Omnibus Budget Reconciliation Act </a:t>
            </a:r>
            <a:r>
              <a:rPr lang="en-US" dirty="0" smtClean="0"/>
              <a:t>(</a:t>
            </a:r>
            <a:r>
              <a:rPr lang="en-US" dirty="0"/>
              <a:t>COBRA)</a:t>
            </a:r>
          </a:p>
          <a:p>
            <a:r>
              <a:rPr lang="en-US" dirty="0" smtClean="0"/>
              <a:t>1996: The </a:t>
            </a:r>
            <a:r>
              <a:rPr lang="en-US" dirty="0"/>
              <a:t>Health Insurance Portability and Accountability Act </a:t>
            </a:r>
            <a:r>
              <a:rPr lang="en-US" dirty="0" smtClean="0"/>
              <a:t>(</a:t>
            </a:r>
            <a:r>
              <a:rPr lang="en-US" dirty="0"/>
              <a:t>HIPAA)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957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Theory of Stakeholder </a:t>
            </a:r>
            <a:r>
              <a:rPr lang="en-US" dirty="0" smtClean="0"/>
              <a:t>Mobilization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Struggle between entrenched power and reformer</a:t>
            </a:r>
          </a:p>
          <a:p>
            <a:r>
              <a:rPr lang="en-US" dirty="0" smtClean="0"/>
              <a:t>Entrenched stakeholders often have more political say</a:t>
            </a:r>
          </a:p>
          <a:p>
            <a:pPr lvl="1"/>
            <a:r>
              <a:rPr lang="en-US" dirty="0" smtClean="0"/>
              <a:t>Existing finance and social ties to power compared to reformers</a:t>
            </a:r>
          </a:p>
          <a:p>
            <a:endParaRPr lang="en-US" dirty="0"/>
          </a:p>
          <a:p>
            <a:r>
              <a:rPr lang="en-US" dirty="0" smtClean="0"/>
              <a:t>In the case of national insurance, organized medicine was the main entrenched stakeholder</a:t>
            </a:r>
          </a:p>
          <a:p>
            <a:r>
              <a:rPr lang="en-US" dirty="0" smtClean="0"/>
              <a:t>Made large investments in alternative programs to prevent federal involvement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0388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Theory of Stakeholder </a:t>
            </a:r>
            <a:r>
              <a:rPr lang="en-US" dirty="0" smtClean="0"/>
              <a:t>Mobilization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Reformers vs stakeholders</a:t>
            </a:r>
          </a:p>
          <a:p>
            <a:r>
              <a:rPr lang="en-US" dirty="0" smtClean="0"/>
              <a:t>Stakeholders include:</a:t>
            </a:r>
          </a:p>
          <a:p>
            <a:pPr lvl="1"/>
            <a:r>
              <a:rPr lang="en-US" dirty="0" smtClean="0"/>
              <a:t>Corporations (employers) concerned with containing costs</a:t>
            </a:r>
          </a:p>
          <a:p>
            <a:pPr lvl="2"/>
            <a:r>
              <a:rPr lang="en-US" dirty="0" smtClean="0"/>
              <a:t>Preferred insurance companies to increased payroll taxes</a:t>
            </a:r>
          </a:p>
          <a:p>
            <a:pPr lvl="1"/>
            <a:r>
              <a:rPr lang="en-US" dirty="0" smtClean="0"/>
              <a:t>Insurers wanted to curtail federal competition, preserve private market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878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Defense of Physician </a:t>
            </a:r>
            <a:r>
              <a:rPr lang="en-US" dirty="0" smtClean="0"/>
              <a:t>Sovereignty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After WWII, there was international and national support for national insurance</a:t>
            </a:r>
          </a:p>
          <a:p>
            <a:r>
              <a:rPr lang="en-US" dirty="0" smtClean="0"/>
              <a:t>In response, the AMA used the “specter of communism” to increase opposition to national insurance during the late 1940s and early  1950s</a:t>
            </a:r>
          </a:p>
          <a:p>
            <a:pPr lvl="1"/>
            <a:r>
              <a:rPr lang="en-US" dirty="0"/>
              <a:t>racism, communism, socialism, large bureaucracies</a:t>
            </a:r>
          </a:p>
          <a:p>
            <a:pPr lvl="1"/>
            <a:r>
              <a:rPr lang="en-US" dirty="0"/>
              <a:t>AMA campaigns effective in moving national </a:t>
            </a:r>
            <a:r>
              <a:rPr lang="en-US" dirty="0" smtClean="0"/>
              <a:t>opinion</a:t>
            </a:r>
          </a:p>
          <a:p>
            <a:r>
              <a:rPr lang="en-US" dirty="0" smtClean="0"/>
              <a:t>In addition, the AMA emphasized physician objections to federal involvement in care and in physician charges/wages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6449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Defense of Physician </a:t>
            </a:r>
            <a:r>
              <a:rPr lang="en-US" dirty="0" smtClean="0"/>
              <a:t>Sovereignty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Physicians oppose national health care</a:t>
            </a:r>
          </a:p>
          <a:p>
            <a:pPr lvl="1"/>
            <a:r>
              <a:rPr lang="en-US" dirty="0" smtClean="0"/>
              <a:t>Initially opposed all insurance</a:t>
            </a:r>
          </a:p>
          <a:p>
            <a:pPr lvl="1"/>
            <a:r>
              <a:rPr lang="en-US" dirty="0" smtClean="0"/>
              <a:t>AHA created the Blue Cross as a hospital insurance plan</a:t>
            </a:r>
          </a:p>
          <a:p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440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Privatizing Organized Labor’s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Trade unions focused on more limited goals within individual labor contracts rather than advocating for national health programs</a:t>
            </a:r>
          </a:p>
          <a:p>
            <a:r>
              <a:rPr lang="en-US" dirty="0" smtClean="0"/>
              <a:t>Labor also supported increased private-based support for the elderly and retired workers</a:t>
            </a:r>
          </a:p>
          <a:p>
            <a:pPr lvl="1"/>
            <a:r>
              <a:rPr lang="en-US" dirty="0" smtClean="0"/>
              <a:t>Also led to </a:t>
            </a:r>
            <a:r>
              <a:rPr lang="en-US" dirty="0" err="1" smtClean="0"/>
              <a:t>medicare</a:t>
            </a:r>
            <a:r>
              <a:rPr lang="en-US" dirty="0" smtClean="0"/>
              <a:t>, insurance for elderly and retired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6111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Privatizing Organized Labor’s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Trade Unions in the US didn’t universally advocate for National Health Insurance</a:t>
            </a:r>
          </a:p>
          <a:p>
            <a:pPr lvl="1"/>
            <a:r>
              <a:rPr lang="en-US" dirty="0" smtClean="0"/>
              <a:t>In many other countries, unions did advocate for nationalization</a:t>
            </a:r>
          </a:p>
          <a:p>
            <a:r>
              <a:rPr lang="en-US" dirty="0" smtClean="0"/>
              <a:t>Retiree coverage was an exception, employee based insurance didn’t extend to this group</a:t>
            </a:r>
          </a:p>
          <a:p>
            <a:pPr lvl="1"/>
            <a:r>
              <a:rPr lang="en-US" dirty="0" smtClean="0"/>
              <a:t>Improved the negotiating position for government coverage of elderly – Medicare</a:t>
            </a:r>
          </a:p>
          <a:p>
            <a:r>
              <a:rPr lang="en-US" dirty="0" smtClean="0"/>
              <a:t>National Council of Senior Citizens protests in 1956 and 1965</a:t>
            </a:r>
          </a:p>
          <a:p>
            <a:pPr lvl="1"/>
            <a:r>
              <a:rPr lang="en-US" dirty="0" smtClean="0"/>
              <a:t>Advocate for Medicare</a:t>
            </a:r>
          </a:p>
          <a:p>
            <a:pPr lvl="1"/>
            <a:r>
              <a:rPr lang="en-US" dirty="0" smtClean="0"/>
              <a:t>Popular support for retiree coverage led to introduction of health insurance plans in the 1950s – not especially successful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521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Organized Labor’s </a:t>
            </a:r>
            <a:r>
              <a:rPr lang="en-US" dirty="0" smtClean="0"/>
              <a:t>Reversal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21277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Organized Labor’s </a:t>
            </a:r>
            <a:r>
              <a:rPr lang="en-US" dirty="0" smtClean="0"/>
              <a:t>Reversal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AMA and AHA pushed for government not controlling costs – Hospital and doctor fees, pharmaceuticals</a:t>
            </a:r>
          </a:p>
          <a:p>
            <a:r>
              <a:rPr lang="en-US" dirty="0" smtClean="0"/>
              <a:t>Growing debate in the early 1970s – support for National Health Insurance flagged as OPEC oil shocks and Vietnam War protests took attention of the left</a:t>
            </a:r>
          </a:p>
          <a:p>
            <a:r>
              <a:rPr lang="en-US" dirty="0" smtClean="0"/>
              <a:t>Ted Kennedy developed a single payer plan in the early 1970s</a:t>
            </a:r>
          </a:p>
          <a:p>
            <a:pPr lvl="1"/>
            <a:r>
              <a:rPr lang="en-US" dirty="0" smtClean="0"/>
              <a:t>AMA decried it as socialism</a:t>
            </a:r>
          </a:p>
          <a:p>
            <a:pPr lvl="1"/>
            <a:r>
              <a:rPr lang="en-US" dirty="0" smtClean="0"/>
              <a:t>Kennedy failed to get AFL-CIO buy in</a:t>
            </a:r>
          </a:p>
          <a:p>
            <a:r>
              <a:rPr lang="en-US" dirty="0" smtClean="0"/>
              <a:t>Large corporations sought to contain costs</a:t>
            </a:r>
          </a:p>
          <a:p>
            <a:pPr lvl="1"/>
            <a:r>
              <a:rPr lang="en-US" dirty="0" smtClean="0"/>
              <a:t>Bypass insurance companies and insure employees with their own plans</a:t>
            </a:r>
          </a:p>
          <a:p>
            <a:pPr lvl="1"/>
            <a:r>
              <a:rPr lang="en-US" dirty="0" smtClean="0"/>
              <a:t>Self insurance grew from 5% of employees to 42% between 1975 and 1985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4418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Triumph of the Insurance Industry: Long-Term Care </a:t>
            </a:r>
            <a:r>
              <a:rPr lang="en-US" dirty="0" smtClean="0"/>
              <a:t>Defeat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7918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Triumph of the Insurance Industry: Long-Term Care </a:t>
            </a:r>
            <a:r>
              <a:rPr lang="en-US" dirty="0" smtClean="0"/>
              <a:t>Defeat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Medicare was insufficient in covering retirees</a:t>
            </a:r>
          </a:p>
          <a:p>
            <a:r>
              <a:rPr lang="en-US" dirty="0" smtClean="0"/>
              <a:t>Expanding Medicare opposed by pharmaceuticals</a:t>
            </a:r>
          </a:p>
          <a:p>
            <a:pPr lvl="1"/>
            <a:r>
              <a:rPr lang="en-US" dirty="0" smtClean="0"/>
              <a:t>Original bill included drug cost controls</a:t>
            </a:r>
          </a:p>
          <a:p>
            <a:pPr lvl="1"/>
            <a:r>
              <a:rPr lang="en-US" dirty="0" smtClean="0"/>
              <a:t>Final version removed controls</a:t>
            </a:r>
          </a:p>
          <a:p>
            <a:r>
              <a:rPr lang="en-US" dirty="0" smtClean="0"/>
              <a:t>1988 Medicare Catastrophic Coverage Act</a:t>
            </a:r>
          </a:p>
          <a:p>
            <a:pPr lvl="1"/>
            <a:r>
              <a:rPr lang="en-US" dirty="0" smtClean="0"/>
              <a:t>But didn’t cover long-term care – biggest cost to many elderly</a:t>
            </a:r>
          </a:p>
          <a:p>
            <a:pPr lvl="1"/>
            <a:r>
              <a:rPr lang="en-US" dirty="0" smtClean="0"/>
              <a:t>Repealed after 16 months</a:t>
            </a:r>
          </a:p>
          <a:p>
            <a:r>
              <a:rPr lang="en-US" dirty="0" smtClean="0"/>
              <a:t>Initial support for new long-term care </a:t>
            </a:r>
            <a:r>
              <a:rPr lang="en-US" dirty="0" err="1" smtClean="0"/>
              <a:t>covrage</a:t>
            </a:r>
            <a:r>
              <a:rPr lang="en-US" dirty="0" smtClean="0"/>
              <a:t> bill dissolved under insurance company opposition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298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1915: AALL </a:t>
            </a:r>
            <a:r>
              <a:rPr lang="en-US" dirty="0" smtClean="0"/>
              <a:t>bills </a:t>
            </a:r>
            <a:r>
              <a:rPr lang="en-US" dirty="0"/>
              <a:t>(failed)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State level campaign led by labor organization - </a:t>
            </a:r>
            <a:r>
              <a:rPr lang="en-US" dirty="0"/>
              <a:t> American Association of Labor Legislation </a:t>
            </a:r>
            <a:endParaRPr lang="en-US" dirty="0" smtClean="0"/>
          </a:p>
          <a:p>
            <a:r>
              <a:rPr lang="en-US" dirty="0" smtClean="0"/>
              <a:t>Cover working class and low income individuals</a:t>
            </a:r>
            <a:endParaRPr lang="en-US" dirty="0"/>
          </a:p>
          <a:p>
            <a:r>
              <a:rPr lang="en-US" dirty="0" smtClean="0"/>
              <a:t>Cover the </a:t>
            </a:r>
            <a:r>
              <a:rPr lang="en-US" dirty="0"/>
              <a:t>services of physicians, nurses, and </a:t>
            </a:r>
            <a:r>
              <a:rPr lang="en-US" dirty="0" smtClean="0"/>
              <a:t>hospitals</a:t>
            </a:r>
          </a:p>
          <a:p>
            <a:r>
              <a:rPr lang="en-US" dirty="0" smtClean="0"/>
              <a:t>Also cover as </a:t>
            </a:r>
            <a:r>
              <a:rPr lang="en-US" dirty="0"/>
              <a:t>was sick pay, maternity benefits, and a death </a:t>
            </a:r>
            <a:r>
              <a:rPr lang="en-US" dirty="0" smtClean="0"/>
              <a:t>benefit for </a:t>
            </a:r>
            <a:r>
              <a:rPr lang="en-US" dirty="0"/>
              <a:t>funeral </a:t>
            </a:r>
            <a:r>
              <a:rPr lang="en-US" dirty="0" smtClean="0"/>
              <a:t>expenses</a:t>
            </a:r>
          </a:p>
          <a:p>
            <a:r>
              <a:rPr lang="en-US" dirty="0" smtClean="0"/>
              <a:t>Initially supported by the AMA, but opposed by many state societies</a:t>
            </a:r>
          </a:p>
          <a:p>
            <a:r>
              <a:rPr lang="en-US" dirty="0" smtClean="0"/>
              <a:t>Opposed by the American Federation of Labor (AFL)</a:t>
            </a:r>
          </a:p>
          <a:p>
            <a:r>
              <a:rPr lang="en-US" dirty="0" smtClean="0"/>
              <a:t>Grew in support by 1917,  but faltered thereafter and was dead by 1920</a:t>
            </a:r>
          </a:p>
          <a:p>
            <a:r>
              <a:rPr lang="en-US" dirty="0" smtClean="0"/>
              <a:t>Never enacted in any state</a:t>
            </a:r>
          </a:p>
        </p:txBody>
      </p:sp>
    </p:spTree>
    <p:extLst>
      <p:ext uri="{BB962C8B-B14F-4D97-AF65-F5344CB8AC3E}">
        <p14:creationId xmlns:p14="http://schemas.microsoft.com/office/powerpoint/2010/main" val="1451996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Triumph of the Insurance Industry: National Health Insurance </a:t>
            </a:r>
            <a:r>
              <a:rPr lang="en-US" dirty="0" smtClean="0"/>
              <a:t>Revisited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570155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Triumph of the Insurance Industry: National Health Insurance </a:t>
            </a:r>
            <a:r>
              <a:rPr lang="en-US" dirty="0" smtClean="0"/>
              <a:t>Revisited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the early 1990s, Clinton sought to make health reform central to his presidency</a:t>
            </a:r>
          </a:p>
          <a:p>
            <a:pPr lvl="1"/>
            <a:r>
              <a:rPr lang="en-US" dirty="0" smtClean="0"/>
              <a:t>However, NAFTA negotiations took labor and political focus</a:t>
            </a:r>
          </a:p>
          <a:p>
            <a:pPr lvl="1"/>
            <a:r>
              <a:rPr lang="en-US" dirty="0" smtClean="0"/>
              <a:t>Opposition to reform used </a:t>
            </a:r>
            <a:r>
              <a:rPr lang="en-US" smtClean="0"/>
              <a:t>anti-statistic justifications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314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Quadagno</a:t>
            </a:r>
            <a:r>
              <a:rPr lang="en-US" dirty="0"/>
              <a:t>, Jill. "Why the United States has no national health insurance: Stakeholder mobilization against the welfare state, 1945-1996." </a:t>
            </a:r>
            <a:r>
              <a:rPr lang="en-US" i="1" dirty="0"/>
              <a:t>Journal of Health and Social Behavior</a:t>
            </a:r>
            <a:r>
              <a:rPr lang="en-US" dirty="0"/>
              <a:t> (2004): 25-44</a:t>
            </a:r>
            <a:r>
              <a:rPr lang="en-US" dirty="0" smtClean="0"/>
              <a:t>.</a:t>
            </a:r>
          </a:p>
          <a:p>
            <a:r>
              <a:rPr lang="en-US" dirty="0" err="1"/>
              <a:t>Blendon</a:t>
            </a:r>
            <a:r>
              <a:rPr lang="en-US" dirty="0"/>
              <a:t>, Robert J., and John M. Benson. "Americans’ views on health policy: a fifty-year historical perspective." </a:t>
            </a:r>
            <a:r>
              <a:rPr lang="en-US" i="1" dirty="0"/>
              <a:t>Health Affairs</a:t>
            </a:r>
            <a:r>
              <a:rPr lang="en-US" dirty="0"/>
              <a:t> 20, no. 2 (2001): 33-46</a:t>
            </a:r>
            <a:r>
              <a:rPr lang="en-US" dirty="0" smtClean="0"/>
              <a:t>.</a:t>
            </a:r>
          </a:p>
          <a:p>
            <a:r>
              <a:rPr lang="en-US" dirty="0"/>
              <a:t>Freed, Gary L., and </a:t>
            </a:r>
            <a:r>
              <a:rPr lang="en-US" dirty="0" err="1"/>
              <a:t>Anup</a:t>
            </a:r>
            <a:r>
              <a:rPr lang="en-US" dirty="0"/>
              <a:t> Das. "Nixon or Obama: Who Is the Real Radical Liberal on Health Care?." </a:t>
            </a:r>
            <a:r>
              <a:rPr lang="en-US" i="1" dirty="0"/>
              <a:t>Pediatrics</a:t>
            </a:r>
            <a:r>
              <a:rPr lang="en-US" dirty="0"/>
              <a:t> 136, no. 2 (2015): 211-214.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7393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1921: Sheppard-Towner Act (expired in 1929)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Federal subsidies for state-run child and maternal health</a:t>
            </a:r>
          </a:p>
          <a:p>
            <a:r>
              <a:rPr lang="en-US" dirty="0" smtClean="0"/>
              <a:t>Massachusetts, Connecticut and Illinois never participated in the program</a:t>
            </a:r>
          </a:p>
          <a:p>
            <a:r>
              <a:rPr lang="en-US" dirty="0" smtClean="0"/>
              <a:t>Opposed by the AMA</a:t>
            </a:r>
          </a:p>
          <a:p>
            <a:pPr lvl="1"/>
            <a:r>
              <a:rPr lang="en-US" dirty="0" smtClean="0"/>
              <a:t>Although supported by the Pediatric Section of the AMA</a:t>
            </a:r>
          </a:p>
          <a:p>
            <a:pPr lvl="1"/>
            <a:r>
              <a:rPr lang="en-US" dirty="0" smtClean="0"/>
              <a:t>Led to the formation of the American Academy of Pediatrics</a:t>
            </a:r>
          </a:p>
          <a:p>
            <a:r>
              <a:rPr lang="en-US" dirty="0" smtClean="0"/>
              <a:t>Renewed in 1926 but opposition grew and funding lapsed in 1929</a:t>
            </a:r>
          </a:p>
        </p:txBody>
      </p:sp>
    </p:spTree>
    <p:extLst>
      <p:ext uri="{BB962C8B-B14F-4D97-AF65-F5344CB8AC3E}">
        <p14:creationId xmlns:p14="http://schemas.microsoft.com/office/powerpoint/2010/main" val="3106658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1942: Stabilization 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During WWII, increased government spending was leading to inflation</a:t>
            </a:r>
          </a:p>
          <a:p>
            <a:r>
              <a:rPr lang="en-US" dirty="0" smtClean="0"/>
              <a:t>Increased demand for war-time goods and increased demand for workers due to increased military spending led to labor shortages</a:t>
            </a:r>
          </a:p>
          <a:p>
            <a:r>
              <a:rPr lang="en-US" dirty="0" smtClean="0"/>
              <a:t>Bill meant to combat inflation and labor shortages</a:t>
            </a:r>
          </a:p>
          <a:p>
            <a:r>
              <a:rPr lang="en-US" dirty="0" smtClean="0"/>
              <a:t>Limit employer’s ability to raise wages</a:t>
            </a:r>
          </a:p>
          <a:p>
            <a:pPr lvl="1"/>
            <a:r>
              <a:rPr lang="en-US" dirty="0" smtClean="0"/>
              <a:t>Employer response was to increase benefits</a:t>
            </a:r>
          </a:p>
          <a:p>
            <a:pPr lvl="1"/>
            <a:r>
              <a:rPr lang="en-US" dirty="0" smtClean="0"/>
              <a:t>Health benefits became part of employment packages</a:t>
            </a:r>
          </a:p>
        </p:txBody>
      </p:sp>
    </p:spTree>
    <p:extLst>
      <p:ext uri="{BB962C8B-B14F-4D97-AF65-F5344CB8AC3E}">
        <p14:creationId xmlns:p14="http://schemas.microsoft.com/office/powerpoint/2010/main" val="2864942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1944: Economic Bill of Rights proposal (FDR died a year later)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Part of FDR’s inaugural address</a:t>
            </a:r>
          </a:p>
          <a:p>
            <a:r>
              <a:rPr lang="en-US" dirty="0" smtClean="0"/>
              <a:t>Also called the second bill of rights</a:t>
            </a:r>
            <a:endParaRPr lang="en-US" dirty="0"/>
          </a:p>
          <a:p>
            <a:pPr lvl="1"/>
            <a:r>
              <a:rPr lang="en-US" dirty="0" smtClean="0"/>
              <a:t>The </a:t>
            </a:r>
            <a:r>
              <a:rPr lang="en-US" dirty="0"/>
              <a:t>right to a useful and remunerative job in the industries or shops or farms or mines of the nation;</a:t>
            </a:r>
          </a:p>
          <a:p>
            <a:pPr lvl="1"/>
            <a:r>
              <a:rPr lang="en-US" dirty="0"/>
              <a:t>The right to earn enough to provide adequate food and clothing and recreation;</a:t>
            </a:r>
          </a:p>
          <a:p>
            <a:pPr lvl="1"/>
            <a:r>
              <a:rPr lang="en-US" dirty="0"/>
              <a:t>The right of every farmer to raise and sell his products at a return which will give him and his family a decent living;</a:t>
            </a:r>
          </a:p>
          <a:p>
            <a:pPr lvl="1"/>
            <a:r>
              <a:rPr lang="en-US" dirty="0"/>
              <a:t>The right of every businessman, large and small, to trade in an atmosphere of freedom from unfair competition and domination by monopolies at home or abroad;</a:t>
            </a:r>
          </a:p>
          <a:p>
            <a:pPr lvl="1"/>
            <a:r>
              <a:rPr lang="en-US" dirty="0"/>
              <a:t>The right of every family to a decent home;</a:t>
            </a:r>
          </a:p>
          <a:p>
            <a:pPr lvl="1"/>
            <a:r>
              <a:rPr lang="en-US" dirty="0"/>
              <a:t>The right to adequate medical care and the opportunity to achieve and enjoy good health;</a:t>
            </a:r>
          </a:p>
          <a:p>
            <a:pPr lvl="1"/>
            <a:r>
              <a:rPr lang="en-US" dirty="0"/>
              <a:t>The right to adequate protection from the economic fears of old age, sickness, accident, and unemployment;</a:t>
            </a:r>
          </a:p>
          <a:p>
            <a:pPr lvl="1"/>
            <a:r>
              <a:rPr lang="en-US" dirty="0"/>
              <a:t>The right to a good education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FDR was elected to his fourth term in November 1944 but died in April 1945</a:t>
            </a:r>
          </a:p>
        </p:txBody>
      </p:sp>
    </p:spTree>
    <p:extLst>
      <p:ext uri="{BB962C8B-B14F-4D97-AF65-F5344CB8AC3E}">
        <p14:creationId xmlns:p14="http://schemas.microsoft.com/office/powerpoint/2010/main" val="2272136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Key Legislation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1946: Wagner-Murray-Dingell and Taft-Smith-Ball bills (no action)</a:t>
            </a:r>
          </a:p>
          <a:p>
            <a:pPr lvl="1"/>
            <a:r>
              <a:rPr lang="en-US" dirty="0" smtClean="0"/>
              <a:t>Bills were in part in opposition to each other, but both sought to provide health payments to low income workers</a:t>
            </a:r>
          </a:p>
          <a:p>
            <a:pPr lvl="1"/>
            <a:r>
              <a:rPr lang="en-US" dirty="0" smtClean="0"/>
              <a:t>Neither bill made it to the floor</a:t>
            </a:r>
          </a:p>
        </p:txBody>
      </p:sp>
    </p:spTree>
    <p:extLst>
      <p:ext uri="{BB962C8B-B14F-4D97-AF65-F5344CB8AC3E}">
        <p14:creationId xmlns:p14="http://schemas.microsoft.com/office/powerpoint/2010/main" val="850420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1950s: </a:t>
            </a:r>
            <a:r>
              <a:rPr lang="en-US" dirty="0"/>
              <a:t>Social Security Amendments of </a:t>
            </a:r>
            <a:r>
              <a:rPr lang="en-US" dirty="0" smtClean="0"/>
              <a:t>1950 and 1956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Payments to health care providers for welfare recipients established in 1950 and expanded in 1956</a:t>
            </a:r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480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1965: Social Security Amendments of 1965 (Medicare and Medicaid)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Major issue in 1962 Kennedy Campaign (Kennedy was assassinated in 1963)</a:t>
            </a:r>
          </a:p>
          <a:p>
            <a:r>
              <a:rPr lang="en-US" dirty="0" smtClean="0"/>
              <a:t>Johnson strongly supported legislation</a:t>
            </a:r>
          </a:p>
          <a:p>
            <a:r>
              <a:rPr lang="en-US" dirty="0" smtClean="0"/>
              <a:t>Initial proposal failed in 1964</a:t>
            </a:r>
          </a:p>
          <a:p>
            <a:r>
              <a:rPr lang="en-US" dirty="0" smtClean="0"/>
              <a:t>Supported by the AFL-CIO, both parties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499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35138</TotalTime>
  <Words>1620</Words>
  <Application>Microsoft Office PowerPoint</Application>
  <PresentationFormat>Widescreen</PresentationFormat>
  <Paragraphs>202</Paragraphs>
  <Slides>32</Slides>
  <Notes>0</Notes>
  <HiddenSlides>4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6" baseType="lpstr">
      <vt:lpstr>Arial</vt:lpstr>
      <vt:lpstr>Calibri</vt:lpstr>
      <vt:lpstr>Calibri Light</vt:lpstr>
      <vt:lpstr>Office Theme</vt:lpstr>
      <vt:lpstr>HCMI 4225: History of Public Health Insurance in the US</vt:lpstr>
      <vt:lpstr>Key Legislation</vt:lpstr>
      <vt:lpstr>1915: AALL bills (failed)</vt:lpstr>
      <vt:lpstr>1921: Sheppard-Towner Act (expired in 1929)</vt:lpstr>
      <vt:lpstr>1942: Stabilization Act</vt:lpstr>
      <vt:lpstr>1944: Economic Bill of Rights proposal (FDR died a year later)</vt:lpstr>
      <vt:lpstr>Key Legislation</vt:lpstr>
      <vt:lpstr>1950s: Social Security Amendments of 1950 and 1956</vt:lpstr>
      <vt:lpstr>1965: Social Security Amendments of 1965 (Medicare and Medicaid)</vt:lpstr>
      <vt:lpstr>1970: Title X</vt:lpstr>
      <vt:lpstr>1972: Social Security Amendments of 1972</vt:lpstr>
      <vt:lpstr>1973: Health Maintenance Organization Act</vt:lpstr>
      <vt:lpstr>1974: Employee Retirement Income Security Act (ERISA)</vt:lpstr>
      <vt:lpstr>Failed Proposals: Nixon, Ford Carter, and Clinton</vt:lpstr>
      <vt:lpstr>Failed Proposals: Nixon, Ford Carter, and Clinton</vt:lpstr>
      <vt:lpstr>Quadagno – Why the United States Has No National Health Insurance</vt:lpstr>
      <vt:lpstr>Introduction</vt:lpstr>
      <vt:lpstr>Political Theories of the Welfare State</vt:lpstr>
      <vt:lpstr>Health Care System and Political Power </vt:lpstr>
      <vt:lpstr>Theory of Stakeholder Mobilization</vt:lpstr>
      <vt:lpstr>Theory of Stakeholder Mobilization</vt:lpstr>
      <vt:lpstr>Defense of Physician Sovereignty</vt:lpstr>
      <vt:lpstr>Defense of Physician Sovereignty</vt:lpstr>
      <vt:lpstr>Privatizing Organized Labor’s Agenda</vt:lpstr>
      <vt:lpstr>Privatizing Organized Labor’s Agenda</vt:lpstr>
      <vt:lpstr>Organized Labor’s Reversal</vt:lpstr>
      <vt:lpstr>Organized Labor’s Reversal</vt:lpstr>
      <vt:lpstr>Triumph of the Insurance Industry: Long-Term Care Defeat</vt:lpstr>
      <vt:lpstr>Triumph of the Insurance Industry: Long-Term Care Defeat</vt:lpstr>
      <vt:lpstr>Triumph of the Insurance Industry: National Health Insurance Revisited</vt:lpstr>
      <vt:lpstr>Triumph of the Insurance Industry: National Health Insurance Revisited</vt:lpstr>
      <vt:lpstr>Readings:</vt:lpstr>
    </vt:vector>
  </TitlesOfParts>
  <Company>D10222WCAH07IT1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HCMI 4225: Health and Social Insurance</dc:title>
  <dc:creator>Shane Murphy</dc:creator>
  <cp:lastModifiedBy>Shane Murphy</cp:lastModifiedBy>
  <cp:revision>127</cp:revision>
  <dcterms:created xsi:type="dcterms:W3CDTF">2018-08-26T19:46:47Z</dcterms:created>
  <dcterms:modified xsi:type="dcterms:W3CDTF">2019-02-27T14:30:41Z</dcterms:modified>
</cp:coreProperties>
</file>