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279"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21" d="100"/>
          <a:sy n="121" d="100"/>
        </p:scale>
        <p:origin x="132" y="330"/>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health economics, we view health as a durable good – one that generates a flow of services which provides satisfaction or “utility”. </a:t>
            </a:r>
          </a:p>
          <a:p>
            <a:r>
              <a:rPr lang="en-US" dirty="0"/>
              <a:t>As a good, health is desired for both consumption and investment purposes. </a:t>
            </a:r>
          </a:p>
          <a:p>
            <a:r>
              <a:rPr lang="en-US" dirty="0"/>
              <a:t>From a consumption perspective, people feel better or get utility when they have good health.</a:t>
            </a:r>
          </a:p>
          <a:p>
            <a:r>
              <a:rPr lang="en-US" dirty="0"/>
              <a:t>The investment perspective has to do with the relationship between health and use of time.  If you are in a state of good health, you allocate less time to sickness and therefore have more time for other things like working to increase your income or pursuing leisure activities. This investment view of health is similar to how we view education when we are studying human capital. Just as one might invest in education in order to potentially earn a higher wage, people can invest in health to increase their likelihood of having more healthy days to work and generate income.</a:t>
            </a:r>
          </a:p>
          <a:p>
            <a:endParaRPr lang="en-US" dirty="0"/>
          </a:p>
          <a:p>
            <a:endParaRPr lang="en-US" dirty="0"/>
          </a:p>
        </p:txBody>
      </p:sp>
      <p:sp>
        <p:nvSpPr>
          <p:cNvPr id="4" name="Slide Number Placeholder 3"/>
          <p:cNvSpPr>
            <a:spLocks noGrp="1"/>
          </p:cNvSpPr>
          <p:nvPr>
            <p:ph type="sldNum" sz="quarter" idx="5"/>
          </p:nvPr>
        </p:nvSpPr>
        <p:spPr/>
        <p:txBody>
          <a:bodyPr/>
          <a:lstStyle/>
          <a:p>
            <a:fld id="{7E824DBB-5CB8-461C-A592-7B67B10EFF83}" type="slidenum">
              <a:rPr lang="en-US" smtClean="0"/>
              <a:t>3</a:t>
            </a:fld>
            <a:endParaRPr lang="en-US"/>
          </a:p>
        </p:txBody>
      </p:sp>
    </p:spTree>
    <p:extLst>
      <p:ext uri="{BB962C8B-B14F-4D97-AF65-F5344CB8AC3E}">
        <p14:creationId xmlns:p14="http://schemas.microsoft.com/office/powerpoint/2010/main" val="2756430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condition captures another important aspect of health capital. Any capital good exhibits two characteristics: it is durable and adjusts over time due to depreciation and investments (the second equation told us that), and that it provides some return over time. </a:t>
            </a:r>
          </a:p>
          <a:p>
            <a:endParaRPr lang="en-US" dirty="0"/>
          </a:p>
          <a:p>
            <a:r>
              <a:rPr lang="en-US" dirty="0"/>
              <a:t>This equation assumes that time is measured as days per year – so an individual’s total healthy days in a year equals 365 – time sick. This equation also tells us that the number of healthy productive days is a function of the underlying health stock (H). The more H, the more healthy &amp; productive days in a year. </a:t>
            </a:r>
          </a:p>
          <a:p>
            <a:endParaRPr lang="en-US" dirty="0"/>
          </a:p>
        </p:txBody>
      </p:sp>
      <p:sp>
        <p:nvSpPr>
          <p:cNvPr id="4" name="Slide Number Placeholder 3"/>
          <p:cNvSpPr>
            <a:spLocks noGrp="1"/>
          </p:cNvSpPr>
          <p:nvPr>
            <p:ph type="sldNum" sz="quarter" idx="5"/>
          </p:nvPr>
        </p:nvSpPr>
        <p:spPr/>
        <p:txBody>
          <a:bodyPr/>
          <a:lstStyle/>
          <a:p>
            <a:fld id="{7E824DBB-5CB8-461C-A592-7B67B10EFF83}" type="slidenum">
              <a:rPr lang="en-US" smtClean="0"/>
              <a:t>12</a:t>
            </a:fld>
            <a:endParaRPr lang="en-US"/>
          </a:p>
        </p:txBody>
      </p:sp>
    </p:spTree>
    <p:extLst>
      <p:ext uri="{BB962C8B-B14F-4D97-AF65-F5344CB8AC3E}">
        <p14:creationId xmlns:p14="http://schemas.microsoft.com/office/powerpoint/2010/main" val="4138564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40556-045D-48FA-95C0-0E583EE7E755}" type="slidenum">
              <a:rPr lang="en-GB" altLang="en-US"/>
              <a:pPr/>
              <a:t>13</a:t>
            </a:fld>
            <a:endParaRPr lang="en-GB" altLang="en-US"/>
          </a:p>
        </p:txBody>
      </p:sp>
      <p:sp>
        <p:nvSpPr>
          <p:cNvPr id="34818" name="Rectangle 2"/>
          <p:cNvSpPr>
            <a:spLocks noGrp="1" noRot="1" noChangeAspect="1" noChangeArrowheads="1" noTextEdit="1"/>
          </p:cNvSpPr>
          <p:nvPr>
            <p:ph type="sldImg"/>
          </p:nvPr>
        </p:nvSpPr>
        <p:spPr>
          <a:xfrm>
            <a:off x="109538" y="739775"/>
            <a:ext cx="6581775" cy="3703638"/>
          </a:xfrm>
          <a:ln/>
        </p:spPr>
      </p:sp>
      <p:sp>
        <p:nvSpPr>
          <p:cNvPr id="34819" name="Rectangle 3"/>
          <p:cNvSpPr>
            <a:spLocks noGrp="1" noChangeArrowheads="1"/>
          </p:cNvSpPr>
          <p:nvPr>
            <p:ph type="body" idx="1"/>
          </p:nvPr>
        </p:nvSpPr>
        <p:spPr/>
        <p:txBody>
          <a:bodyPr/>
          <a:lstStyle/>
          <a:p>
            <a:endParaRPr lang="en-US" altLang="en-US" sz="1400"/>
          </a:p>
        </p:txBody>
      </p:sp>
    </p:spTree>
    <p:extLst>
      <p:ext uri="{BB962C8B-B14F-4D97-AF65-F5344CB8AC3E}">
        <p14:creationId xmlns:p14="http://schemas.microsoft.com/office/powerpoint/2010/main" val="337893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824DBB-5CB8-461C-A592-7B67B10EFF83}" type="slidenum">
              <a:rPr lang="en-US" smtClean="0"/>
              <a:t>14</a:t>
            </a:fld>
            <a:endParaRPr lang="en-US"/>
          </a:p>
        </p:txBody>
      </p:sp>
    </p:spTree>
    <p:extLst>
      <p:ext uri="{BB962C8B-B14F-4D97-AF65-F5344CB8AC3E}">
        <p14:creationId xmlns:p14="http://schemas.microsoft.com/office/powerpoint/2010/main" val="1542538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Note: There was an error in this slide that led to come confusion at the end of class – the correct equation should be: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C  =  Cost of a health investment multiplied by (Opportunity cost + rate at which capital good depreciates)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Where the Opportunity cost is cost of foregone alternatives i.e. interest rate.</a:t>
            </a:r>
          </a:p>
        </p:txBody>
      </p:sp>
      <p:sp>
        <p:nvSpPr>
          <p:cNvPr id="4" name="Slide Number Placeholder 3"/>
          <p:cNvSpPr>
            <a:spLocks noGrp="1"/>
          </p:cNvSpPr>
          <p:nvPr>
            <p:ph type="sldNum" sz="quarter" idx="5"/>
          </p:nvPr>
        </p:nvSpPr>
        <p:spPr/>
        <p:txBody>
          <a:bodyPr/>
          <a:lstStyle/>
          <a:p>
            <a:fld id="{7E824DBB-5CB8-461C-A592-7B67B10EFF83}" type="slidenum">
              <a:rPr lang="en-US" smtClean="0"/>
              <a:t>16</a:t>
            </a:fld>
            <a:endParaRPr lang="en-US"/>
          </a:p>
        </p:txBody>
      </p:sp>
    </p:spTree>
    <p:extLst>
      <p:ext uri="{BB962C8B-B14F-4D97-AF65-F5344CB8AC3E}">
        <p14:creationId xmlns:p14="http://schemas.microsoft.com/office/powerpoint/2010/main" val="273176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6CC147C8-499B-4E4B-B0E5-33FF22EBE8BA}" type="slidenum">
              <a:rPr lang="en-GB" altLang="en-US" sz="1200">
                <a:latin typeface="Times New Roman" panose="02020603050405020304" pitchFamily="18" charset="0"/>
              </a:rPr>
              <a:pPr eaLnBrk="1" hangingPunct="1"/>
              <a:t>18</a:t>
            </a:fld>
            <a:endParaRPr lang="en-GB" altLang="en-US" sz="120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07950" y="739775"/>
            <a:ext cx="6581775" cy="3703638"/>
          </a:xfrm>
          <a:ln/>
        </p:spPr>
      </p:sp>
      <p:sp>
        <p:nvSpPr>
          <p:cNvPr id="36868" name="Rectangle 3"/>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1390667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 class we assumed ceteris paribus that the increase in wages would not include an increase in prices – and could not explain why cost-of-capital was increasing, with that assumption. However, In a general equilibrium model, an increase in wages may increase prices throughout the market, in particular, the price of an increase in H may be represented by an increase from C1 to C2. </a:t>
            </a:r>
          </a:p>
        </p:txBody>
      </p:sp>
      <p:sp>
        <p:nvSpPr>
          <p:cNvPr id="4" name="Slide Number Placeholder 3"/>
          <p:cNvSpPr>
            <a:spLocks noGrp="1"/>
          </p:cNvSpPr>
          <p:nvPr>
            <p:ph type="sldNum" sz="quarter" idx="5"/>
          </p:nvPr>
        </p:nvSpPr>
        <p:spPr/>
        <p:txBody>
          <a:bodyPr/>
          <a:lstStyle/>
          <a:p>
            <a:fld id="{7E824DBB-5CB8-461C-A592-7B67B10EFF83}" type="slidenum">
              <a:rPr lang="en-US" smtClean="0"/>
              <a:t>22</a:t>
            </a:fld>
            <a:endParaRPr lang="en-US"/>
          </a:p>
        </p:txBody>
      </p:sp>
    </p:spTree>
    <p:extLst>
      <p:ext uri="{BB962C8B-B14F-4D97-AF65-F5344CB8AC3E}">
        <p14:creationId xmlns:p14="http://schemas.microsoft.com/office/powerpoint/2010/main" val="187026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824DBB-5CB8-461C-A592-7B67B10EFF83}" type="slidenum">
              <a:rPr lang="en-US" smtClean="0"/>
              <a:t>23</a:t>
            </a:fld>
            <a:endParaRPr lang="en-US"/>
          </a:p>
        </p:txBody>
      </p:sp>
    </p:spTree>
    <p:extLst>
      <p:ext uri="{BB962C8B-B14F-4D97-AF65-F5344CB8AC3E}">
        <p14:creationId xmlns:p14="http://schemas.microsoft.com/office/powerpoint/2010/main" val="465184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seven equations we looked at so far capture the main features of Grossman’s framework and also summarize why we view health as different from other commodities. </a:t>
            </a:r>
            <a:r>
              <a:rPr lang="en-US" u="sng" dirty="0"/>
              <a:t>These are the four essential takeaways from the Grossman model. </a:t>
            </a:r>
          </a:p>
        </p:txBody>
      </p:sp>
      <p:sp>
        <p:nvSpPr>
          <p:cNvPr id="4" name="Slide Number Placeholder 3"/>
          <p:cNvSpPr>
            <a:spLocks noGrp="1"/>
          </p:cNvSpPr>
          <p:nvPr>
            <p:ph type="sldNum" sz="quarter" idx="5"/>
          </p:nvPr>
        </p:nvSpPr>
        <p:spPr/>
        <p:txBody>
          <a:bodyPr/>
          <a:lstStyle/>
          <a:p>
            <a:fld id="{7E824DBB-5CB8-461C-A592-7B67B10EFF83}" type="slidenum">
              <a:rPr lang="en-US" smtClean="0"/>
              <a:t>26</a:t>
            </a:fld>
            <a:endParaRPr lang="en-US"/>
          </a:p>
        </p:txBody>
      </p:sp>
    </p:spTree>
    <p:extLst>
      <p:ext uri="{BB962C8B-B14F-4D97-AF65-F5344CB8AC3E}">
        <p14:creationId xmlns:p14="http://schemas.microsoft.com/office/powerpoint/2010/main" val="275503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these bullet points need to be shortened.</a:t>
            </a:r>
          </a:p>
          <a:p>
            <a:endParaRPr lang="en-US" dirty="0" smtClean="0"/>
          </a:p>
          <a:p>
            <a:r>
              <a:rPr lang="en-US" dirty="0" smtClean="0"/>
              <a:t>The example is with the alarm clock, the</a:t>
            </a:r>
            <a:r>
              <a:rPr lang="en-US" baseline="0" dirty="0" smtClean="0"/>
              <a:t> night before people like to set their alarm clock early, comparing the discounted disutility of getting up early against the discounted utility of getting stuff done during that time. However in the morning, they discount the utility of getting the stuff done relatively more than they did the night before, and prefer to hit the snooze button. Thus their discounting is </a:t>
            </a:r>
            <a:r>
              <a:rPr lang="en-US" baseline="0" smtClean="0"/>
              <a:t>time inconsistent.</a:t>
            </a:r>
            <a:endParaRPr lang="en-US" baseline="0" dirty="0" smtClean="0"/>
          </a:p>
        </p:txBody>
      </p:sp>
      <p:sp>
        <p:nvSpPr>
          <p:cNvPr id="4" name="Slide Number Placeholder 3"/>
          <p:cNvSpPr>
            <a:spLocks noGrp="1"/>
          </p:cNvSpPr>
          <p:nvPr>
            <p:ph type="sldNum" sz="quarter" idx="10"/>
          </p:nvPr>
        </p:nvSpPr>
        <p:spPr/>
        <p:txBody>
          <a:bodyPr/>
          <a:lstStyle/>
          <a:p>
            <a:fld id="{5B260AEC-77F0-4602-B69F-99AE9441C509}" type="slidenum">
              <a:rPr lang="en-US" smtClean="0"/>
              <a:t>37</a:t>
            </a:fld>
            <a:endParaRPr lang="en-US"/>
          </a:p>
        </p:txBody>
      </p:sp>
    </p:spTree>
    <p:extLst>
      <p:ext uri="{BB962C8B-B14F-4D97-AF65-F5344CB8AC3E}">
        <p14:creationId xmlns:p14="http://schemas.microsoft.com/office/powerpoint/2010/main" val="77506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care refers to the goods and services which are an input to one’s health. </a:t>
            </a:r>
          </a:p>
        </p:txBody>
      </p:sp>
      <p:sp>
        <p:nvSpPr>
          <p:cNvPr id="4" name="Slide Number Placeholder 3"/>
          <p:cNvSpPr>
            <a:spLocks noGrp="1"/>
          </p:cNvSpPr>
          <p:nvPr>
            <p:ph type="sldNum" sz="quarter" idx="5"/>
          </p:nvPr>
        </p:nvSpPr>
        <p:spPr/>
        <p:txBody>
          <a:bodyPr/>
          <a:lstStyle/>
          <a:p>
            <a:fld id="{7E824DBB-5CB8-461C-A592-7B67B10EFF83}" type="slidenum">
              <a:rPr lang="en-US" smtClean="0"/>
              <a:t>4</a:t>
            </a:fld>
            <a:endParaRPr lang="en-US"/>
          </a:p>
        </p:txBody>
      </p:sp>
    </p:spTree>
    <p:extLst>
      <p:ext uri="{BB962C8B-B14F-4D97-AF65-F5344CB8AC3E}">
        <p14:creationId xmlns:p14="http://schemas.microsoft.com/office/powerpoint/2010/main" val="409038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of medical services can be more difficult to assess or measure than quality of medical goods, for these three reasons. Often researchers will measure medical care based on availability of medical care (i.e. number of doctors or hospital beds per 1,000 people) or the use of medical care (i.e. quantity of office visits or surgeries per capita can measure the use of physician services or the number of inpatient days can measure the amount of hospital services consumed). </a:t>
            </a:r>
          </a:p>
          <a:p>
            <a:endParaRPr lang="en-US" dirty="0"/>
          </a:p>
          <a:p>
            <a:r>
              <a:rPr lang="en-US" dirty="0"/>
              <a:t>We’ll look how we measure quantity and quality in a bit more detail later on. For now, it’s useful to know why it can be difficult to measure and these three broad ways of measuring quality in medical care.</a:t>
            </a:r>
          </a:p>
        </p:txBody>
      </p:sp>
      <p:sp>
        <p:nvSpPr>
          <p:cNvPr id="4" name="Slide Number Placeholder 3"/>
          <p:cNvSpPr>
            <a:spLocks noGrp="1"/>
          </p:cNvSpPr>
          <p:nvPr>
            <p:ph type="sldNum" sz="quarter" idx="5"/>
          </p:nvPr>
        </p:nvSpPr>
        <p:spPr/>
        <p:txBody>
          <a:bodyPr/>
          <a:lstStyle/>
          <a:p>
            <a:fld id="{7E824DBB-5CB8-461C-A592-7B67B10EFF83}" type="slidenum">
              <a:rPr lang="en-US" smtClean="0"/>
              <a:t>5</a:t>
            </a:fld>
            <a:endParaRPr lang="en-US"/>
          </a:p>
        </p:txBody>
      </p:sp>
    </p:spTree>
    <p:extLst>
      <p:ext uri="{BB962C8B-B14F-4D97-AF65-F5344CB8AC3E}">
        <p14:creationId xmlns:p14="http://schemas.microsoft.com/office/powerpoint/2010/main" val="135403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Grossman’s model integrates theory of human capital and household production to understand the demand for health. </a:t>
            </a:r>
          </a:p>
          <a:p>
            <a:r>
              <a:rPr lang="en-US" dirty="0"/>
              <a:t>The main ways health differs from the demand for other goods and services are described in the set-up of the model.</a:t>
            </a:r>
          </a:p>
        </p:txBody>
      </p:sp>
      <p:sp>
        <p:nvSpPr>
          <p:cNvPr id="4" name="Slide Number Placeholder 3"/>
          <p:cNvSpPr>
            <a:spLocks noGrp="1"/>
          </p:cNvSpPr>
          <p:nvPr>
            <p:ph type="sldNum" sz="quarter" idx="5"/>
          </p:nvPr>
        </p:nvSpPr>
        <p:spPr/>
        <p:txBody>
          <a:bodyPr/>
          <a:lstStyle/>
          <a:p>
            <a:fld id="{7E824DBB-5CB8-461C-A592-7B67B10EFF83}" type="slidenum">
              <a:rPr lang="en-US" smtClean="0"/>
              <a:t>6</a:t>
            </a:fld>
            <a:endParaRPr lang="en-US"/>
          </a:p>
        </p:txBody>
      </p:sp>
    </p:spTree>
    <p:extLst>
      <p:ext uri="{BB962C8B-B14F-4D97-AF65-F5344CB8AC3E}">
        <p14:creationId xmlns:p14="http://schemas.microsoft.com/office/powerpoint/2010/main" val="34868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constraints are related to the production of health and from them we can get the health production function.</a:t>
            </a:r>
          </a:p>
          <a:p>
            <a:pPr>
              <a:buFontTx/>
              <a:buNone/>
            </a:pPr>
            <a:r>
              <a:rPr lang="en-GB" altLang="en-US" sz="1200" dirty="0"/>
              <a:t>A person is born with </a:t>
            </a:r>
            <a:r>
              <a:rPr lang="en-GB" altLang="en-US" sz="1200" u="sng" dirty="0"/>
              <a:t>initial endowment</a:t>
            </a:r>
            <a:r>
              <a:rPr lang="en-GB" altLang="en-US" sz="1200" dirty="0"/>
              <a:t> of H, which they add to by investment.</a:t>
            </a:r>
          </a:p>
          <a:p>
            <a:pPr>
              <a:buFontTx/>
              <a:buNone/>
            </a:pPr>
            <a:r>
              <a:rPr lang="en-GB" altLang="en-US" sz="1200" dirty="0"/>
              <a:t>The rate of H production will depend on the </a:t>
            </a:r>
            <a:r>
              <a:rPr lang="en-GB" altLang="en-US" sz="1200" u="sng" dirty="0"/>
              <a:t>efficiency</a:t>
            </a:r>
            <a:r>
              <a:rPr lang="en-GB" altLang="en-US" sz="1200" dirty="0"/>
              <a:t> of investment in H. </a:t>
            </a:r>
          </a:p>
          <a:p>
            <a:pPr>
              <a:buFontTx/>
              <a:buNone/>
            </a:pPr>
            <a:r>
              <a:rPr lang="en-GB" altLang="en-US" sz="1200" dirty="0"/>
              <a:t>There will be </a:t>
            </a:r>
            <a:r>
              <a:rPr lang="en-GB" altLang="en-US" sz="1200" u="sng" dirty="0">
                <a:latin typeface="Symbol" panose="05050102010706020507" pitchFamily="18" charset="2"/>
              </a:rPr>
              <a:t>d</a:t>
            </a:r>
            <a:r>
              <a:rPr lang="en-GB" altLang="en-US" sz="1200" dirty="0"/>
              <a:t> in the value of the stock of H through age, accident, carelessness, sudden disease.</a:t>
            </a:r>
          </a:p>
          <a:p>
            <a:endParaRPr lang="en-US" dirty="0"/>
          </a:p>
          <a:p>
            <a:endParaRPr lang="en-US" dirty="0"/>
          </a:p>
        </p:txBody>
      </p:sp>
      <p:sp>
        <p:nvSpPr>
          <p:cNvPr id="4" name="Slide Number Placeholder 3"/>
          <p:cNvSpPr>
            <a:spLocks noGrp="1"/>
          </p:cNvSpPr>
          <p:nvPr>
            <p:ph type="sldNum" sz="quarter" idx="5"/>
          </p:nvPr>
        </p:nvSpPr>
        <p:spPr/>
        <p:txBody>
          <a:bodyPr/>
          <a:lstStyle/>
          <a:p>
            <a:fld id="{7E824DBB-5CB8-461C-A592-7B67B10EFF83}" type="slidenum">
              <a:rPr lang="en-US" smtClean="0"/>
              <a:t>7</a:t>
            </a:fld>
            <a:endParaRPr lang="en-US"/>
          </a:p>
        </p:txBody>
      </p:sp>
    </p:spTree>
    <p:extLst>
      <p:ext uri="{BB962C8B-B14F-4D97-AF65-F5344CB8AC3E}">
        <p14:creationId xmlns:p14="http://schemas.microsoft.com/office/powerpoint/2010/main" val="285625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5A395-6310-4362-AF4E-3291C8B18728}" type="slidenum">
              <a:rPr lang="en-GB" altLang="en-US"/>
              <a:pPr/>
              <a:t>8</a:t>
            </a:fld>
            <a:endParaRPr lang="en-GB" altLang="en-US"/>
          </a:p>
        </p:txBody>
      </p:sp>
      <p:sp>
        <p:nvSpPr>
          <p:cNvPr id="57346" name="Rectangle 2"/>
          <p:cNvSpPr>
            <a:spLocks noGrp="1" noRot="1" noChangeAspect="1" noChangeArrowheads="1" noTextEdit="1"/>
          </p:cNvSpPr>
          <p:nvPr>
            <p:ph type="sldImg"/>
          </p:nvPr>
        </p:nvSpPr>
        <p:spPr>
          <a:xfrm>
            <a:off x="109538" y="739775"/>
            <a:ext cx="6581775" cy="3703638"/>
          </a:xfrm>
          <a:ln/>
        </p:spPr>
      </p:sp>
      <p:sp>
        <p:nvSpPr>
          <p:cNvPr id="57347" name="Rectangle 3"/>
          <p:cNvSpPr>
            <a:spLocks noGrp="1" noChangeArrowheads="1"/>
          </p:cNvSpPr>
          <p:nvPr>
            <p:ph type="body" idx="1"/>
          </p:nvPr>
        </p:nvSpPr>
        <p:spPr>
          <a:xfrm>
            <a:off x="381000" y="4495800"/>
            <a:ext cx="6096000" cy="4800600"/>
          </a:xfrm>
        </p:spPr>
        <p:txBody>
          <a:bodyPr/>
          <a:lstStyle/>
          <a:p>
            <a:endParaRPr lang="en-US" altLang="en-US"/>
          </a:p>
        </p:txBody>
      </p:sp>
    </p:spTree>
    <p:extLst>
      <p:ext uri="{BB962C8B-B14F-4D97-AF65-F5344CB8AC3E}">
        <p14:creationId xmlns:p14="http://schemas.microsoft.com/office/powerpoint/2010/main" val="403858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Efficiency is kind of like technology in a firm’s production process. If a new technology comes in, it can shift the production function upward. </a:t>
            </a:r>
          </a:p>
          <a:p>
            <a:endParaRPr lang="en-US" dirty="0"/>
          </a:p>
        </p:txBody>
      </p:sp>
      <p:sp>
        <p:nvSpPr>
          <p:cNvPr id="4" name="Slide Number Placeholder 3"/>
          <p:cNvSpPr>
            <a:spLocks noGrp="1"/>
          </p:cNvSpPr>
          <p:nvPr>
            <p:ph type="sldNum" sz="quarter" idx="5"/>
          </p:nvPr>
        </p:nvSpPr>
        <p:spPr/>
        <p:txBody>
          <a:bodyPr/>
          <a:lstStyle/>
          <a:p>
            <a:fld id="{7E824DBB-5CB8-461C-A592-7B67B10EFF83}" type="slidenum">
              <a:rPr lang="en-US" smtClean="0"/>
              <a:t>9</a:t>
            </a:fld>
            <a:endParaRPr lang="en-US"/>
          </a:p>
        </p:txBody>
      </p:sp>
    </p:spTree>
    <p:extLst>
      <p:ext uri="{BB962C8B-B14F-4D97-AF65-F5344CB8AC3E}">
        <p14:creationId xmlns:p14="http://schemas.microsoft.com/office/powerpoint/2010/main" val="240332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production functions for health and for other commodities capture the fact that individuals have some control over the production process, and that they can determine what quantity and mix of resources to use in producing their health, entertainment, transportation, meals, etc. </a:t>
            </a:r>
          </a:p>
          <a:p>
            <a:r>
              <a:rPr lang="en-US" dirty="0"/>
              <a:t>Individuals combine their time with inputs bought in the marketplace. Like all resources, these resources are scarce and are constrained by individuals total time and income. </a:t>
            </a:r>
          </a:p>
        </p:txBody>
      </p:sp>
      <p:sp>
        <p:nvSpPr>
          <p:cNvPr id="4" name="Slide Number Placeholder 3"/>
          <p:cNvSpPr>
            <a:spLocks noGrp="1"/>
          </p:cNvSpPr>
          <p:nvPr>
            <p:ph type="sldNum" sz="quarter" idx="5"/>
          </p:nvPr>
        </p:nvSpPr>
        <p:spPr/>
        <p:txBody>
          <a:bodyPr/>
          <a:lstStyle/>
          <a:p>
            <a:fld id="{7E824DBB-5CB8-461C-A592-7B67B10EFF83}" type="slidenum">
              <a:rPr lang="en-US" smtClean="0"/>
              <a:t>10</a:t>
            </a:fld>
            <a:endParaRPr lang="en-US"/>
          </a:p>
        </p:txBody>
      </p:sp>
    </p:spTree>
    <p:extLst>
      <p:ext uri="{BB962C8B-B14F-4D97-AF65-F5344CB8AC3E}">
        <p14:creationId xmlns:p14="http://schemas.microsoft.com/office/powerpoint/2010/main" val="293033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824DBB-5CB8-461C-A592-7B67B10EFF83}" type="slidenum">
              <a:rPr lang="en-US" smtClean="0"/>
              <a:t>11</a:t>
            </a:fld>
            <a:endParaRPr lang="en-US"/>
          </a:p>
        </p:txBody>
      </p:sp>
    </p:spTree>
    <p:extLst>
      <p:ext uri="{BB962C8B-B14F-4D97-AF65-F5344CB8AC3E}">
        <p14:creationId xmlns:p14="http://schemas.microsoft.com/office/powerpoint/2010/main" val="3496476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2/11/2019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HCMI </a:t>
            </a:r>
            <a:r>
              <a:rPr lang="en-US" dirty="0" smtClean="0"/>
              <a:t>5243: Health Demand and Health Insurance Demand</a:t>
            </a:r>
            <a:endParaRPr lang="en-US" dirty="0"/>
          </a:p>
        </p:txBody>
      </p:sp>
      <p:sp>
        <p:nvSpPr>
          <p:cNvPr id="3" name="Subtitle 2"/>
          <p:cNvSpPr>
            <a:spLocks noGrp="1"/>
          </p:cNvSpPr>
          <p:nvPr>
            <p:ph type="subTitle" idx="1"/>
          </p:nvPr>
        </p:nvSpPr>
        <p:spPr/>
        <p:txBody>
          <a:bodyPr/>
          <a:lstStyle/>
          <a:p>
            <a:r>
              <a:rPr lang="en-US" dirty="0" smtClean="0"/>
              <a:t>GBLC 504</a:t>
            </a:r>
            <a:r>
              <a:rPr lang="en-US" dirty="0" smtClean="0"/>
              <a:t>: 6:00 PM </a:t>
            </a:r>
            <a:r>
              <a:rPr lang="en-US" dirty="0" smtClean="0"/>
              <a:t>– </a:t>
            </a:r>
            <a:r>
              <a:rPr lang="en-US" dirty="0" smtClean="0"/>
              <a:t>9:00 PM</a:t>
            </a:r>
            <a:endParaRPr lang="en-US" dirty="0" smtClean="0"/>
          </a:p>
          <a:p>
            <a:r>
              <a:rPr lang="en-US" dirty="0" smtClean="0"/>
              <a:t>Shane Murphy – </a:t>
            </a:r>
            <a:r>
              <a:rPr lang="en-US" dirty="0" smtClean="0">
                <a:hlinkClick r:id="rId2"/>
              </a:rPr>
              <a:t>shane@uconn.edu</a:t>
            </a:r>
            <a:endParaRPr lang="en-US" dirty="0" smtClean="0"/>
          </a:p>
          <a:p>
            <a:r>
              <a:rPr lang="en-US" dirty="0" smtClean="0"/>
              <a:t>Office Hours: Mon/Wed 11:00 AM – 12:30PM</a:t>
            </a:r>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B5BA-2D59-4394-8EBF-7298C790B7F4}"/>
              </a:ext>
            </a:extLst>
          </p:cNvPr>
          <p:cNvSpPr>
            <a:spLocks noGrp="1"/>
          </p:cNvSpPr>
          <p:nvPr>
            <p:ph type="title"/>
          </p:nvPr>
        </p:nvSpPr>
        <p:spPr/>
        <p:txBody>
          <a:bodyPr/>
          <a:lstStyle/>
          <a:p>
            <a:r>
              <a:rPr lang="en-US" dirty="0"/>
              <a:t>The Grossman Model: Production of All Else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BD53DC-93CB-4DCC-A78B-767668844E49}"/>
                  </a:ext>
                </a:extLst>
              </p:cNvPr>
              <p:cNvSpPr>
                <a:spLocks noGrp="1"/>
              </p:cNvSpPr>
              <p:nvPr>
                <p:ph idx="1"/>
              </p:nvPr>
            </p:nvSpPr>
            <p:spPr>
              <a:xfrm>
                <a:off x="838200" y="1690688"/>
                <a:ext cx="10515600" cy="4486275"/>
              </a:xfrm>
            </p:spPr>
            <p:txBody>
              <a:bodyPr>
                <a:normAutofit/>
              </a:bodyPr>
              <a:lstStyle/>
              <a:p>
                <a:r>
                  <a:rPr lang="en-US" dirty="0"/>
                  <a:t>Similar to the production function for health, individuals also produce other commodities (Z) in their production function:</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Z</m:t>
                          </m:r>
                        </m:e>
                        <m:sub>
                          <m:r>
                            <m:rPr>
                              <m:sty m:val="p"/>
                            </m:rPr>
                            <a:rPr lang="en-US" b="0" i="0" smtClean="0">
                              <a:latin typeface="Cambria Math" panose="02040503050406030204" pitchFamily="18" charset="0"/>
                              <a:ea typeface="Cambria Math" panose="02040503050406030204" pitchFamily="18" charset="0"/>
                            </a:rPr>
                            <m:t>t</m:t>
                          </m:r>
                        </m:sub>
                      </m:sSub>
                      <m:r>
                        <a:rPr lang="en-US">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Z</m:t>
                      </m:r>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X</m:t>
                          </m:r>
                        </m:e>
                        <m:sub>
                          <m:r>
                            <m:rPr>
                              <m:sty m:val="p"/>
                            </m:rPr>
                            <a:rPr lang="en-US">
                              <a:latin typeface="Cambria Math" panose="02040503050406030204" pitchFamily="18" charset="0"/>
                              <a:ea typeface="Cambria Math" panose="02040503050406030204" pitchFamily="18" charset="0"/>
                            </a:rPr>
                            <m:t>t</m:t>
                          </m:r>
                        </m:sub>
                      </m:sSub>
                      <m:r>
                        <a:rPr lang="en-US">
                          <a:latin typeface="Cambria Math" panose="02040503050406030204" pitchFamily="18" charset="0"/>
                          <a:ea typeface="Cambria Math" panose="02040503050406030204" pitchFamily="18" charset="0"/>
                        </a:rPr>
                        <m:t>, </m:t>
                      </m:r>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T</m:t>
                          </m:r>
                        </m:e>
                        <m:sub>
                          <m:r>
                            <m:rPr>
                              <m:sty m:val="p"/>
                            </m:rPr>
                            <a:rPr lang="en-US">
                              <a:latin typeface="Cambria Math" panose="02040503050406030204" pitchFamily="18" charset="0"/>
                              <a:ea typeface="Cambria Math" panose="02040503050406030204" pitchFamily="18" charset="0"/>
                            </a:rPr>
                            <m:t>t</m:t>
                          </m:r>
                        </m:sub>
                        <m:sup>
                          <m:r>
                            <a:rPr lang="en-US" b="0" i="1" smtClean="0">
                              <a:latin typeface="Cambria Math" panose="02040503050406030204" pitchFamily="18" charset="0"/>
                              <a:ea typeface="Cambria Math" panose="02040503050406030204" pitchFamily="18" charset="0"/>
                            </a:rPr>
                            <m:t>𝑍</m:t>
                          </m:r>
                        </m:sup>
                      </m:sSubSup>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m:t>
                      </m:r>
                      <m:r>
                        <a:rPr lang="en-US">
                          <a:latin typeface="Cambria Math" panose="02040503050406030204" pitchFamily="18" charset="0"/>
                          <a:ea typeface="Cambria Math" panose="02040503050406030204" pitchFamily="18" charset="0"/>
                        </a:rPr>
                        <m:t>)</m:t>
                      </m:r>
                    </m:oMath>
                  </m:oMathPara>
                </a14:m>
                <a:endParaRPr lang="en-US" dirty="0"/>
              </a:p>
              <a:p>
                <a:pPr marL="0" indent="0">
                  <a:buNone/>
                </a:pPr>
                <a:endParaRPr lang="en-US" b="0" dirty="0"/>
              </a:p>
              <a:p>
                <a:r>
                  <a:rPr lang="en-US" dirty="0"/>
                  <a:t>Where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X</m:t>
                        </m:r>
                      </m:e>
                      <m:sub>
                        <m:r>
                          <m:rPr>
                            <m:sty m:val="p"/>
                          </m:rPr>
                          <a:rPr lang="en-US">
                            <a:latin typeface="Cambria Math" panose="02040503050406030204" pitchFamily="18" charset="0"/>
                            <a:ea typeface="Cambria Math" panose="02040503050406030204" pitchFamily="18" charset="0"/>
                          </a:rPr>
                          <m:t>t</m:t>
                        </m:r>
                      </m:sub>
                    </m:sSub>
                  </m:oMath>
                </a14:m>
                <a:r>
                  <a:rPr lang="en-US" dirty="0"/>
                  <a:t> represents market inputs into other commodities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𝑍</m:t>
                        </m:r>
                      </m:sup>
                    </m:sSup>
                    <m:r>
                      <a:rPr lang="en-US" b="0" i="1" smtClean="0">
                        <a:latin typeface="Cambria Math" panose="02040503050406030204" pitchFamily="18" charset="0"/>
                      </a:rPr>
                      <m:t> </m:t>
                    </m:r>
                  </m:oMath>
                </a14:m>
                <a:r>
                  <a:rPr lang="en-US" dirty="0"/>
                  <a:t>is time spent in production of other commodities. Again, E represents education or </a:t>
                </a:r>
                <a:r>
                  <a:rPr lang="en-US" dirty="0" err="1"/>
                  <a:t>effiency</a:t>
                </a:r>
                <a:r>
                  <a:rPr lang="en-US" dirty="0"/>
                  <a:t> in this type of production.</a:t>
                </a:r>
              </a:p>
              <a:p>
                <a:r>
                  <a:rPr lang="en-US" dirty="0"/>
                  <a:t>Z could represent Individuals producing one other good, or many, or all other goods, depending on what we are interested in looking at.</a:t>
                </a:r>
              </a:p>
            </p:txBody>
          </p:sp>
        </mc:Choice>
        <mc:Fallback xmlns="">
          <p:sp>
            <p:nvSpPr>
              <p:cNvPr id="3" name="Content Placeholder 2">
                <a:extLst>
                  <a:ext uri="{FF2B5EF4-FFF2-40B4-BE49-F238E27FC236}">
                    <a16:creationId xmlns:a16="http://schemas.microsoft.com/office/drawing/2014/main" id="{10BD53DC-93CB-4DCC-A78B-767668844E49}"/>
                  </a:ext>
                </a:extLst>
              </p:cNvPr>
              <p:cNvSpPr>
                <a:spLocks noGrp="1" noRot="1" noChangeAspect="1" noMove="1" noResize="1" noEditPoints="1" noAdjustHandles="1" noChangeArrowheads="1" noChangeShapeType="1" noTextEdit="1"/>
              </p:cNvSpPr>
              <p:nvPr>
                <p:ph idx="1"/>
              </p:nvPr>
            </p:nvSpPr>
            <p:spPr>
              <a:xfrm>
                <a:off x="838200" y="1690688"/>
                <a:ext cx="10515600" cy="4486275"/>
              </a:xfrm>
              <a:blipFill>
                <a:blip r:embed="rId3"/>
                <a:stretch>
                  <a:fillRect l="-1043" t="-2174" r="-1333" b="-2853"/>
                </a:stretch>
              </a:blipFill>
            </p:spPr>
            <p:txBody>
              <a:bodyPr/>
              <a:lstStyle/>
              <a:p>
                <a:r>
                  <a:rPr lang="en-US">
                    <a:noFill/>
                  </a:rPr>
                  <a:t> </a:t>
                </a:r>
              </a:p>
            </p:txBody>
          </p:sp>
        </mc:Fallback>
      </mc:AlternateContent>
    </p:spTree>
    <p:extLst>
      <p:ext uri="{BB962C8B-B14F-4D97-AF65-F5344CB8AC3E}">
        <p14:creationId xmlns:p14="http://schemas.microsoft.com/office/powerpoint/2010/main" val="3223144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B5BA-2D59-4394-8EBF-7298C790B7F4}"/>
              </a:ext>
            </a:extLst>
          </p:cNvPr>
          <p:cNvSpPr>
            <a:spLocks noGrp="1"/>
          </p:cNvSpPr>
          <p:nvPr>
            <p:ph type="title"/>
          </p:nvPr>
        </p:nvSpPr>
        <p:spPr>
          <a:xfrm>
            <a:off x="491490" y="365125"/>
            <a:ext cx="11269980" cy="1325563"/>
          </a:xfrm>
        </p:spPr>
        <p:txBody>
          <a:bodyPr/>
          <a:lstStyle/>
          <a:p>
            <a:r>
              <a:rPr lang="en-US" dirty="0"/>
              <a:t>The Grossman Model: Budget &amp; Time Constraints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BD53DC-93CB-4DCC-A78B-767668844E49}"/>
                  </a:ext>
                </a:extLst>
              </p:cNvPr>
              <p:cNvSpPr>
                <a:spLocks noGrp="1"/>
              </p:cNvSpPr>
              <p:nvPr>
                <p:ph idx="1"/>
              </p:nvPr>
            </p:nvSpPr>
            <p:spPr>
              <a:xfrm>
                <a:off x="838200" y="1690688"/>
                <a:ext cx="10515600" cy="4486275"/>
              </a:xfrm>
            </p:spPr>
            <p:txBody>
              <a:bodyPr>
                <a:normAutofit/>
              </a:bodyPr>
              <a:lstStyle/>
              <a:p>
                <a:pPr marL="0" indent="0">
                  <a:buNone/>
                </a:pPr>
                <a:r>
                  <a:rPr lang="en-US" dirty="0"/>
                  <a:t>The individual faces two constraints, the budget and time: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W</m:t>
                      </m:r>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𝑊</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𝑀</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𝑃</m:t>
                          </m:r>
                        </m:e>
                        <m:sup>
                          <m:r>
                            <a:rPr lang="en-US" b="0" i="1" smtClean="0">
                              <a:latin typeface="Cambria Math" panose="02040503050406030204" pitchFamily="18" charset="0"/>
                              <a:ea typeface="Cambria Math" panose="02040503050406030204" pitchFamily="18" charset="0"/>
                            </a:rPr>
                            <m:t>𝑋</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m:oMathPara>
                </a14:m>
                <a:endParaRPr lang="en-US" dirty="0"/>
              </a:p>
              <a:p>
                <a:pPr marL="0" indent="0">
                  <a:buNone/>
                </a:pPr>
                <a:r>
                  <a:rPr lang="en-US" dirty="0"/>
                  <a:t>Where is </a:t>
                </a:r>
                <a14:m>
                  <m:oMath xmlns:m="http://schemas.openxmlformats.org/officeDocument/2006/math">
                    <m:r>
                      <m:rPr>
                        <m:sty m:val="p"/>
                      </m:rPr>
                      <a:rPr lang="en-US">
                        <a:latin typeface="Cambria Math" panose="02040503050406030204" pitchFamily="18" charset="0"/>
                        <a:ea typeface="Cambria Math" panose="02040503050406030204" pitchFamily="18" charset="0"/>
                      </a:rPr>
                      <m:t>W</m:t>
                    </m:r>
                    <m:r>
                      <a:rPr lang="en-US" i="1">
                        <a:latin typeface="Cambria Math" panose="02040503050406030204" pitchFamily="18" charset="0"/>
                        <a:ea typeface="Cambria Math" panose="02040503050406030204" pitchFamily="18" charset="0"/>
                      </a:rPr>
                      <m:t> </m:t>
                    </m:r>
                  </m:oMath>
                </a14:m>
                <a:r>
                  <a:rPr lang="en-US" dirty="0"/>
                  <a:t>the wage rate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𝑊</m:t>
                        </m:r>
                      </m:sup>
                    </m:sSup>
                  </m:oMath>
                </a14:m>
                <a:r>
                  <a:rPr lang="en-US" dirty="0"/>
                  <a:t> is time spent working.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𝑀</m:t>
                        </m:r>
                      </m:sup>
                    </m:sSup>
                    <m:r>
                      <a:rPr lang="en-US" i="1">
                        <a:latin typeface="Cambria Math" panose="02040503050406030204" pitchFamily="18" charset="0"/>
                      </a:rPr>
                      <m:t> </m:t>
                    </m:r>
                  </m:oMath>
                </a14:m>
                <a:r>
                  <a:rPr lang="en-US" dirty="0"/>
                  <a:t>is the price of market inputs into health 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𝑃</m:t>
                        </m:r>
                      </m:e>
                      <m:sup>
                        <m:r>
                          <a:rPr lang="en-US" i="1">
                            <a:latin typeface="Cambria Math" panose="02040503050406030204" pitchFamily="18" charset="0"/>
                            <a:ea typeface="Cambria Math" panose="02040503050406030204" pitchFamily="18" charset="0"/>
                          </a:rPr>
                          <m:t>𝑋</m:t>
                        </m:r>
                      </m:sup>
                    </m:sSup>
                  </m:oMath>
                </a14:m>
                <a:r>
                  <a:rPr lang="en-US" dirty="0"/>
                  <a:t> is the price of market inputs into all other goods.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𝑊</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𝑍</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𝐻</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𝑆</m:t>
                          </m:r>
                        </m:sup>
                      </m:sSup>
                    </m:oMath>
                  </m:oMathPara>
                </a14:m>
                <a:endParaRPr lang="en-US" b="0" dirty="0"/>
              </a:p>
              <a:p>
                <a:pPr marL="0" indent="0">
                  <a:buNone/>
                </a:pPr>
                <a:r>
                  <a:rPr lang="en-US" dirty="0"/>
                  <a:t>Where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𝑊</m:t>
                        </m:r>
                      </m:sup>
                    </m:sSup>
                  </m:oMath>
                </a14:m>
                <a:r>
                  <a:rPr lang="en-US" dirty="0"/>
                  <a:t> is time spent on work,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𝐻</m:t>
                        </m:r>
                      </m:sup>
                    </m:sSup>
                  </m:oMath>
                </a14:m>
                <a:r>
                  <a:rPr lang="en-US" dirty="0"/>
                  <a:t>is time spent improving health,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𝑍</m:t>
                        </m:r>
                      </m:sup>
                    </m:sSup>
                    <m:r>
                      <a:rPr lang="en-US" i="1">
                        <a:latin typeface="Cambria Math" panose="02040503050406030204" pitchFamily="18" charset="0"/>
                      </a:rPr>
                      <m:t> </m:t>
                    </m:r>
                  </m:oMath>
                </a14:m>
                <a:r>
                  <a:rPr lang="en-US" dirty="0"/>
                  <a:t>is time spent in all other commodities,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𝑆</m:t>
                        </m:r>
                      </m:sup>
                    </m:sSup>
                    <m:r>
                      <a:rPr lang="en-US" b="0" i="1" smtClean="0">
                        <a:latin typeface="Cambria Math" panose="02040503050406030204" pitchFamily="18" charset="0"/>
                      </a:rPr>
                      <m:t> </m:t>
                    </m:r>
                  </m:oMath>
                </a14:m>
                <a:r>
                  <a:rPr lang="en-US" dirty="0"/>
                  <a:t>is time spent sick.</a:t>
                </a:r>
              </a:p>
            </p:txBody>
          </p:sp>
        </mc:Choice>
        <mc:Fallback xmlns="">
          <p:sp>
            <p:nvSpPr>
              <p:cNvPr id="3" name="Content Placeholder 2">
                <a:extLst>
                  <a:ext uri="{FF2B5EF4-FFF2-40B4-BE49-F238E27FC236}">
                    <a16:creationId xmlns:a16="http://schemas.microsoft.com/office/drawing/2014/main" id="{10BD53DC-93CB-4DCC-A78B-767668844E49}"/>
                  </a:ext>
                </a:extLst>
              </p:cNvPr>
              <p:cNvSpPr>
                <a:spLocks noGrp="1" noRot="1" noChangeAspect="1" noMove="1" noResize="1" noEditPoints="1" noAdjustHandles="1" noChangeArrowheads="1" noChangeShapeType="1" noTextEdit="1"/>
              </p:cNvSpPr>
              <p:nvPr>
                <p:ph idx="1"/>
              </p:nvPr>
            </p:nvSpPr>
            <p:spPr>
              <a:xfrm>
                <a:off x="838200" y="1690688"/>
                <a:ext cx="10515600" cy="4486275"/>
              </a:xfrm>
              <a:blipFill>
                <a:blip r:embed="rId3"/>
                <a:stretch>
                  <a:fillRect l="-1217" t="-2174" r="-522" b="-2989"/>
                </a:stretch>
              </a:blipFill>
            </p:spPr>
            <p:txBody>
              <a:bodyPr/>
              <a:lstStyle/>
              <a:p>
                <a:r>
                  <a:rPr lang="en-US">
                    <a:noFill/>
                  </a:rPr>
                  <a:t> </a:t>
                </a:r>
              </a:p>
            </p:txBody>
          </p:sp>
        </mc:Fallback>
      </mc:AlternateContent>
    </p:spTree>
    <p:extLst>
      <p:ext uri="{BB962C8B-B14F-4D97-AF65-F5344CB8AC3E}">
        <p14:creationId xmlns:p14="http://schemas.microsoft.com/office/powerpoint/2010/main" val="1852266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B5BA-2D59-4394-8EBF-7298C790B7F4}"/>
              </a:ext>
            </a:extLst>
          </p:cNvPr>
          <p:cNvSpPr>
            <a:spLocks noGrp="1"/>
          </p:cNvSpPr>
          <p:nvPr>
            <p:ph type="title"/>
          </p:nvPr>
        </p:nvSpPr>
        <p:spPr>
          <a:xfrm>
            <a:off x="491490" y="365125"/>
            <a:ext cx="11441430" cy="1325563"/>
          </a:xfrm>
        </p:spPr>
        <p:txBody>
          <a:bodyPr/>
          <a:lstStyle/>
          <a:p>
            <a:r>
              <a:rPr lang="en-US" dirty="0"/>
              <a:t>The Grossman Model: Production of Healthy Days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BD53DC-93CB-4DCC-A78B-767668844E49}"/>
                  </a:ext>
                </a:extLst>
              </p:cNvPr>
              <p:cNvSpPr>
                <a:spLocks noGrp="1"/>
              </p:cNvSpPr>
              <p:nvPr>
                <p:ph idx="1"/>
              </p:nvPr>
            </p:nvSpPr>
            <p:spPr>
              <a:xfrm>
                <a:off x="838200" y="1690688"/>
                <a:ext cx="10515600" cy="4486275"/>
              </a:xfrm>
            </p:spPr>
            <p:txBody>
              <a:bodyPr>
                <a:normAutofit/>
              </a:bodyPr>
              <a:lstStyle/>
              <a:p>
                <a:pPr marL="0" indent="0">
                  <a:buNone/>
                </a:pPr>
                <a:r>
                  <a:rPr lang="en-US" dirty="0"/>
                  <a:t>This final condition tells us that health capital provides some return over time: </a:t>
                </a:r>
              </a:p>
              <a:p>
                <a:pPr marL="0" indent="0">
                  <a:buNone/>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ea typeface="Cambria Math" panose="02040503050406030204" pitchFamily="18" charset="0"/>
                        </a:rPr>
                        <m:t>H</m:t>
                      </m:r>
                      <m:r>
                        <m:rPr>
                          <m:sty m:val="p"/>
                        </m:rPr>
                        <a:rPr lang="en-US" b="0" i="0" smtClean="0">
                          <a:latin typeface="Cambria Math" panose="02040503050406030204" pitchFamily="18" charset="0"/>
                          <a:ea typeface="Cambria Math" panose="02040503050406030204" pitchFamily="18" charset="0"/>
                        </a:rPr>
                        <m:t>ealthy</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Days</m:t>
                      </m:r>
                      <m:r>
                        <a:rPr lang="en-US" b="0" i="1" smtClean="0">
                          <a:latin typeface="Cambria Math" panose="02040503050406030204" pitchFamily="18" charset="0"/>
                        </a:rPr>
                        <m:t>=</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=(365 −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𝑆</m:t>
                          </m:r>
                        </m:sup>
                      </m:sSup>
                      <m:r>
                        <a:rPr lang="en-US" b="0" i="1" smtClean="0">
                          <a:latin typeface="Cambria Math" panose="02040503050406030204" pitchFamily="18" charset="0"/>
                        </a:rPr>
                        <m:t>)</m:t>
                      </m:r>
                    </m:oMath>
                  </m:oMathPara>
                </a14:m>
                <a:endParaRPr lang="en-US" b="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0BD53DC-93CB-4DCC-A78B-767668844E49}"/>
                  </a:ext>
                </a:extLst>
              </p:cNvPr>
              <p:cNvSpPr>
                <a:spLocks noGrp="1" noRot="1" noChangeAspect="1" noMove="1" noResize="1" noEditPoints="1" noAdjustHandles="1" noChangeArrowheads="1" noChangeShapeType="1" noTextEdit="1"/>
              </p:cNvSpPr>
              <p:nvPr>
                <p:ph idx="1"/>
              </p:nvPr>
            </p:nvSpPr>
            <p:spPr>
              <a:xfrm>
                <a:off x="838200" y="1690688"/>
                <a:ext cx="10515600" cy="4486275"/>
              </a:xfrm>
              <a:blipFill>
                <a:blip r:embed="rId3"/>
                <a:stretch>
                  <a:fillRect l="-1217" t="-217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ED2369A-D2D8-4CEA-8BF1-2734B444EF74}"/>
              </a:ext>
            </a:extLst>
          </p:cNvPr>
          <p:cNvPicPr>
            <a:picLocks noChangeAspect="1"/>
          </p:cNvPicPr>
          <p:nvPr/>
        </p:nvPicPr>
        <p:blipFill>
          <a:blip r:embed="rId4"/>
          <a:stretch>
            <a:fillRect/>
          </a:stretch>
        </p:blipFill>
        <p:spPr>
          <a:xfrm>
            <a:off x="-2737485" y="2901951"/>
            <a:ext cx="8477250" cy="4038600"/>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34D6CBC-26A0-4986-9558-BC4CB9EF883F}"/>
                  </a:ext>
                </a:extLst>
              </p:cNvPr>
              <p:cNvSpPr/>
              <p:nvPr/>
            </p:nvSpPr>
            <p:spPr>
              <a:xfrm>
                <a:off x="5739765" y="2901951"/>
                <a:ext cx="6442710" cy="3793987"/>
              </a:xfrm>
              <a:prstGeom prst="rect">
                <a:avLst/>
              </a:prstGeom>
            </p:spPr>
            <p:txBody>
              <a:bodyPr wrap="square">
                <a:spAutoFit/>
              </a:bodyPr>
              <a:lstStyle/>
              <a:p>
                <a:pPr marL="457200" indent="-457200">
                  <a:buFont typeface="Arial" panose="020B0604020202020204" pitchFamily="34" charset="0"/>
                  <a:buChar char="•"/>
                </a:pPr>
                <a:r>
                  <a:rPr lang="en-US" sz="2400" dirty="0"/>
                  <a:t>An increase in health stock (H) reduces an individual’s time lost to sickness,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𝑇</m:t>
                        </m:r>
                      </m:e>
                      <m:sup>
                        <m:r>
                          <a:rPr lang="en-US" sz="2400">
                            <a:latin typeface="Cambria Math" panose="02040503050406030204" pitchFamily="18" charset="0"/>
                          </a:rPr>
                          <m:t>𝑆</m:t>
                        </m:r>
                      </m:sup>
                    </m:sSup>
                  </m:oMath>
                </a14:m>
                <a:r>
                  <a:rPr lang="en-US" sz="2400" dirty="0"/>
                  <a:t>, and raises the individual’s total effective time.</a:t>
                </a:r>
              </a:p>
              <a:p>
                <a:pPr marL="457200" indent="-457200">
                  <a:buFont typeface="Arial" panose="020B0604020202020204" pitchFamily="34" charset="0"/>
                  <a:buChar char="•"/>
                </a:pPr>
                <a:r>
                  <a:rPr lang="en-US" sz="2400" dirty="0"/>
                  <a:t>The bowed shape indicates that the number of healthy days increases at a decreasing rate with improvements in health.</a:t>
                </a:r>
              </a:p>
              <a:p>
                <a:pPr marL="457200" indent="-457200">
                  <a:buFont typeface="Arial" panose="020B0604020202020204" pitchFamily="34" charset="0"/>
                  <a:buChar char="•"/>
                </a:pPr>
                <a:r>
                  <a:rPr lang="en-US" sz="2400" dirty="0"/>
                  <a:t> There is a minimum level of health stock, when health falls below it, death occurs.</a:t>
                </a:r>
              </a:p>
              <a:p>
                <a:pPr marL="457200" indent="-457200">
                  <a:buFont typeface="Arial" panose="020B0604020202020204" pitchFamily="34" charset="0"/>
                  <a:buChar char="•"/>
                </a:pPr>
                <a:r>
                  <a:rPr lang="en-US" sz="2400" b="1" dirty="0"/>
                  <a:t>Marginal product of health is positive, but diminishing.</a:t>
                </a:r>
              </a:p>
            </p:txBody>
          </p:sp>
        </mc:Choice>
        <mc:Fallback xmlns="">
          <p:sp>
            <p:nvSpPr>
              <p:cNvPr id="5" name="Rectangle 4">
                <a:extLst>
                  <a:ext uri="{FF2B5EF4-FFF2-40B4-BE49-F238E27FC236}">
                    <a16:creationId xmlns:a16="http://schemas.microsoft.com/office/drawing/2014/main" id="{934D6CBC-26A0-4986-9558-BC4CB9EF883F}"/>
                  </a:ext>
                </a:extLst>
              </p:cNvPr>
              <p:cNvSpPr>
                <a:spLocks noRot="1" noChangeAspect="1" noMove="1" noResize="1" noEditPoints="1" noAdjustHandles="1" noChangeArrowheads="1" noChangeShapeType="1" noTextEdit="1"/>
              </p:cNvSpPr>
              <p:nvPr/>
            </p:nvSpPr>
            <p:spPr>
              <a:xfrm>
                <a:off x="5739765" y="2901951"/>
                <a:ext cx="6442710" cy="3793987"/>
              </a:xfrm>
              <a:prstGeom prst="rect">
                <a:avLst/>
              </a:prstGeom>
              <a:blipFill>
                <a:blip r:embed="rId5"/>
                <a:stretch>
                  <a:fillRect l="-1326" t="-1286" r="-1136" b="-2733"/>
                </a:stretch>
              </a:blipFill>
            </p:spPr>
            <p:txBody>
              <a:bodyPr/>
              <a:lstStyle/>
              <a:p>
                <a:r>
                  <a:rPr lang="en-US">
                    <a:noFill/>
                  </a:rPr>
                  <a:t> </a:t>
                </a:r>
              </a:p>
            </p:txBody>
          </p:sp>
        </mc:Fallback>
      </mc:AlternateContent>
    </p:spTree>
    <p:extLst>
      <p:ext uri="{BB962C8B-B14F-4D97-AF65-F5344CB8AC3E}">
        <p14:creationId xmlns:p14="http://schemas.microsoft.com/office/powerpoint/2010/main" val="3255296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457200"/>
            <a:ext cx="7772400" cy="838200"/>
          </a:xfrm>
        </p:spPr>
        <p:txBody>
          <a:bodyPr/>
          <a:lstStyle/>
          <a:p>
            <a:r>
              <a:rPr lang="en-GB" altLang="en-US" sz="3600" b="1" dirty="0"/>
              <a:t>Implied choices</a:t>
            </a:r>
          </a:p>
        </p:txBody>
      </p:sp>
      <p:sp>
        <p:nvSpPr>
          <p:cNvPr id="33795" name="Rectangle 3"/>
          <p:cNvSpPr>
            <a:spLocks noGrp="1" noChangeArrowheads="1"/>
          </p:cNvSpPr>
          <p:nvPr>
            <p:ph type="body" idx="1"/>
          </p:nvPr>
        </p:nvSpPr>
        <p:spPr>
          <a:xfrm>
            <a:off x="2133600" y="1524000"/>
            <a:ext cx="7772400" cy="4343400"/>
          </a:xfrm>
        </p:spPr>
        <p:txBody>
          <a:bodyPr/>
          <a:lstStyle/>
          <a:p>
            <a:pPr>
              <a:buFontTx/>
              <a:buNone/>
            </a:pPr>
            <a:r>
              <a:rPr lang="en-GB" altLang="en-US" sz="2400" u="sng" dirty="0"/>
              <a:t>Inter-related time choices</a:t>
            </a:r>
            <a:r>
              <a:rPr lang="en-GB" altLang="en-US" sz="2400" dirty="0"/>
              <a:t>:</a:t>
            </a:r>
          </a:p>
          <a:p>
            <a:pPr>
              <a:lnSpc>
                <a:spcPct val="130000"/>
              </a:lnSpc>
            </a:pPr>
            <a:r>
              <a:rPr lang="en-GB" altLang="en-US" sz="2400" dirty="0"/>
              <a:t>Labour time (income) vs. leisure time vs. ill time</a:t>
            </a:r>
          </a:p>
          <a:p>
            <a:pPr>
              <a:lnSpc>
                <a:spcPct val="130000"/>
              </a:lnSpc>
              <a:buFontTx/>
              <a:buNone/>
            </a:pPr>
            <a:r>
              <a:rPr lang="en-GB" altLang="en-US" sz="2400" dirty="0"/>
              <a:t>	</a:t>
            </a:r>
            <a:r>
              <a:rPr lang="en-GB" altLang="en-US" sz="2400" u="sng" dirty="0"/>
              <a:t>Within leisure time choice:</a:t>
            </a:r>
          </a:p>
          <a:p>
            <a:pPr lvl="1">
              <a:lnSpc>
                <a:spcPct val="130000"/>
              </a:lnSpc>
            </a:pPr>
            <a:r>
              <a:rPr lang="en-GB" altLang="en-US" sz="2000" dirty="0"/>
              <a:t>health producing time (gym) vs. non-health producing time</a:t>
            </a:r>
          </a:p>
          <a:p>
            <a:pPr>
              <a:lnSpc>
                <a:spcPct val="130000"/>
              </a:lnSpc>
              <a:buFontTx/>
              <a:buNone/>
            </a:pPr>
            <a:r>
              <a:rPr lang="en-GB" altLang="en-US" sz="2400" u="sng" dirty="0"/>
              <a:t>Resource choices</a:t>
            </a:r>
            <a:r>
              <a:rPr lang="en-GB" altLang="en-US" sz="2400" dirty="0"/>
              <a:t>:</a:t>
            </a:r>
          </a:p>
          <a:p>
            <a:r>
              <a:rPr lang="en-GB" altLang="en-US" sz="2400" dirty="0"/>
              <a:t>Health care inputs vs. other consumption </a:t>
            </a:r>
          </a:p>
          <a:p>
            <a:pPr lvl="1"/>
            <a:r>
              <a:rPr lang="en-GB" altLang="en-US" sz="2000" dirty="0"/>
              <a:t>subject to budget constraint </a:t>
            </a:r>
          </a:p>
          <a:p>
            <a:endParaRPr lang="en-GB" altLang="en-US" sz="2400" dirty="0"/>
          </a:p>
        </p:txBody>
      </p:sp>
    </p:spTree>
    <p:extLst>
      <p:ext uri="{BB962C8B-B14F-4D97-AF65-F5344CB8AC3E}">
        <p14:creationId xmlns:p14="http://schemas.microsoft.com/office/powerpoint/2010/main" val="265528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B5BA-2D59-4394-8EBF-7298C790B7F4}"/>
              </a:ext>
            </a:extLst>
          </p:cNvPr>
          <p:cNvSpPr>
            <a:spLocks noGrp="1"/>
          </p:cNvSpPr>
          <p:nvPr>
            <p:ph type="title"/>
          </p:nvPr>
        </p:nvSpPr>
        <p:spPr>
          <a:xfrm>
            <a:off x="491490" y="365125"/>
            <a:ext cx="11441430" cy="1325563"/>
          </a:xfrm>
        </p:spPr>
        <p:txBody>
          <a:bodyPr/>
          <a:lstStyle/>
          <a:p>
            <a:r>
              <a:rPr lang="en-US" dirty="0"/>
              <a:t>Determining the Optimal Investment in Health</a:t>
            </a:r>
          </a:p>
        </p:txBody>
      </p:sp>
      <p:sp>
        <p:nvSpPr>
          <p:cNvPr id="3" name="Content Placeholder 2">
            <a:extLst>
              <a:ext uri="{FF2B5EF4-FFF2-40B4-BE49-F238E27FC236}">
                <a16:creationId xmlns:a16="http://schemas.microsoft.com/office/drawing/2014/main" id="{10BD53DC-93CB-4DCC-A78B-767668844E49}"/>
              </a:ext>
            </a:extLst>
          </p:cNvPr>
          <p:cNvSpPr>
            <a:spLocks noGrp="1"/>
          </p:cNvSpPr>
          <p:nvPr>
            <p:ph idx="1"/>
          </p:nvPr>
        </p:nvSpPr>
        <p:spPr>
          <a:xfrm>
            <a:off x="838200" y="1690688"/>
            <a:ext cx="10515600" cy="4486275"/>
          </a:xfrm>
        </p:spPr>
        <p:txBody>
          <a:bodyPr>
            <a:normAutofit/>
          </a:bodyPr>
          <a:lstStyle/>
          <a:p>
            <a:r>
              <a:rPr lang="en-US" dirty="0">
                <a:latin typeface="Cambria Math" panose="02040503050406030204" pitchFamily="18" charset="0"/>
                <a:ea typeface="Cambria Math" panose="02040503050406030204" pitchFamily="18" charset="0"/>
              </a:rPr>
              <a:t>Suppose we just focus on the investment aspect of the model. We can assume that individuals consume and demand health purely for it’s investment features: </a:t>
            </a:r>
            <a:r>
              <a:rPr lang="en-US" b="1" dirty="0">
                <a:latin typeface="Cambria Math" panose="02040503050406030204" pitchFamily="18" charset="0"/>
                <a:ea typeface="Cambria Math" panose="02040503050406030204" pitchFamily="18" charset="0"/>
              </a:rPr>
              <a:t>Health produces Productive Days</a:t>
            </a:r>
            <a:r>
              <a:rPr lang="en-US" dirty="0">
                <a:latin typeface="Cambria Math" panose="02040503050406030204" pitchFamily="18" charset="0"/>
                <a:ea typeface="Cambria Math" panose="02040503050406030204" pitchFamily="18" charset="0"/>
              </a:rPr>
              <a:t>.</a:t>
            </a:r>
          </a:p>
          <a:p>
            <a:r>
              <a:rPr lang="en-US" dirty="0">
                <a:latin typeface="Cambria Math" panose="02040503050406030204" pitchFamily="18" charset="0"/>
                <a:ea typeface="Cambria Math" panose="02040503050406030204" pitchFamily="18" charset="0"/>
              </a:rPr>
              <a:t>Focusing on this allows us to find the optimal investment in health.</a:t>
            </a:r>
          </a:p>
          <a:p>
            <a:pPr lvl="1"/>
            <a:r>
              <a:rPr lang="en-US" dirty="0">
                <a:latin typeface="Cambria Math" panose="02040503050406030204" pitchFamily="18" charset="0"/>
                <a:ea typeface="Cambria Math" panose="02040503050406030204" pitchFamily="18" charset="0"/>
              </a:rPr>
              <a:t>We know: Diminishing returns mean that healthy days occur at a decreasing rate.</a:t>
            </a:r>
          </a:p>
          <a:p>
            <a:pPr lvl="1"/>
            <a:r>
              <a:rPr lang="en-US" dirty="0">
                <a:latin typeface="Cambria Math" panose="02040503050406030204" pitchFamily="18" charset="0"/>
                <a:ea typeface="Cambria Math" panose="02040503050406030204" pitchFamily="18" charset="0"/>
              </a:rPr>
              <a:t>We need to learn to new concepts: </a:t>
            </a:r>
            <a:r>
              <a:rPr lang="en-US" b="1" dirty="0">
                <a:latin typeface="Cambria Math" panose="02040503050406030204" pitchFamily="18" charset="0"/>
                <a:ea typeface="Cambria Math" panose="02040503050406030204" pitchFamily="18" charset="0"/>
              </a:rPr>
              <a:t>MEC</a:t>
            </a:r>
            <a:r>
              <a:rPr lang="en-US" dirty="0">
                <a:latin typeface="Cambria Math" panose="02040503050406030204" pitchFamily="18" charset="0"/>
                <a:ea typeface="Cambria Math" panose="02040503050406030204" pitchFamily="18" charset="0"/>
              </a:rPr>
              <a:t> and </a:t>
            </a:r>
            <a:r>
              <a:rPr lang="en-US" b="1" dirty="0">
                <a:latin typeface="Cambria Math" panose="02040503050406030204" pitchFamily="18" charset="0"/>
                <a:ea typeface="Cambria Math" panose="02040503050406030204" pitchFamily="18" charset="0"/>
              </a:rPr>
              <a:t>Cost-of-Capital</a:t>
            </a:r>
            <a:r>
              <a:rPr lang="en-US" dirty="0">
                <a:latin typeface="Cambria Math" panose="02040503050406030204" pitchFamily="18" charset="0"/>
                <a:ea typeface="Cambria Math" panose="02040503050406030204" pitchFamily="18" charset="0"/>
              </a:rPr>
              <a:t>: </a:t>
            </a:r>
          </a:p>
        </p:txBody>
      </p:sp>
    </p:spTree>
    <p:extLst>
      <p:ext uri="{BB962C8B-B14F-4D97-AF65-F5344CB8AC3E}">
        <p14:creationId xmlns:p14="http://schemas.microsoft.com/office/powerpoint/2010/main" val="2037715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CF0C-32FB-49AB-96DE-C89AAD7E5AB6}"/>
              </a:ext>
            </a:extLst>
          </p:cNvPr>
          <p:cNvSpPr>
            <a:spLocks noGrp="1"/>
          </p:cNvSpPr>
          <p:nvPr>
            <p:ph type="title"/>
          </p:nvPr>
        </p:nvSpPr>
        <p:spPr/>
        <p:txBody>
          <a:bodyPr/>
          <a:lstStyle/>
          <a:p>
            <a:r>
              <a:rPr lang="en-US" dirty="0"/>
              <a:t>What is the MEC? </a:t>
            </a:r>
          </a:p>
        </p:txBody>
      </p:sp>
      <p:sp>
        <p:nvSpPr>
          <p:cNvPr id="3" name="Content Placeholder 2">
            <a:extLst>
              <a:ext uri="{FF2B5EF4-FFF2-40B4-BE49-F238E27FC236}">
                <a16:creationId xmlns:a16="http://schemas.microsoft.com/office/drawing/2014/main" id="{6AE553FF-D570-40DA-857B-69CFF26729EE}"/>
              </a:ext>
            </a:extLst>
          </p:cNvPr>
          <p:cNvSpPr>
            <a:spLocks noGrp="1"/>
          </p:cNvSpPr>
          <p:nvPr>
            <p:ph idx="1"/>
          </p:nvPr>
        </p:nvSpPr>
        <p:spPr>
          <a:xfrm>
            <a:off x="838200" y="1442720"/>
            <a:ext cx="10515600" cy="4734243"/>
          </a:xfrm>
        </p:spPr>
        <p:txBody>
          <a:bodyPr/>
          <a:lstStyle/>
          <a:p>
            <a:r>
              <a:rPr lang="en-US" dirty="0"/>
              <a:t>Marginal Efficiency of Capital, MEC, captures the value of an additional healthy day gained from a one-unit increase in the stock of health. </a:t>
            </a:r>
          </a:p>
          <a:p>
            <a:pPr marL="0" indent="0">
              <a:buNone/>
            </a:pPr>
            <a:endParaRPr lang="en-US" dirty="0"/>
          </a:p>
        </p:txBody>
      </p:sp>
      <p:pic>
        <p:nvPicPr>
          <p:cNvPr id="6" name="Picture 5">
            <a:extLst>
              <a:ext uri="{FF2B5EF4-FFF2-40B4-BE49-F238E27FC236}">
                <a16:creationId xmlns:a16="http://schemas.microsoft.com/office/drawing/2014/main" id="{C809898B-C78E-4749-BB76-8DE995C3E67B}"/>
              </a:ext>
            </a:extLst>
          </p:cNvPr>
          <p:cNvPicPr>
            <a:picLocks noChangeAspect="1"/>
          </p:cNvPicPr>
          <p:nvPr/>
        </p:nvPicPr>
        <p:blipFill>
          <a:blip r:embed="rId2"/>
          <a:stretch>
            <a:fillRect/>
          </a:stretch>
        </p:blipFill>
        <p:spPr>
          <a:xfrm>
            <a:off x="-2402205" y="2933700"/>
            <a:ext cx="8401050" cy="3924300"/>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93ED6F6-2BF0-45B3-9CA3-56A47C454234}"/>
                  </a:ext>
                </a:extLst>
              </p:cNvPr>
              <p:cNvSpPr/>
              <p:nvPr/>
            </p:nvSpPr>
            <p:spPr>
              <a:xfrm>
                <a:off x="5242560" y="2352784"/>
                <a:ext cx="6949440" cy="3970318"/>
              </a:xfrm>
              <a:prstGeom prst="rect">
                <a:avLst/>
              </a:prstGeom>
            </p:spPr>
            <p:txBody>
              <a:bodyPr wrap="square">
                <a:spAutoFit/>
              </a:bodyPr>
              <a:lstStyle/>
              <a:p>
                <a:pPr lvl="1"/>
                <a:r>
                  <a:rPr lang="en-US" sz="2400" dirty="0"/>
                  <a:t>We assume that wage is the opportunity cost of time and the marginal efficiency of capital is the marginal product of health multiplied by the wage rate: </a:t>
                </a:r>
              </a:p>
              <a:p>
                <a:endParaRPr lang="en-US"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MEC</m:t>
                      </m:r>
                      <m:r>
                        <a:rPr lang="en-US" i="1">
                          <a:latin typeface="Cambria Math" panose="02040503050406030204" pitchFamily="18" charset="0"/>
                        </a:rPr>
                        <m:t>=</m:t>
                      </m:r>
                      <m:r>
                        <a:rPr lang="en-US" i="1">
                          <a:latin typeface="Cambria Math" panose="02040503050406030204" pitchFamily="18" charset="0"/>
                        </a:rPr>
                        <m:t>𝑀𝑃𝐻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𝑊𝑎𝑔𝑒</m:t>
                      </m:r>
                    </m:oMath>
                  </m:oMathPara>
                </a14:m>
                <a:endParaRPr lang="en-US"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MEC is downward sloping because of the diminishing marginal product of health. </a:t>
                </a:r>
              </a:p>
              <a:p>
                <a:pPr marL="457200" indent="-457200">
                  <a:buFont typeface="Arial" panose="020B0604020202020204" pitchFamily="34" charset="0"/>
                  <a:buChar char="•"/>
                </a:pPr>
                <a:r>
                  <a:rPr lang="en-US" sz="2400" dirty="0"/>
                  <a:t>We can interpret the MEC as a demand curve for health capital.</a:t>
                </a:r>
              </a:p>
            </p:txBody>
          </p:sp>
        </mc:Choice>
        <mc:Fallback xmlns="">
          <p:sp>
            <p:nvSpPr>
              <p:cNvPr id="7" name="Rectangle 6">
                <a:extLst>
                  <a:ext uri="{FF2B5EF4-FFF2-40B4-BE49-F238E27FC236}">
                    <a16:creationId xmlns:a16="http://schemas.microsoft.com/office/drawing/2014/main" id="{793ED6F6-2BF0-45B3-9CA3-56A47C454234}"/>
                  </a:ext>
                </a:extLst>
              </p:cNvPr>
              <p:cNvSpPr>
                <a:spLocks noRot="1" noChangeAspect="1" noMove="1" noResize="1" noEditPoints="1" noAdjustHandles="1" noChangeArrowheads="1" noChangeShapeType="1" noTextEdit="1"/>
              </p:cNvSpPr>
              <p:nvPr/>
            </p:nvSpPr>
            <p:spPr>
              <a:xfrm>
                <a:off x="5242560" y="2352784"/>
                <a:ext cx="6949440" cy="3970318"/>
              </a:xfrm>
              <a:prstGeom prst="rect">
                <a:avLst/>
              </a:prstGeom>
              <a:blipFill>
                <a:blip r:embed="rId3"/>
                <a:stretch>
                  <a:fillRect l="-1140" t="-1229" r="-702" b="-2611"/>
                </a:stretch>
              </a:blipFill>
            </p:spPr>
            <p:txBody>
              <a:bodyPr/>
              <a:lstStyle/>
              <a:p>
                <a:r>
                  <a:rPr lang="en-US">
                    <a:noFill/>
                  </a:rPr>
                  <a:t> </a:t>
                </a:r>
              </a:p>
            </p:txBody>
          </p:sp>
        </mc:Fallback>
      </mc:AlternateContent>
    </p:spTree>
    <p:extLst>
      <p:ext uri="{BB962C8B-B14F-4D97-AF65-F5344CB8AC3E}">
        <p14:creationId xmlns:p14="http://schemas.microsoft.com/office/powerpoint/2010/main" val="745143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zh-CN" dirty="0">
                <a:ea typeface="ヒラギノ角ゴ Pro W3"/>
                <a:cs typeface="ヒラギノ角ゴ Pro W3"/>
              </a:rPr>
              <a:t>What exactly is the Cost of Capital?</a:t>
            </a:r>
          </a:p>
        </p:txBody>
      </p:sp>
      <p:sp>
        <p:nvSpPr>
          <p:cNvPr id="16387" name="Content Placeholder 2"/>
          <p:cNvSpPr>
            <a:spLocks noGrp="1"/>
          </p:cNvSpPr>
          <p:nvPr>
            <p:ph idx="1"/>
          </p:nvPr>
        </p:nvSpPr>
        <p:spPr>
          <a:xfrm>
            <a:off x="838200" y="1341120"/>
            <a:ext cx="10515600" cy="5262880"/>
          </a:xfrm>
        </p:spPr>
        <p:txBody>
          <a:bodyPr>
            <a:normAutofit/>
          </a:bodyPr>
          <a:lstStyle/>
          <a:p>
            <a:pPr marL="0" indent="0" eaLnBrk="1" hangingPunct="1">
              <a:buNone/>
            </a:pPr>
            <a:r>
              <a:rPr lang="en-GB" altLang="en-US" sz="2700" dirty="0" smtClean="0"/>
              <a:t>Cost-of-Capital  </a:t>
            </a:r>
            <a:r>
              <a:rPr lang="en-GB" altLang="en-US" sz="2700" dirty="0"/>
              <a:t>=  Cost of health investment (Opportunity cost + depreciation)</a:t>
            </a:r>
            <a:endParaRPr lang="en-GB" altLang="en-US" sz="1000" dirty="0"/>
          </a:p>
          <a:p>
            <a:pPr lvl="2">
              <a:buNone/>
            </a:pPr>
            <a:r>
              <a:rPr lang="en-GB" altLang="en-US" sz="2700" dirty="0"/>
              <a:t>Cost-of-Capital  =  C (r  +  </a:t>
            </a:r>
            <a:r>
              <a:rPr lang="el-GR" altLang="en-US" sz="2700" dirty="0">
                <a:cs typeface="Times New Roman" panose="02020603050405020304" pitchFamily="18" charset="0"/>
              </a:rPr>
              <a:t>δ</a:t>
            </a:r>
            <a:r>
              <a:rPr lang="en-US" altLang="en-US" sz="2700" dirty="0">
                <a:cs typeface="Times New Roman" panose="02020603050405020304" pitchFamily="18" charset="0"/>
              </a:rPr>
              <a:t>)</a:t>
            </a:r>
            <a:endParaRPr lang="en-GB" altLang="en-US" dirty="0"/>
          </a:p>
          <a:p>
            <a:pPr eaLnBrk="1" hangingPunct="1"/>
            <a:r>
              <a:rPr lang="en-US" altLang="zh-CN" sz="2700" dirty="0">
                <a:ea typeface="ヒラギノ角ゴ Pro W3"/>
                <a:cs typeface="ヒラギノ角ゴ Pro W3"/>
              </a:rPr>
              <a:t>The opportunity cost of a capital investment is the interest rate the investor would have received had they put the money into another investment (for example, stocks and bonds)</a:t>
            </a:r>
          </a:p>
          <a:p>
            <a:pPr eaLnBrk="1" hangingPunct="1"/>
            <a:r>
              <a:rPr lang="en-US" altLang="zh-CN" sz="2700" dirty="0">
                <a:ea typeface="ヒラギノ角ゴ Pro W3"/>
                <a:cs typeface="ヒラギノ角ゴ Pro W3"/>
              </a:rPr>
              <a:t>The problem is more complicated, however, because capital goods depreciate over time.</a:t>
            </a:r>
          </a:p>
          <a:p>
            <a:pPr lvl="1"/>
            <a:r>
              <a:rPr lang="en-US" altLang="zh-CN" sz="2300" dirty="0">
                <a:ea typeface="ヒラギノ角ゴ Pro W3"/>
                <a:cs typeface="ヒラギノ角ゴ Pro W3"/>
              </a:rPr>
              <a:t>For an investment to be worthwhile, it must not only earn a competitive return each year, but it also must provide enough return to cover depreciation.</a:t>
            </a:r>
          </a:p>
          <a:p>
            <a:pPr lvl="1"/>
            <a:r>
              <a:rPr lang="en-US" altLang="zh-CN" sz="2300" dirty="0">
                <a:ea typeface="ヒラギノ角ゴ Pro W3"/>
                <a:cs typeface="ヒラギノ角ゴ Pro W3"/>
              </a:rPr>
              <a:t>This suggests that the cost of holding this capital good for any one year, as well as over time, will equal the opportunity cost of the capital (interest foregone) plus the depreciation (deterioration of value).  </a:t>
            </a:r>
          </a:p>
          <a:p>
            <a:pPr lvl="1"/>
            <a:endParaRPr lang="en-US" altLang="zh-CN" sz="2300" dirty="0">
              <a:ea typeface="ヒラギノ角ゴ Pro W3"/>
              <a:cs typeface="ヒラギノ角ゴ Pro W3"/>
            </a:endParaRPr>
          </a:p>
          <a:p>
            <a:pPr eaLnBrk="1" hangingPunct="1"/>
            <a:endParaRPr lang="en-US" altLang="zh-CN" sz="2700" dirty="0">
              <a:ea typeface="ヒラギノ角ゴ Pro W3"/>
              <a:cs typeface="ヒラギノ角ゴ Pro W3"/>
            </a:endParaRPr>
          </a:p>
        </p:txBody>
      </p:sp>
    </p:spTree>
    <p:extLst>
      <p:ext uri="{BB962C8B-B14F-4D97-AF65-F5344CB8AC3E}">
        <p14:creationId xmlns:p14="http://schemas.microsoft.com/office/powerpoint/2010/main" val="177720967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CF0C-32FB-49AB-96DE-C89AAD7E5AB6}"/>
              </a:ext>
            </a:extLst>
          </p:cNvPr>
          <p:cNvSpPr>
            <a:spLocks noGrp="1"/>
          </p:cNvSpPr>
          <p:nvPr>
            <p:ph type="title"/>
          </p:nvPr>
        </p:nvSpPr>
        <p:spPr/>
        <p:txBody>
          <a:bodyPr/>
          <a:lstStyle/>
          <a:p>
            <a:r>
              <a:rPr lang="en-US" dirty="0"/>
              <a:t>Optimal Investment in Health</a:t>
            </a:r>
          </a:p>
        </p:txBody>
      </p:sp>
      <p:sp>
        <p:nvSpPr>
          <p:cNvPr id="3" name="Content Placeholder 2">
            <a:extLst>
              <a:ext uri="{FF2B5EF4-FFF2-40B4-BE49-F238E27FC236}">
                <a16:creationId xmlns:a16="http://schemas.microsoft.com/office/drawing/2014/main" id="{6AE553FF-D570-40DA-857B-69CFF26729EE}"/>
              </a:ext>
            </a:extLst>
          </p:cNvPr>
          <p:cNvSpPr>
            <a:spLocks noGrp="1"/>
          </p:cNvSpPr>
          <p:nvPr>
            <p:ph idx="1"/>
          </p:nvPr>
        </p:nvSpPr>
        <p:spPr>
          <a:xfrm>
            <a:off x="838200" y="1442720"/>
            <a:ext cx="10515600" cy="4734243"/>
          </a:xfrm>
        </p:spPr>
        <p:txBody>
          <a:bodyPr/>
          <a:lstStyle/>
          <a:p>
            <a:r>
              <a:rPr lang="en-GB" altLang="en-US" dirty="0"/>
              <a:t>If rate of return on capital good is greater (less) than cost of capital, then the good will (not) be purchased. Capital good will be purchased only up to point where:</a:t>
            </a:r>
            <a:endParaRPr lang="en-US" dirty="0"/>
          </a:p>
        </p:txBody>
      </p:sp>
      <p:pic>
        <p:nvPicPr>
          <p:cNvPr id="6" name="Picture 5">
            <a:extLst>
              <a:ext uri="{FF2B5EF4-FFF2-40B4-BE49-F238E27FC236}">
                <a16:creationId xmlns:a16="http://schemas.microsoft.com/office/drawing/2014/main" id="{C809898B-C78E-4749-BB76-8DE995C3E67B}"/>
              </a:ext>
            </a:extLst>
          </p:cNvPr>
          <p:cNvPicPr>
            <a:picLocks noChangeAspect="1"/>
          </p:cNvPicPr>
          <p:nvPr/>
        </p:nvPicPr>
        <p:blipFill>
          <a:blip r:embed="rId2"/>
          <a:stretch>
            <a:fillRect/>
          </a:stretch>
        </p:blipFill>
        <p:spPr>
          <a:xfrm>
            <a:off x="-1762125" y="2914759"/>
            <a:ext cx="8401050" cy="3924300"/>
          </a:xfrm>
          <a:prstGeom prst="rect">
            <a:avLst/>
          </a:prstGeom>
        </p:spPr>
      </p:pic>
      <p:sp>
        <p:nvSpPr>
          <p:cNvPr id="7" name="Rectangle 6">
            <a:extLst>
              <a:ext uri="{FF2B5EF4-FFF2-40B4-BE49-F238E27FC236}">
                <a16:creationId xmlns:a16="http://schemas.microsoft.com/office/drawing/2014/main" id="{793ED6F6-2BF0-45B3-9CA3-56A47C454234}"/>
              </a:ext>
            </a:extLst>
          </p:cNvPr>
          <p:cNvSpPr/>
          <p:nvPr/>
        </p:nvSpPr>
        <p:spPr>
          <a:xfrm>
            <a:off x="5242560" y="2352784"/>
            <a:ext cx="6949440" cy="1723549"/>
          </a:xfrm>
          <a:prstGeom prst="rect">
            <a:avLst/>
          </a:prstGeom>
        </p:spPr>
        <p:txBody>
          <a:bodyPr wrap="square">
            <a:spAutoFit/>
          </a:bodyPr>
          <a:lstStyle/>
          <a:p>
            <a:pPr lvl="1"/>
            <a:r>
              <a:rPr lang="en-GB" altLang="en-US" sz="2400" dirty="0"/>
              <a:t>  Equilibrium condition: </a:t>
            </a:r>
          </a:p>
          <a:p>
            <a:pPr lvl="1"/>
            <a:r>
              <a:rPr lang="en-GB" altLang="en-US" sz="2400" dirty="0"/>
              <a:t>Rate of return  = Cost of Capital</a:t>
            </a:r>
            <a:r>
              <a:rPr lang="en-GB" altLang="en-US" sz="3200" dirty="0"/>
              <a:t> </a:t>
            </a:r>
          </a:p>
          <a:p>
            <a:pPr lvl="1">
              <a:buNone/>
            </a:pPr>
            <a:r>
              <a:rPr lang="en-GB" altLang="en-US" sz="3200" dirty="0"/>
              <a:t>	      MEC  =   r  +  </a:t>
            </a:r>
            <a:r>
              <a:rPr lang="el-GR" altLang="en-US" sz="3200" dirty="0">
                <a:cs typeface="Times New Roman" panose="02020603050405020304" pitchFamily="18" charset="0"/>
              </a:rPr>
              <a:t>δ</a:t>
            </a:r>
            <a:endParaRPr lang="en-GB" altLang="en-US" sz="3200" dirty="0"/>
          </a:p>
          <a:p>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582295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0" y="0"/>
            <a:ext cx="9144000" cy="6858000"/>
          </a:xfrm>
        </p:spPr>
        <p:txBody>
          <a:bodyPr/>
          <a:lstStyle/>
          <a:p>
            <a:pPr marL="609600" indent="-609600" algn="ctr">
              <a:buNone/>
            </a:pPr>
            <a:r>
              <a:rPr lang="en-GB" altLang="en-US" sz="4400" dirty="0">
                <a:solidFill>
                  <a:schemeClr val="tx2"/>
                </a:solidFill>
                <a:latin typeface="Times New Roman" panose="02020603050405020304" pitchFamily="18" charset="0"/>
              </a:rPr>
              <a:t>Practical questions</a:t>
            </a:r>
          </a:p>
          <a:p>
            <a:pPr marL="609600" indent="-609600" algn="ctr">
              <a:buNone/>
            </a:pPr>
            <a:endParaRPr lang="en-GB" altLang="en-US" sz="1600" b="1" dirty="0">
              <a:solidFill>
                <a:srgbClr val="A50021"/>
              </a:solidFill>
            </a:endParaRPr>
          </a:p>
          <a:p>
            <a:pPr marL="609600" indent="-609600"/>
            <a:r>
              <a:rPr lang="en-GB" altLang="en-US" dirty="0"/>
              <a:t>What effect on optimal health stock or demand for health inputs do the following have:</a:t>
            </a:r>
          </a:p>
          <a:p>
            <a:pPr marL="609600" indent="-609600"/>
            <a:endParaRPr lang="en-GB" altLang="en-US" dirty="0"/>
          </a:p>
          <a:p>
            <a:pPr marL="1371600" lvl="2" indent="-457200"/>
            <a:r>
              <a:rPr lang="en-GB" altLang="en-US" sz="2400" dirty="0"/>
              <a:t>Increases in life expectancy?</a:t>
            </a:r>
          </a:p>
          <a:p>
            <a:pPr marL="1371600" lvl="2" indent="-457200"/>
            <a:endParaRPr lang="en-GB" altLang="en-US" sz="1050" dirty="0"/>
          </a:p>
          <a:p>
            <a:pPr marL="1371600" lvl="2" indent="-457200"/>
            <a:r>
              <a:rPr lang="en-GB" altLang="en-US" sz="2400" dirty="0"/>
              <a:t>Getting a higher salary?</a:t>
            </a:r>
          </a:p>
          <a:p>
            <a:pPr marL="1371600" lvl="2" indent="-457200">
              <a:buNone/>
            </a:pPr>
            <a:endParaRPr lang="en-GB" altLang="en-US" sz="1050" dirty="0"/>
          </a:p>
          <a:p>
            <a:pPr marL="1371600" lvl="2" indent="-457200"/>
            <a:r>
              <a:rPr lang="en-GB" altLang="en-US" sz="2400" dirty="0"/>
              <a:t>Going to college?</a:t>
            </a:r>
          </a:p>
          <a:p>
            <a:pPr marL="1371600" lvl="2" indent="-457200"/>
            <a:endParaRPr lang="en-GB" altLang="en-US" sz="2400" dirty="0"/>
          </a:p>
          <a:p>
            <a:pPr marL="1371600" lvl="2" indent="-457200"/>
            <a:r>
              <a:rPr lang="en-GB" altLang="en-US" sz="2400" dirty="0"/>
              <a:t>Changes in Medical Prices?</a:t>
            </a:r>
          </a:p>
          <a:p>
            <a:pPr marL="1371600" lvl="2" indent="-457200"/>
            <a:endParaRPr lang="en-GB" altLang="en-US" dirty="0"/>
          </a:p>
        </p:txBody>
      </p:sp>
    </p:spTree>
    <p:extLst>
      <p:ext uri="{BB962C8B-B14F-4D97-AF65-F5344CB8AC3E}">
        <p14:creationId xmlns:p14="http://schemas.microsoft.com/office/powerpoint/2010/main" val="1012013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8213" y="-242888"/>
            <a:ext cx="7772400" cy="1143001"/>
          </a:xfrm>
        </p:spPr>
        <p:txBody>
          <a:bodyPr/>
          <a:lstStyle/>
          <a:p>
            <a:pPr algn="ctr" eaLnBrk="1" hangingPunct="1"/>
            <a:r>
              <a:rPr lang="en-GB" altLang="en-US" dirty="0"/>
              <a:t>Changes in Equilibrium - Age</a:t>
            </a:r>
          </a:p>
        </p:txBody>
      </p:sp>
      <p:sp>
        <p:nvSpPr>
          <p:cNvPr id="13315" name="Rectangle 3"/>
          <p:cNvSpPr>
            <a:spLocks noGrp="1" noChangeArrowheads="1"/>
          </p:cNvSpPr>
          <p:nvPr>
            <p:ph type="body" idx="1"/>
          </p:nvPr>
        </p:nvSpPr>
        <p:spPr>
          <a:xfrm>
            <a:off x="1524000" y="692151"/>
            <a:ext cx="9144000" cy="5832475"/>
          </a:xfrm>
        </p:spPr>
        <p:txBody>
          <a:bodyPr>
            <a:normAutofit/>
          </a:bodyPr>
          <a:lstStyle/>
          <a:p>
            <a:pPr eaLnBrk="1" hangingPunct="1">
              <a:lnSpc>
                <a:spcPct val="90000"/>
              </a:lnSpc>
            </a:pPr>
            <a:r>
              <a:rPr lang="en-GB" altLang="en-US" dirty="0"/>
              <a:t>The rate at which health stock may depreciate may increase during some periods of life and decline during others.</a:t>
            </a:r>
          </a:p>
          <a:p>
            <a:pPr eaLnBrk="1" hangingPunct="1">
              <a:lnSpc>
                <a:spcPct val="90000"/>
              </a:lnSpc>
            </a:pPr>
            <a:endParaRPr lang="en-GB" altLang="en-US" dirty="0"/>
          </a:p>
          <a:p>
            <a:pPr eaLnBrk="1" hangingPunct="1">
              <a:lnSpc>
                <a:spcPct val="90000"/>
              </a:lnSpc>
            </a:pPr>
            <a:r>
              <a:rPr lang="en-GB" altLang="en-US" dirty="0"/>
              <a:t>As an individual ages the δ rate of health stock is likely to increase (from </a:t>
            </a:r>
            <a:r>
              <a:rPr lang="el-GR" altLang="en-US" dirty="0">
                <a:cs typeface="Times New Roman" panose="02020603050405020304" pitchFamily="18" charset="0"/>
              </a:rPr>
              <a:t>δ</a:t>
            </a:r>
            <a:r>
              <a:rPr lang="en-GB" altLang="en-US" baseline="-25000" dirty="0">
                <a:cs typeface="Times New Roman" panose="02020603050405020304" pitchFamily="18" charset="0"/>
              </a:rPr>
              <a:t>0</a:t>
            </a:r>
            <a:r>
              <a:rPr lang="en-GB" altLang="en-US" dirty="0"/>
              <a:t> to </a:t>
            </a:r>
            <a:r>
              <a:rPr lang="el-GR" altLang="en-US" dirty="0">
                <a:cs typeface="Times New Roman" panose="02020603050405020304" pitchFamily="18" charset="0"/>
              </a:rPr>
              <a:t>δ</a:t>
            </a:r>
            <a:r>
              <a:rPr lang="en-GB" altLang="en-US" baseline="-25000" dirty="0">
                <a:cs typeface="Times New Roman" panose="02020603050405020304" pitchFamily="18" charset="0"/>
              </a:rPr>
              <a:t>1</a:t>
            </a:r>
            <a:r>
              <a:rPr lang="en-GB" altLang="en-US" dirty="0"/>
              <a:t>  and finally to </a:t>
            </a:r>
            <a:r>
              <a:rPr lang="el-GR" altLang="en-US" dirty="0">
                <a:cs typeface="Times New Roman" panose="02020603050405020304" pitchFamily="18" charset="0"/>
              </a:rPr>
              <a:t>δ</a:t>
            </a:r>
            <a:r>
              <a:rPr lang="en-GB" altLang="en-US" baseline="-25000" dirty="0">
                <a:cs typeface="Times New Roman" panose="02020603050405020304" pitchFamily="18" charset="0"/>
              </a:rPr>
              <a:t>D</a:t>
            </a:r>
            <a:r>
              <a:rPr lang="en-GB" altLang="en-US" dirty="0"/>
              <a:t>) i.e. the health of older individuals is likely to deteriorate faster than the health of younger individuals.</a:t>
            </a:r>
          </a:p>
          <a:p>
            <a:pPr lvl="1"/>
            <a:r>
              <a:rPr lang="en-GB" altLang="en-US" sz="1600" dirty="0"/>
              <a:t>Grossman allows the depreciation rate, δ, to increase with age. This directly raises the cost-of-capital and shifts the supply curve of health upwards. </a:t>
            </a:r>
          </a:p>
          <a:p>
            <a:pPr lvl="1"/>
            <a:endParaRPr lang="en-GB" altLang="en-US" sz="1600" dirty="0"/>
          </a:p>
          <a:p>
            <a:pPr eaLnBrk="1" hangingPunct="1">
              <a:lnSpc>
                <a:spcPct val="90000"/>
              </a:lnSpc>
            </a:pPr>
            <a:r>
              <a:rPr lang="en-GB" altLang="en-US" dirty="0"/>
              <a:t>Assume that wage and other factors determining MEC are not substantially altered by aging, ceteris paribus</a:t>
            </a:r>
          </a:p>
          <a:p>
            <a:pPr eaLnBrk="1" hangingPunct="1">
              <a:lnSpc>
                <a:spcPct val="90000"/>
              </a:lnSpc>
            </a:pPr>
            <a:endParaRPr lang="en-GB" altLang="en-US" sz="2000" dirty="0"/>
          </a:p>
          <a:p>
            <a:pPr eaLnBrk="1" hangingPunct="1">
              <a:lnSpc>
                <a:spcPct val="90000"/>
              </a:lnSpc>
            </a:pPr>
            <a:r>
              <a:rPr lang="en-GB" altLang="en-US" dirty="0"/>
              <a:t>Optimal health stock decreases with age (i.e. H</a:t>
            </a:r>
            <a:r>
              <a:rPr lang="en-GB" altLang="en-US" baseline="-25000" dirty="0"/>
              <a:t>O</a:t>
            </a:r>
            <a:r>
              <a:rPr lang="en-GB" altLang="en-US" dirty="0"/>
              <a:t> &gt; H</a:t>
            </a:r>
            <a:r>
              <a:rPr lang="en-GB" altLang="en-US" baseline="-25000" dirty="0"/>
              <a:t>1</a:t>
            </a:r>
            <a:r>
              <a:rPr lang="en-GB" altLang="en-US" dirty="0"/>
              <a:t>)</a:t>
            </a:r>
          </a:p>
        </p:txBody>
      </p:sp>
    </p:spTree>
    <p:extLst>
      <p:ext uri="{BB962C8B-B14F-4D97-AF65-F5344CB8AC3E}">
        <p14:creationId xmlns:p14="http://schemas.microsoft.com/office/powerpoint/2010/main" val="2211290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E573-E1E3-4926-BE4C-701A75A6910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4A477C3-04B0-4BC3-A141-1936CF6861DD}"/>
              </a:ext>
            </a:extLst>
          </p:cNvPr>
          <p:cNvSpPr>
            <a:spLocks noGrp="1"/>
          </p:cNvSpPr>
          <p:nvPr>
            <p:ph idx="1"/>
          </p:nvPr>
        </p:nvSpPr>
        <p:spPr/>
        <p:txBody>
          <a:bodyPr>
            <a:normAutofit/>
          </a:bodyPr>
          <a:lstStyle/>
          <a:p>
            <a:r>
              <a:rPr lang="en-US" dirty="0"/>
              <a:t>Health vs. Medical Care</a:t>
            </a:r>
          </a:p>
          <a:p>
            <a:r>
              <a:rPr lang="en-US" dirty="0"/>
              <a:t>Human Capital Model of Health (Grossman Model)</a:t>
            </a:r>
          </a:p>
          <a:p>
            <a:r>
              <a:rPr lang="en-US" dirty="0"/>
              <a:t>Determinants of Health (might not get to today)</a:t>
            </a:r>
          </a:p>
          <a:p>
            <a:r>
              <a:rPr lang="en-US" dirty="0"/>
              <a:t>Discussion of Cutler, </a:t>
            </a:r>
            <a:r>
              <a:rPr lang="en-US" dirty="0" err="1"/>
              <a:t>Glaeser</a:t>
            </a:r>
            <a:r>
              <a:rPr lang="en-US" dirty="0"/>
              <a:t> &amp; Shapiro paper</a:t>
            </a:r>
          </a:p>
          <a:p>
            <a:r>
              <a:rPr lang="en-US" dirty="0"/>
              <a:t>Readings for this week: </a:t>
            </a:r>
          </a:p>
          <a:p>
            <a:pPr lvl="1"/>
            <a:r>
              <a:rPr lang="en-US" dirty="0"/>
              <a:t>Pritchett &amp; Summers. 1993. Wealthier is Healthier.</a:t>
            </a:r>
          </a:p>
          <a:p>
            <a:pPr lvl="1"/>
            <a:r>
              <a:rPr lang="en-US" dirty="0"/>
              <a:t>Cutler, </a:t>
            </a:r>
            <a:r>
              <a:rPr lang="en-US" dirty="0" err="1"/>
              <a:t>Glaeser</a:t>
            </a:r>
            <a:r>
              <a:rPr lang="en-US" dirty="0"/>
              <a:t>, &amp; Shapiro. 2003. Why have Americans become more obese? </a:t>
            </a:r>
          </a:p>
          <a:p>
            <a:pPr lvl="1"/>
            <a:r>
              <a:rPr lang="en-US" dirty="0"/>
              <a:t>Optional: Grossman. 2000.</a:t>
            </a:r>
          </a:p>
        </p:txBody>
      </p:sp>
    </p:spTree>
    <p:extLst>
      <p:ext uri="{BB962C8B-B14F-4D97-AF65-F5344CB8AC3E}">
        <p14:creationId xmlns:p14="http://schemas.microsoft.com/office/powerpoint/2010/main" val="1562903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1A8292-8348-4CCC-97A6-AB92F9E49BAE}"/>
              </a:ext>
            </a:extLst>
          </p:cNvPr>
          <p:cNvPicPr>
            <a:picLocks noChangeAspect="1"/>
          </p:cNvPicPr>
          <p:nvPr/>
        </p:nvPicPr>
        <p:blipFill>
          <a:blip r:embed="rId2"/>
          <a:stretch>
            <a:fillRect/>
          </a:stretch>
        </p:blipFill>
        <p:spPr>
          <a:xfrm>
            <a:off x="1928812" y="1519237"/>
            <a:ext cx="8334375" cy="3819525"/>
          </a:xfrm>
          <a:prstGeom prst="rect">
            <a:avLst/>
          </a:prstGeom>
        </p:spPr>
      </p:pic>
    </p:spTree>
    <p:extLst>
      <p:ext uri="{BB962C8B-B14F-4D97-AF65-F5344CB8AC3E}">
        <p14:creationId xmlns:p14="http://schemas.microsoft.com/office/powerpoint/2010/main" val="1164381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8213" y="188914"/>
            <a:ext cx="7772400" cy="460375"/>
          </a:xfrm>
        </p:spPr>
        <p:txBody>
          <a:bodyPr>
            <a:normAutofit fontScale="90000"/>
          </a:bodyPr>
          <a:lstStyle/>
          <a:p>
            <a:pPr eaLnBrk="1" hangingPunct="1"/>
            <a:r>
              <a:rPr lang="en-GB" altLang="en-US" dirty="0"/>
              <a:t>Changes in Equilibrium - Wage</a:t>
            </a:r>
          </a:p>
        </p:txBody>
      </p:sp>
      <mc:AlternateContent xmlns:mc="http://schemas.openxmlformats.org/markup-compatibility/2006">
        <mc:Choice xmlns:a14="http://schemas.microsoft.com/office/drawing/2010/main" Requires="a14">
          <p:sp>
            <p:nvSpPr>
              <p:cNvPr id="15363" name="Rectangle 3"/>
              <p:cNvSpPr>
                <a:spLocks noGrp="1" noChangeArrowheads="1"/>
              </p:cNvSpPr>
              <p:nvPr>
                <p:ph type="body" idx="1"/>
              </p:nvPr>
            </p:nvSpPr>
            <p:spPr>
              <a:xfrm>
                <a:off x="1524000" y="765175"/>
                <a:ext cx="9144000" cy="5759450"/>
              </a:xfrm>
            </p:spPr>
            <p:txBody>
              <a:bodyPr>
                <a:normAutofit fontScale="92500" lnSpcReduction="20000"/>
              </a:bodyPr>
              <a:lstStyle/>
              <a:p>
                <a:r>
                  <a:rPr lang="en-GB" altLang="en-US" dirty="0"/>
                  <a:t>Changes in Wage directly affect the MEC: </a:t>
                </a:r>
                <a14:m>
                  <m:oMath xmlns:m="http://schemas.openxmlformats.org/officeDocument/2006/math">
                    <m:r>
                      <m:rPr>
                        <m:sty m:val="p"/>
                      </m:rPr>
                      <a:rPr lang="en-US">
                        <a:latin typeface="Cambria Math" panose="02040503050406030204" pitchFamily="18" charset="0"/>
                        <a:ea typeface="Cambria Math" panose="02040503050406030204" pitchFamily="18" charset="0"/>
                      </a:rPr>
                      <m:t>MEC</m:t>
                    </m:r>
                    <m:r>
                      <a:rPr lang="en-US" i="1">
                        <a:latin typeface="Cambria Math" panose="02040503050406030204" pitchFamily="18" charset="0"/>
                      </a:rPr>
                      <m:t>=</m:t>
                    </m:r>
                    <m:r>
                      <a:rPr lang="en-US" i="1">
                        <a:latin typeface="Cambria Math" panose="02040503050406030204" pitchFamily="18" charset="0"/>
                      </a:rPr>
                      <m:t>𝑀𝑃𝐻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𝑊𝑎𝑔𝑒</m:t>
                    </m:r>
                  </m:oMath>
                </a14:m>
                <a:endParaRPr lang="en-US" dirty="0"/>
              </a:p>
              <a:p>
                <a:pPr eaLnBrk="1" hangingPunct="1">
                  <a:lnSpc>
                    <a:spcPct val="90000"/>
                  </a:lnSpc>
                </a:pPr>
                <a:endParaRPr lang="en-GB" altLang="en-US" dirty="0"/>
              </a:p>
              <a:p>
                <a:pPr eaLnBrk="1" hangingPunct="1">
                  <a:lnSpc>
                    <a:spcPct val="90000"/>
                  </a:lnSpc>
                </a:pPr>
                <a:r>
                  <a:rPr lang="en-GB" altLang="en-US" dirty="0"/>
                  <a:t>An increase in wage will also raise the cost of producing health, since time is an input into health production (raising the opportunity cost)</a:t>
                </a:r>
              </a:p>
              <a:p>
                <a:pPr eaLnBrk="1" hangingPunct="1">
                  <a:lnSpc>
                    <a:spcPct val="90000"/>
                  </a:lnSpc>
                </a:pPr>
                <a:r>
                  <a:rPr lang="en-GB" altLang="en-US" dirty="0"/>
                  <a:t>Wage change will not affect cost of capital (</a:t>
                </a:r>
                <a:r>
                  <a:rPr lang="en-GB" altLang="en-US" i="1" dirty="0"/>
                  <a:t>r + </a:t>
                </a:r>
                <a:r>
                  <a:rPr lang="el-GR" altLang="en-US" i="1" dirty="0">
                    <a:cs typeface="Times New Roman" panose="02020603050405020304" pitchFamily="18" charset="0"/>
                  </a:rPr>
                  <a:t>δ</a:t>
                </a:r>
                <a:r>
                  <a:rPr lang="en-GB" altLang="en-US" i="1" baseline="-25000" dirty="0">
                    <a:cs typeface="Times New Roman" panose="02020603050405020304" pitchFamily="18" charset="0"/>
                  </a:rPr>
                  <a:t>D</a:t>
                </a:r>
                <a:r>
                  <a:rPr lang="en-GB" altLang="en-US" dirty="0"/>
                  <a:t> is constant)</a:t>
                </a:r>
              </a:p>
              <a:p>
                <a:pPr eaLnBrk="1" hangingPunct="1">
                  <a:lnSpc>
                    <a:spcPct val="90000"/>
                  </a:lnSpc>
                </a:pPr>
                <a:endParaRPr lang="en-GB" altLang="en-US" sz="1200" dirty="0"/>
              </a:p>
              <a:p>
                <a:pPr eaLnBrk="1" hangingPunct="1">
                  <a:lnSpc>
                    <a:spcPct val="90000"/>
                  </a:lnSpc>
                </a:pPr>
                <a:r>
                  <a:rPr lang="en-GB" altLang="en-US" dirty="0"/>
                  <a:t>Increased wage rate will increase returns obtained from health days, hence a higher MEC curve i.e. </a:t>
                </a:r>
              </a:p>
              <a:p>
                <a:pPr lvl="4" eaLnBrk="1" hangingPunct="1">
                  <a:lnSpc>
                    <a:spcPct val="90000"/>
                  </a:lnSpc>
                  <a:buFontTx/>
                  <a:buNone/>
                </a:pPr>
                <a:r>
                  <a:rPr lang="en-GB" altLang="en-US" sz="2400" dirty="0"/>
                  <a:t>8 hrs @ $4/hr = $36</a:t>
                </a:r>
              </a:p>
              <a:p>
                <a:pPr lvl="4" eaLnBrk="1" hangingPunct="1">
                  <a:lnSpc>
                    <a:spcPct val="90000"/>
                  </a:lnSpc>
                  <a:buFontTx/>
                  <a:buNone/>
                </a:pPr>
                <a:r>
                  <a:rPr lang="en-GB" altLang="en-US" sz="2400" dirty="0"/>
                  <a:t>8 hrs @ $5/hr = $40</a:t>
                </a:r>
              </a:p>
              <a:p>
                <a:pPr lvl="2" eaLnBrk="1" hangingPunct="1">
                  <a:lnSpc>
                    <a:spcPct val="90000"/>
                  </a:lnSpc>
                </a:pPr>
                <a:endParaRPr lang="en-GB" altLang="en-US" sz="1300" dirty="0"/>
              </a:p>
              <a:p>
                <a:pPr eaLnBrk="1" hangingPunct="1">
                  <a:lnSpc>
                    <a:spcPct val="90000"/>
                  </a:lnSpc>
                </a:pPr>
                <a:r>
                  <a:rPr lang="en-GB" altLang="en-US" dirty="0"/>
                  <a:t>If original MEC curve represents lower-wage case, then optimal health stock is H</a:t>
                </a:r>
                <a:r>
                  <a:rPr lang="en-GB" altLang="en-US" baseline="-25000" dirty="0"/>
                  <a:t>O</a:t>
                </a:r>
                <a:r>
                  <a:rPr lang="en-GB" altLang="en-US" dirty="0"/>
                  <a:t> . MEI</a:t>
                </a:r>
                <a:r>
                  <a:rPr lang="en-GB" altLang="en-US" baseline="30000" dirty="0"/>
                  <a:t>2</a:t>
                </a:r>
                <a:r>
                  <a:rPr lang="en-GB" altLang="en-US" dirty="0"/>
                  <a:t> shows MEC for someone with higher wages, with higher optimal health stock (H</a:t>
                </a:r>
                <a:r>
                  <a:rPr lang="en-GB" altLang="en-US" baseline="-25000" dirty="0"/>
                  <a:t>2</a:t>
                </a:r>
                <a:r>
                  <a:rPr lang="en-GB" altLang="en-US" dirty="0"/>
                  <a:t>)</a:t>
                </a:r>
              </a:p>
              <a:p>
                <a:pPr eaLnBrk="1" hangingPunct="1">
                  <a:lnSpc>
                    <a:spcPct val="90000"/>
                  </a:lnSpc>
                </a:pPr>
                <a:endParaRPr lang="en-GB" altLang="en-US" sz="1400" dirty="0"/>
              </a:p>
              <a:p>
                <a:pPr eaLnBrk="1" hangingPunct="1">
                  <a:lnSpc>
                    <a:spcPct val="90000"/>
                  </a:lnSpc>
                </a:pPr>
                <a:r>
                  <a:rPr lang="en-GB" altLang="en-US" dirty="0"/>
                  <a:t>Optimal health stock increases with level of wages (i.e. H</a:t>
                </a:r>
                <a:r>
                  <a:rPr lang="en-GB" altLang="en-US" baseline="-25000" dirty="0"/>
                  <a:t>2</a:t>
                </a:r>
                <a:r>
                  <a:rPr lang="en-GB" altLang="en-US" dirty="0"/>
                  <a:t> &gt; H</a:t>
                </a:r>
                <a:r>
                  <a:rPr lang="en-GB" altLang="en-US" baseline="-25000" dirty="0"/>
                  <a:t>0</a:t>
                </a:r>
                <a:r>
                  <a:rPr lang="en-GB" altLang="en-US" dirty="0"/>
                  <a:t>). Benefits of being healthy are greater for higher-wage workers</a:t>
                </a:r>
              </a:p>
            </p:txBody>
          </p:sp>
        </mc:Choice>
        <mc:Fallback>
          <p:sp>
            <p:nvSpPr>
              <p:cNvPr id="15363" name="Rectangle 3"/>
              <p:cNvSpPr>
                <a:spLocks noGrp="1" noRot="1" noChangeAspect="1" noMove="1" noResize="1" noEditPoints="1" noAdjustHandles="1" noChangeArrowheads="1" noChangeShapeType="1" noTextEdit="1"/>
              </p:cNvSpPr>
              <p:nvPr>
                <p:ph type="body" idx="1"/>
              </p:nvPr>
            </p:nvSpPr>
            <p:spPr>
              <a:xfrm>
                <a:off x="1524000" y="765175"/>
                <a:ext cx="9144000" cy="5759450"/>
              </a:xfrm>
              <a:blipFill>
                <a:blip r:embed="rId2"/>
                <a:stretch>
                  <a:fillRect l="-1000" t="-2754" b="-3072"/>
                </a:stretch>
              </a:blipFill>
            </p:spPr>
            <p:txBody>
              <a:bodyPr/>
              <a:lstStyle/>
              <a:p>
                <a:r>
                  <a:rPr lang="en-US">
                    <a:noFill/>
                  </a:rPr>
                  <a:t> </a:t>
                </a:r>
              </a:p>
            </p:txBody>
          </p:sp>
        </mc:Fallback>
      </mc:AlternateContent>
    </p:spTree>
    <p:extLst>
      <p:ext uri="{BB962C8B-B14F-4D97-AF65-F5344CB8AC3E}">
        <p14:creationId xmlns:p14="http://schemas.microsoft.com/office/powerpoint/2010/main" val="2694578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D2C38D-4D5D-483E-8099-B96D0170C49A}"/>
              </a:ext>
            </a:extLst>
          </p:cNvPr>
          <p:cNvPicPr>
            <a:picLocks noChangeAspect="1"/>
          </p:cNvPicPr>
          <p:nvPr/>
        </p:nvPicPr>
        <p:blipFill>
          <a:blip r:embed="rId3"/>
          <a:stretch>
            <a:fillRect/>
          </a:stretch>
        </p:blipFill>
        <p:spPr>
          <a:xfrm>
            <a:off x="1866900" y="1495425"/>
            <a:ext cx="8458200" cy="3867150"/>
          </a:xfrm>
          <a:prstGeom prst="rect">
            <a:avLst/>
          </a:prstGeom>
        </p:spPr>
      </p:pic>
      <p:sp>
        <p:nvSpPr>
          <p:cNvPr id="5" name="Rectangle 4">
            <a:extLst>
              <a:ext uri="{FF2B5EF4-FFF2-40B4-BE49-F238E27FC236}">
                <a16:creationId xmlns:a16="http://schemas.microsoft.com/office/drawing/2014/main" id="{616EE7BA-75F2-4A0F-AAC1-CBC7EA075060}"/>
              </a:ext>
            </a:extLst>
          </p:cNvPr>
          <p:cNvSpPr/>
          <p:nvPr/>
        </p:nvSpPr>
        <p:spPr>
          <a:xfrm>
            <a:off x="335280" y="5501978"/>
            <a:ext cx="11521440" cy="1200329"/>
          </a:xfrm>
          <a:prstGeom prst="rect">
            <a:avLst/>
          </a:prstGeom>
        </p:spPr>
        <p:txBody>
          <a:bodyPr wrap="square">
            <a:spAutoFit/>
          </a:bodyPr>
          <a:lstStyle/>
          <a:p>
            <a:r>
              <a:rPr lang="en-US" dirty="0"/>
              <a:t>Note: In class we assumed ceteris paribus that the increase in wages would not include an increase in prices – and could not explain why cost-of-capital was increasing, with that assumption. However, In a general equilibrium model, an increase in wages may increase prices throughout the market, in particular, the price of an increase in H may be represented by an increase from C1 to C2. </a:t>
            </a:r>
          </a:p>
        </p:txBody>
      </p:sp>
    </p:spTree>
    <p:extLst>
      <p:ext uri="{BB962C8B-B14F-4D97-AF65-F5344CB8AC3E}">
        <p14:creationId xmlns:p14="http://schemas.microsoft.com/office/powerpoint/2010/main" val="3070077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8213" y="188914"/>
            <a:ext cx="7772400" cy="460375"/>
          </a:xfrm>
        </p:spPr>
        <p:txBody>
          <a:bodyPr>
            <a:normAutofit fontScale="90000"/>
          </a:bodyPr>
          <a:lstStyle/>
          <a:p>
            <a:pPr eaLnBrk="1" hangingPunct="1"/>
            <a:r>
              <a:rPr lang="en-GB" altLang="en-US"/>
              <a:t>Changes in Equilibrium – Education</a:t>
            </a:r>
            <a:r>
              <a:rPr lang="en-GB" altLang="en-US" sz="2400">
                <a:solidFill>
                  <a:srgbClr val="A50021"/>
                </a:solidFill>
              </a:rPr>
              <a:t> </a:t>
            </a:r>
          </a:p>
        </p:txBody>
      </p:sp>
      <p:sp>
        <p:nvSpPr>
          <p:cNvPr id="17411" name="Rectangle 3"/>
          <p:cNvSpPr>
            <a:spLocks noGrp="1" noChangeArrowheads="1"/>
          </p:cNvSpPr>
          <p:nvPr>
            <p:ph type="body" idx="1"/>
          </p:nvPr>
        </p:nvSpPr>
        <p:spPr>
          <a:xfrm>
            <a:off x="1524000" y="765175"/>
            <a:ext cx="9144000" cy="5759450"/>
          </a:xfrm>
        </p:spPr>
        <p:txBody>
          <a:bodyPr>
            <a:normAutofit lnSpcReduction="10000"/>
          </a:bodyPr>
          <a:lstStyle/>
          <a:p>
            <a:pPr eaLnBrk="1" hangingPunct="1">
              <a:lnSpc>
                <a:spcPct val="90000"/>
              </a:lnSpc>
            </a:pPr>
            <a:r>
              <a:rPr lang="en-GB" altLang="en-US" dirty="0"/>
              <a:t>Education improves efficiency in production</a:t>
            </a:r>
          </a:p>
          <a:p>
            <a:pPr eaLnBrk="1" hangingPunct="1">
              <a:lnSpc>
                <a:spcPct val="90000"/>
              </a:lnSpc>
            </a:pPr>
            <a:endParaRPr lang="en-GB" altLang="en-US" sz="2000" dirty="0"/>
          </a:p>
          <a:p>
            <a:pPr eaLnBrk="1" hangingPunct="1">
              <a:lnSpc>
                <a:spcPct val="90000"/>
              </a:lnSpc>
            </a:pPr>
            <a:r>
              <a:rPr lang="en-GB" altLang="en-US" dirty="0"/>
              <a:t>Higher education level raises marginal product of direct inputs i.e. less inputs are needed to produce a given amount of investment. A given investment can be generated at less cost for an educated person , hence higher rate of return to a given stock of health</a:t>
            </a:r>
          </a:p>
          <a:p>
            <a:pPr eaLnBrk="1" hangingPunct="1">
              <a:lnSpc>
                <a:spcPct val="90000"/>
              </a:lnSpc>
            </a:pPr>
            <a:endParaRPr lang="en-GB" altLang="en-US" sz="2000" dirty="0"/>
          </a:p>
          <a:p>
            <a:pPr eaLnBrk="1" hangingPunct="1">
              <a:lnSpc>
                <a:spcPct val="90000"/>
              </a:lnSpc>
            </a:pPr>
            <a:r>
              <a:rPr lang="en-GB" altLang="en-US" dirty="0"/>
              <a:t>Higher education level means a higher MEC curve (similar to effect of increased wage rate).</a:t>
            </a:r>
          </a:p>
          <a:p>
            <a:pPr eaLnBrk="1" hangingPunct="1">
              <a:lnSpc>
                <a:spcPct val="90000"/>
              </a:lnSpc>
            </a:pPr>
            <a:endParaRPr lang="en-GB" altLang="en-US" sz="2000" dirty="0"/>
          </a:p>
          <a:p>
            <a:pPr eaLnBrk="1" hangingPunct="1">
              <a:lnSpc>
                <a:spcPct val="90000"/>
              </a:lnSpc>
            </a:pPr>
            <a:r>
              <a:rPr lang="en-GB" altLang="en-US" dirty="0"/>
              <a:t>Optimal health stock increases with level of education (i.e. H</a:t>
            </a:r>
            <a:r>
              <a:rPr lang="en-GB" altLang="en-US" baseline="-25000" dirty="0"/>
              <a:t>2</a:t>
            </a:r>
            <a:r>
              <a:rPr lang="en-GB" altLang="en-US" dirty="0"/>
              <a:t> &gt; H</a:t>
            </a:r>
            <a:r>
              <a:rPr lang="en-GB" altLang="en-US" baseline="-25000" dirty="0"/>
              <a:t>0</a:t>
            </a:r>
            <a:r>
              <a:rPr lang="en-GB" altLang="en-US" dirty="0"/>
              <a:t>). A more educated person will choose a higher optimal stock of health than the less educated person.</a:t>
            </a:r>
          </a:p>
          <a:p>
            <a:pPr eaLnBrk="1" hangingPunct="1">
              <a:lnSpc>
                <a:spcPct val="90000"/>
              </a:lnSpc>
            </a:pPr>
            <a:endParaRPr lang="en-GB" altLang="en-US" sz="2000" dirty="0"/>
          </a:p>
        </p:txBody>
      </p:sp>
    </p:spTree>
    <p:extLst>
      <p:ext uri="{BB962C8B-B14F-4D97-AF65-F5344CB8AC3E}">
        <p14:creationId xmlns:p14="http://schemas.microsoft.com/office/powerpoint/2010/main" val="1077876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F90F41-3864-40A5-A63C-815AE398717F}"/>
              </a:ext>
            </a:extLst>
          </p:cNvPr>
          <p:cNvPicPr>
            <a:picLocks noChangeAspect="1"/>
          </p:cNvPicPr>
          <p:nvPr/>
        </p:nvPicPr>
        <p:blipFill>
          <a:blip r:embed="rId2"/>
          <a:stretch>
            <a:fillRect/>
          </a:stretch>
        </p:blipFill>
        <p:spPr>
          <a:xfrm>
            <a:off x="1890712" y="1198086"/>
            <a:ext cx="8410575" cy="3838575"/>
          </a:xfrm>
          <a:prstGeom prst="rect">
            <a:avLst/>
          </a:prstGeom>
        </p:spPr>
      </p:pic>
    </p:spTree>
    <p:extLst>
      <p:ext uri="{BB962C8B-B14F-4D97-AF65-F5344CB8AC3E}">
        <p14:creationId xmlns:p14="http://schemas.microsoft.com/office/powerpoint/2010/main" val="4013021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altLang="en-US" sz="3600" b="1" dirty="0"/>
              <a:t>Change in the Price of Medical Care</a:t>
            </a:r>
          </a:p>
        </p:txBody>
      </p:sp>
      <p:sp>
        <p:nvSpPr>
          <p:cNvPr id="79875" name="Rectangle 3"/>
          <p:cNvSpPr>
            <a:spLocks noGrp="1" noChangeArrowheads="1"/>
          </p:cNvSpPr>
          <p:nvPr>
            <p:ph type="body" idx="1"/>
          </p:nvPr>
        </p:nvSpPr>
        <p:spPr/>
        <p:txBody>
          <a:bodyPr/>
          <a:lstStyle/>
          <a:p>
            <a:r>
              <a:rPr lang="en-GB" altLang="en-US" sz="2400">
                <a:cs typeface="Times New Roman" panose="02020603050405020304" pitchFamily="18" charset="0"/>
              </a:rPr>
              <a:t>A fall in the price of a unit of health inputs results in the budget line swivelling outwards from the intercept on the consumption axis</a:t>
            </a:r>
          </a:p>
          <a:p>
            <a:r>
              <a:rPr lang="en-GB" altLang="en-US" sz="2400">
                <a:cs typeface="Times New Roman" panose="02020603050405020304" pitchFamily="18" charset="0"/>
              </a:rPr>
              <a:t>Assuming that the individual did not devote all of her income to consumption before the price change, she will employ more health inputs and consequently will be achieve better health.</a:t>
            </a:r>
            <a:r>
              <a:rPr lang="en-GB" altLang="en-US" sz="2400">
                <a:latin typeface="Times New Roman" panose="02020603050405020304" pitchFamily="18" charset="0"/>
                <a:cs typeface="Times New Roman" panose="02020603050405020304" pitchFamily="18" charset="0"/>
              </a:rPr>
              <a:t> </a:t>
            </a:r>
            <a:endParaRPr lang="en-US" altLang="en-US" sz="2400">
              <a:latin typeface="Courier" pitchFamily="49" charset="0"/>
              <a:cs typeface="Times New Roman" panose="02020603050405020304" pitchFamily="18" charset="0"/>
            </a:endParaRPr>
          </a:p>
          <a:p>
            <a:r>
              <a:rPr lang="en-GB" altLang="en-US" sz="2400">
                <a:cs typeface="Times New Roman" panose="02020603050405020304" pitchFamily="18" charset="0"/>
              </a:rPr>
              <a:t>This suggests that subsidising the price of health inputs (for example, milk and heating) will result in improved health for those receiving such subsidies.</a:t>
            </a:r>
            <a:r>
              <a:rPr lang="en-GB" altLang="en-US" sz="2400"/>
              <a:t> </a:t>
            </a:r>
          </a:p>
        </p:txBody>
      </p:sp>
    </p:spTree>
    <p:extLst>
      <p:ext uri="{BB962C8B-B14F-4D97-AF65-F5344CB8AC3E}">
        <p14:creationId xmlns:p14="http://schemas.microsoft.com/office/powerpoint/2010/main" val="2944262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9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8FED-AD20-47BD-9EB7-414F8575AD3B}"/>
              </a:ext>
            </a:extLst>
          </p:cNvPr>
          <p:cNvSpPr>
            <a:spLocks noGrp="1"/>
          </p:cNvSpPr>
          <p:nvPr>
            <p:ph type="title"/>
          </p:nvPr>
        </p:nvSpPr>
        <p:spPr>
          <a:xfrm>
            <a:off x="838200" y="365125"/>
            <a:ext cx="10515600" cy="1325563"/>
          </a:xfrm>
        </p:spPr>
        <p:txBody>
          <a:bodyPr>
            <a:normAutofit/>
          </a:bodyPr>
          <a:lstStyle/>
          <a:p>
            <a:r>
              <a:rPr lang="en-US" sz="4000" dirty="0"/>
              <a:t>Recap: What does the Grossman model tell us?</a:t>
            </a:r>
          </a:p>
        </p:txBody>
      </p:sp>
      <p:sp>
        <p:nvSpPr>
          <p:cNvPr id="3" name="Content Placeholder 2">
            <a:extLst>
              <a:ext uri="{FF2B5EF4-FFF2-40B4-BE49-F238E27FC236}">
                <a16:creationId xmlns:a16="http://schemas.microsoft.com/office/drawing/2014/main" id="{20B53518-3E16-4C28-962B-8A799F92705A}"/>
              </a:ext>
            </a:extLst>
          </p:cNvPr>
          <p:cNvSpPr>
            <a:spLocks noGrp="1"/>
          </p:cNvSpPr>
          <p:nvPr>
            <p:ph idx="1"/>
          </p:nvPr>
        </p:nvSpPr>
        <p:spPr>
          <a:xfrm>
            <a:off x="838200" y="1543050"/>
            <a:ext cx="11049000" cy="4633913"/>
          </a:xfrm>
        </p:spPr>
        <p:txBody>
          <a:bodyPr>
            <a:normAutofit fontScale="92500" lnSpcReduction="10000"/>
          </a:bodyPr>
          <a:lstStyle/>
          <a:p>
            <a:pPr marL="514350" indent="-514350">
              <a:buFont typeface="+mj-lt"/>
              <a:buAutoNum type="arabicPeriod"/>
            </a:pPr>
            <a:r>
              <a:rPr lang="en-US" dirty="0"/>
              <a:t>The individual is both the consumer and producer of health – in other words, individuals consume health for two reasons: </a:t>
            </a:r>
          </a:p>
          <a:p>
            <a:pPr marL="971550" lvl="1" indent="-514350">
              <a:buFont typeface="+mj-lt"/>
              <a:buAutoNum type="arabicPeriod"/>
            </a:pPr>
            <a:r>
              <a:rPr lang="en-US" dirty="0"/>
              <a:t>Individuals get utility/enjoyment from being healthy</a:t>
            </a:r>
          </a:p>
          <a:p>
            <a:pPr marL="971550" lvl="1" indent="-514350">
              <a:buFont typeface="+mj-lt"/>
              <a:buAutoNum type="arabicPeriod"/>
            </a:pPr>
            <a:r>
              <a:rPr lang="en-US" dirty="0"/>
              <a:t>Health raises individual productive capacity by raising available productive time</a:t>
            </a:r>
          </a:p>
          <a:p>
            <a:pPr marL="514350" indent="-514350">
              <a:buFont typeface="+mj-lt"/>
              <a:buAutoNum type="arabicPeriod"/>
            </a:pPr>
            <a:r>
              <a:rPr lang="en-US" dirty="0"/>
              <a:t>Health is both a consumption commodity as well as an investment commodity</a:t>
            </a:r>
          </a:p>
          <a:p>
            <a:pPr marL="514350" indent="-514350">
              <a:buFont typeface="+mj-lt"/>
              <a:buAutoNum type="arabicPeriod"/>
            </a:pPr>
            <a:r>
              <a:rPr lang="en-US" dirty="0"/>
              <a:t>Health is a capital stock, and has features of a durable good:</a:t>
            </a:r>
          </a:p>
          <a:p>
            <a:pPr marL="971550" lvl="1" indent="-514350">
              <a:buFont typeface="+mj-lt"/>
              <a:buAutoNum type="arabicPeriod"/>
            </a:pPr>
            <a:r>
              <a:rPr lang="en-US" dirty="0"/>
              <a:t>It can depreciate over time</a:t>
            </a:r>
          </a:p>
          <a:p>
            <a:pPr marL="971550" lvl="1" indent="-514350">
              <a:buFont typeface="+mj-lt"/>
              <a:buAutoNum type="arabicPeriod"/>
            </a:pPr>
            <a:r>
              <a:rPr lang="en-US" dirty="0"/>
              <a:t>We can make investments that carry value over time </a:t>
            </a:r>
          </a:p>
          <a:p>
            <a:pPr marL="514350" indent="-514350">
              <a:buFont typeface="+mj-lt"/>
              <a:buAutoNum type="arabicPeriod"/>
            </a:pPr>
            <a:r>
              <a:rPr lang="en-US" dirty="0"/>
              <a:t>Health belongs in an individual’s utility function, not medical care. </a:t>
            </a:r>
          </a:p>
          <a:p>
            <a:pPr lvl="1"/>
            <a:r>
              <a:rPr lang="en-US" dirty="0"/>
              <a:t>We do not directly demand medical care, we demand it due to our underlying demand for health.</a:t>
            </a:r>
          </a:p>
          <a:p>
            <a:pPr marL="514350" indent="-514350">
              <a:buFont typeface="+mj-lt"/>
              <a:buAutoNum type="arabicPeriod"/>
            </a:pPr>
            <a:endParaRPr lang="en-US" dirty="0"/>
          </a:p>
        </p:txBody>
      </p:sp>
    </p:spTree>
    <p:extLst>
      <p:ext uri="{BB962C8B-B14F-4D97-AF65-F5344CB8AC3E}">
        <p14:creationId xmlns:p14="http://schemas.microsoft.com/office/powerpoint/2010/main" val="2032590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altLang="en-US" sz="3600" b="1"/>
              <a:t>Policy implications</a:t>
            </a:r>
          </a:p>
        </p:txBody>
      </p:sp>
      <p:sp>
        <p:nvSpPr>
          <p:cNvPr id="82947" name="Rectangle 3"/>
          <p:cNvSpPr>
            <a:spLocks noGrp="1" noChangeArrowheads="1"/>
          </p:cNvSpPr>
          <p:nvPr>
            <p:ph type="body" idx="1"/>
          </p:nvPr>
        </p:nvSpPr>
        <p:spPr/>
        <p:txBody>
          <a:bodyPr/>
          <a:lstStyle/>
          <a:p>
            <a:r>
              <a:rPr lang="en-GB" altLang="en-US" sz="2400">
                <a:cs typeface="Times New Roman" panose="02020603050405020304" pitchFamily="18" charset="0"/>
              </a:rPr>
              <a:t>The model can be used to predict the likely (and opposite than intended) effects of policy changes</a:t>
            </a:r>
          </a:p>
          <a:p>
            <a:r>
              <a:rPr lang="en-GB" altLang="en-US" sz="2400">
                <a:cs typeface="Times New Roman" panose="02020603050405020304" pitchFamily="18" charset="0"/>
              </a:rPr>
              <a:t>e.g the government may attempt to reduce queuing time in order to encourage greater utilisation of health care by the poor</a:t>
            </a:r>
          </a:p>
          <a:p>
            <a:r>
              <a:rPr lang="en-GB" altLang="en-US" sz="2400">
                <a:cs typeface="Times New Roman" panose="02020603050405020304" pitchFamily="18" charset="0"/>
              </a:rPr>
              <a:t>This will increase the MEC of both rich and poor but since the value of extra time is greater for the rich, the MEC will shift up further for this group, thus increasing the inequality</a:t>
            </a:r>
            <a:endParaRPr lang="en-US" altLang="en-US" sz="2400">
              <a:cs typeface="Times New Roman" panose="02020603050405020304" pitchFamily="18" charset="0"/>
            </a:endParaRPr>
          </a:p>
        </p:txBody>
      </p:sp>
    </p:spTree>
    <p:extLst>
      <p:ext uri="{BB962C8B-B14F-4D97-AF65-F5344CB8AC3E}">
        <p14:creationId xmlns:p14="http://schemas.microsoft.com/office/powerpoint/2010/main" val="400731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F902-9F01-4295-8682-25814E68CE55}"/>
              </a:ext>
            </a:extLst>
          </p:cNvPr>
          <p:cNvSpPr>
            <a:spLocks noGrp="1"/>
          </p:cNvSpPr>
          <p:nvPr>
            <p:ph type="title"/>
          </p:nvPr>
        </p:nvSpPr>
        <p:spPr/>
        <p:txBody>
          <a:bodyPr/>
          <a:lstStyle/>
          <a:p>
            <a:r>
              <a:rPr lang="en-US" dirty="0"/>
              <a:t>Some Applications of the Grossman Model</a:t>
            </a:r>
          </a:p>
        </p:txBody>
      </p:sp>
      <p:sp>
        <p:nvSpPr>
          <p:cNvPr id="3" name="Content Placeholder 2">
            <a:extLst>
              <a:ext uri="{FF2B5EF4-FFF2-40B4-BE49-F238E27FC236}">
                <a16:creationId xmlns:a16="http://schemas.microsoft.com/office/drawing/2014/main" id="{C4B36E0A-C6E6-43E0-A216-DF42B661C12E}"/>
              </a:ext>
            </a:extLst>
          </p:cNvPr>
          <p:cNvSpPr>
            <a:spLocks noGrp="1"/>
          </p:cNvSpPr>
          <p:nvPr>
            <p:ph idx="1"/>
          </p:nvPr>
        </p:nvSpPr>
        <p:spPr>
          <a:xfrm>
            <a:off x="838200" y="1520825"/>
            <a:ext cx="10515600" cy="4351338"/>
          </a:xfrm>
        </p:spPr>
        <p:txBody>
          <a:bodyPr/>
          <a:lstStyle/>
          <a:p>
            <a:r>
              <a:rPr lang="en-US" dirty="0"/>
              <a:t>Health Production Function</a:t>
            </a:r>
          </a:p>
          <a:p>
            <a:r>
              <a:rPr lang="en-US" dirty="0"/>
              <a:t>Risky Behaviors: Determinants of smoking, drinking, drug use, obesity</a:t>
            </a:r>
          </a:p>
          <a:p>
            <a:r>
              <a:rPr lang="en-GB" altLang="en-US" sz="2400" dirty="0">
                <a:cs typeface="Times New Roman" panose="02020603050405020304" pitchFamily="18" charset="0"/>
              </a:rPr>
              <a:t>If other capital stocks are low an individual might choose to deplete her health stocks in order to replenish other stocks</a:t>
            </a:r>
          </a:p>
          <a:p>
            <a:pPr lvl="1"/>
            <a:r>
              <a:rPr lang="en-GB" altLang="en-US" sz="2000" dirty="0" err="1">
                <a:cs typeface="Times New Roman" panose="02020603050405020304" pitchFamily="18" charset="0"/>
              </a:rPr>
              <a:t>e.g</a:t>
            </a:r>
            <a:r>
              <a:rPr lang="en-GB" altLang="en-US" sz="2000" dirty="0">
                <a:cs typeface="Times New Roman" panose="02020603050405020304" pitchFamily="18" charset="0"/>
              </a:rPr>
              <a:t> a high wage occupation that causes the stock of health to decline may be chosen if the stock of wealth is low</a:t>
            </a:r>
            <a:endParaRPr lang="en-US" altLang="en-US" sz="2000" dirty="0">
              <a:cs typeface="Times New Roman" panose="02020603050405020304" pitchFamily="18" charset="0"/>
            </a:endParaRPr>
          </a:p>
          <a:p>
            <a:r>
              <a:rPr lang="en-GB" altLang="en-US" sz="2400" dirty="0">
                <a:cs typeface="Times New Roman" panose="02020603050405020304" pitchFamily="18" charset="0"/>
              </a:rPr>
              <a:t>A similar kind of argument might be applied to the type of recreation activities which are chosen</a:t>
            </a:r>
          </a:p>
          <a:p>
            <a:pPr lvl="1"/>
            <a:r>
              <a:rPr lang="en-GB" altLang="en-US" sz="2000" dirty="0">
                <a:cs typeface="Times New Roman" panose="02020603050405020304" pitchFamily="18" charset="0"/>
              </a:rPr>
              <a:t>e.g. an individual with low stocks of wealth relative to health may smoke since it is a relatively cheap in terms of wealth and expensive in terms of health</a:t>
            </a:r>
            <a:endParaRPr lang="en-GB" altLang="en-US" sz="2000" dirty="0"/>
          </a:p>
          <a:p>
            <a:endParaRPr lang="en-US" dirty="0"/>
          </a:p>
        </p:txBody>
      </p:sp>
    </p:spTree>
    <p:extLst>
      <p:ext uri="{BB962C8B-B14F-4D97-AF65-F5344CB8AC3E}">
        <p14:creationId xmlns:p14="http://schemas.microsoft.com/office/powerpoint/2010/main" val="791767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413B-60DB-4E9C-937B-8C610FBADDBA}"/>
              </a:ext>
            </a:extLst>
          </p:cNvPr>
          <p:cNvSpPr>
            <a:spLocks noGrp="1"/>
          </p:cNvSpPr>
          <p:nvPr>
            <p:ph type="title"/>
          </p:nvPr>
        </p:nvSpPr>
        <p:spPr/>
        <p:txBody>
          <a:bodyPr/>
          <a:lstStyle/>
          <a:p>
            <a:r>
              <a:rPr lang="en-US" dirty="0"/>
              <a:t>Some Criticisms of the Grossman Model</a:t>
            </a:r>
          </a:p>
        </p:txBody>
      </p:sp>
      <p:sp>
        <p:nvSpPr>
          <p:cNvPr id="3" name="Content Placeholder 2">
            <a:extLst>
              <a:ext uri="{FF2B5EF4-FFF2-40B4-BE49-F238E27FC236}">
                <a16:creationId xmlns:a16="http://schemas.microsoft.com/office/drawing/2014/main" id="{3520427D-6B10-40CD-AE2E-E9BDB70C5357}"/>
              </a:ext>
            </a:extLst>
          </p:cNvPr>
          <p:cNvSpPr>
            <a:spLocks noGrp="1"/>
          </p:cNvSpPr>
          <p:nvPr>
            <p:ph idx="1"/>
          </p:nvPr>
        </p:nvSpPr>
        <p:spPr>
          <a:xfrm>
            <a:off x="838200" y="1825625"/>
            <a:ext cx="10784840" cy="4351338"/>
          </a:xfrm>
        </p:spPr>
        <p:txBody>
          <a:bodyPr>
            <a:normAutofit lnSpcReduction="10000"/>
          </a:bodyPr>
          <a:lstStyle/>
          <a:p>
            <a:r>
              <a:rPr lang="en-US" dirty="0"/>
              <a:t>Assumes individuals are rational, forward-looking, have full information</a:t>
            </a:r>
          </a:p>
          <a:p>
            <a:pPr lvl="1"/>
            <a:r>
              <a:rPr lang="en-US" dirty="0"/>
              <a:t>Rationality implies weighing all costs and benefits – do people do this?</a:t>
            </a:r>
          </a:p>
          <a:p>
            <a:pPr lvl="1"/>
            <a:r>
              <a:rPr lang="en-US" dirty="0"/>
              <a:t>Forward-looking – Do people consider costs and benefits realized in the future? There is individual variation in rate-of-time preference.</a:t>
            </a:r>
          </a:p>
          <a:p>
            <a:pPr lvl="1"/>
            <a:r>
              <a:rPr lang="en-US" dirty="0"/>
              <a:t>Full information – There are strong information asymmetries between consumers and providers, and uncertainty about decisions, outcomes, and costs. Do we really know the costs and benefits of our choices before we make them? </a:t>
            </a:r>
          </a:p>
          <a:p>
            <a:r>
              <a:rPr lang="en-US" dirty="0"/>
              <a:t>Assumes Health is a </a:t>
            </a:r>
            <a:r>
              <a:rPr lang="en-US" u="sng" dirty="0"/>
              <a:t>constant</a:t>
            </a:r>
            <a:r>
              <a:rPr lang="en-US" dirty="0"/>
              <a:t> lifetime investment</a:t>
            </a:r>
          </a:p>
          <a:p>
            <a:r>
              <a:rPr lang="en-US" dirty="0"/>
              <a:t>Ignores insurance markets</a:t>
            </a:r>
          </a:p>
          <a:p>
            <a:r>
              <a:rPr lang="en-US" dirty="0"/>
              <a:t>It is deterministic – down the point of when we die</a:t>
            </a:r>
          </a:p>
          <a:p>
            <a:endParaRPr lang="en-US" dirty="0"/>
          </a:p>
        </p:txBody>
      </p:sp>
    </p:spTree>
    <p:extLst>
      <p:ext uri="{BB962C8B-B14F-4D97-AF65-F5344CB8AC3E}">
        <p14:creationId xmlns:p14="http://schemas.microsoft.com/office/powerpoint/2010/main" val="267667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81C3-2F6C-42E2-B349-21DC2C800382}"/>
              </a:ext>
            </a:extLst>
          </p:cNvPr>
          <p:cNvSpPr>
            <a:spLocks noGrp="1"/>
          </p:cNvSpPr>
          <p:nvPr>
            <p:ph type="title"/>
          </p:nvPr>
        </p:nvSpPr>
        <p:spPr>
          <a:xfrm>
            <a:off x="838200" y="365126"/>
            <a:ext cx="10515600" cy="1073058"/>
          </a:xfrm>
        </p:spPr>
        <p:txBody>
          <a:bodyPr/>
          <a:lstStyle/>
          <a:p>
            <a:r>
              <a:rPr lang="en-US" dirty="0"/>
              <a:t>Health as a good</a:t>
            </a:r>
          </a:p>
        </p:txBody>
      </p:sp>
      <p:sp>
        <p:nvSpPr>
          <p:cNvPr id="3" name="Content Placeholder 2">
            <a:extLst>
              <a:ext uri="{FF2B5EF4-FFF2-40B4-BE49-F238E27FC236}">
                <a16:creationId xmlns:a16="http://schemas.microsoft.com/office/drawing/2014/main" id="{96A81E03-0957-43A8-917C-2BB2767AE1D1}"/>
              </a:ext>
            </a:extLst>
          </p:cNvPr>
          <p:cNvSpPr>
            <a:spLocks noGrp="1"/>
          </p:cNvSpPr>
          <p:nvPr>
            <p:ph idx="1"/>
          </p:nvPr>
        </p:nvSpPr>
        <p:spPr>
          <a:xfrm>
            <a:off x="838199" y="1438184"/>
            <a:ext cx="10693893" cy="4738779"/>
          </a:xfrm>
        </p:spPr>
        <p:txBody>
          <a:bodyPr/>
          <a:lstStyle/>
          <a:p>
            <a:r>
              <a:rPr lang="en-US" dirty="0"/>
              <a:t>Health as a durable good, generates a flow of services over the lifetime</a:t>
            </a:r>
          </a:p>
          <a:p>
            <a:r>
              <a:rPr lang="en-US" dirty="0"/>
              <a:t>Consumption perspective: good health makes us feel better or provides “utility”</a:t>
            </a:r>
          </a:p>
          <a:p>
            <a:r>
              <a:rPr lang="en-US" dirty="0"/>
              <a:t>Investment perspective: relationship between health and use of time</a:t>
            </a:r>
          </a:p>
          <a:p>
            <a:pPr lvl="1"/>
            <a:r>
              <a:rPr lang="en-US" dirty="0"/>
              <a:t>Good health – less time spent in sickness </a:t>
            </a:r>
            <a:r>
              <a:rPr lang="en-US" dirty="0">
                <a:sym typeface="Wingdings" panose="05000000000000000000" pitchFamily="2" charset="2"/>
              </a:rPr>
              <a:t> more time for work/leisure</a:t>
            </a:r>
          </a:p>
          <a:p>
            <a:pPr lvl="1"/>
            <a:r>
              <a:rPr lang="en-US" dirty="0">
                <a:sym typeface="Wingdings" panose="05000000000000000000" pitchFamily="2" charset="2"/>
              </a:rPr>
              <a:t>Investments in health can be viewed as similar to investments in education</a:t>
            </a:r>
            <a:endParaRPr lang="en-US" dirty="0"/>
          </a:p>
          <a:p>
            <a:endParaRPr lang="en-US" dirty="0"/>
          </a:p>
          <a:p>
            <a:r>
              <a:rPr lang="en-US" dirty="0"/>
              <a:t>A note: Health is not the same as Medical Care</a:t>
            </a:r>
          </a:p>
        </p:txBody>
      </p:sp>
    </p:spTree>
    <p:extLst>
      <p:ext uri="{BB962C8B-B14F-4D97-AF65-F5344CB8AC3E}">
        <p14:creationId xmlns:p14="http://schemas.microsoft.com/office/powerpoint/2010/main" val="1392714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4567-F150-4C20-914A-27A2B8B7C1F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AF03C40-CB79-4AE7-9CE0-E4A1D54FFEFD}"/>
              </a:ext>
            </a:extLst>
          </p:cNvPr>
          <p:cNvSpPr>
            <a:spLocks noGrp="1"/>
          </p:cNvSpPr>
          <p:nvPr>
            <p:ph idx="1"/>
          </p:nvPr>
        </p:nvSpPr>
        <p:spPr>
          <a:xfrm>
            <a:off x="838200" y="1429385"/>
            <a:ext cx="10515600" cy="4351338"/>
          </a:xfrm>
        </p:spPr>
        <p:txBody>
          <a:bodyPr>
            <a:normAutofit lnSpcReduction="10000"/>
          </a:bodyPr>
          <a:lstStyle/>
          <a:p>
            <a:r>
              <a:rPr lang="en-US" dirty="0"/>
              <a:t>Health vs. Medical Care</a:t>
            </a:r>
          </a:p>
          <a:p>
            <a:r>
              <a:rPr lang="en-US" dirty="0"/>
              <a:t>Introduction to Grossman model of health as both a consumption and an investment good</a:t>
            </a:r>
          </a:p>
          <a:p>
            <a:r>
              <a:rPr lang="en-US" dirty="0"/>
              <a:t>Determining Optimal Health Investment and Changes in Age, Wage, Education and Price of Medical Care</a:t>
            </a:r>
          </a:p>
          <a:p>
            <a:r>
              <a:rPr lang="en-US" dirty="0"/>
              <a:t>Applications &amp; Criticisms of the Grossman Model </a:t>
            </a:r>
          </a:p>
          <a:p>
            <a:r>
              <a:rPr lang="en-US" dirty="0"/>
              <a:t>Didn’t cover, but should read: Determinants of Health (p. 47-56)</a:t>
            </a:r>
          </a:p>
          <a:p>
            <a:r>
              <a:rPr lang="en-US" dirty="0"/>
              <a:t>Next week: Cost Benefit Analysis</a:t>
            </a:r>
          </a:p>
          <a:p>
            <a:pPr lvl="1"/>
            <a:r>
              <a:rPr lang="en-US" dirty="0"/>
              <a:t>Chapter 3 S&amp;N, </a:t>
            </a:r>
            <a:r>
              <a:rPr lang="en-US" dirty="0" err="1"/>
              <a:t>Viscusi</a:t>
            </a:r>
            <a:r>
              <a:rPr lang="en-US" dirty="0"/>
              <a:t>, 1993 – background reading</a:t>
            </a:r>
          </a:p>
          <a:p>
            <a:pPr lvl="1"/>
            <a:r>
              <a:rPr lang="en-US" dirty="0"/>
              <a:t>Miguel &amp; Kremer, 2004 – application &amp; response paper (due Wed)</a:t>
            </a:r>
          </a:p>
        </p:txBody>
      </p:sp>
    </p:spTree>
    <p:extLst>
      <p:ext uri="{BB962C8B-B14F-4D97-AF65-F5344CB8AC3E}">
        <p14:creationId xmlns:p14="http://schemas.microsoft.com/office/powerpoint/2010/main" val="2681525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19288" y="620713"/>
            <a:ext cx="8458200" cy="1143000"/>
          </a:xfrm>
        </p:spPr>
        <p:txBody>
          <a:bodyPr>
            <a:normAutofit fontScale="90000"/>
          </a:bodyPr>
          <a:lstStyle/>
          <a:p>
            <a:pPr eaLnBrk="1" hangingPunct="1"/>
            <a:r>
              <a:rPr lang="en-US" altLang="zh-CN" sz="3600">
                <a:ea typeface="ヒラギノ角ゴ Pro W3"/>
                <a:cs typeface="ヒラギノ角ゴ Pro W3"/>
              </a:rPr>
              <a:t>EMPIRICAL ANALYSES USING GROSSMAN’S MODEL</a:t>
            </a:r>
            <a:br>
              <a:rPr lang="en-US" altLang="zh-CN" sz="3600">
                <a:ea typeface="ヒラギノ角ゴ Pro W3"/>
                <a:cs typeface="ヒラギノ角ゴ Pro W3"/>
              </a:rPr>
            </a:br>
            <a:r>
              <a:rPr lang="en-US" altLang="zh-CN" sz="3600">
                <a:ea typeface="ヒラギノ角ゴ Pro W3"/>
                <a:cs typeface="ヒラギノ角ゴ Pro W3"/>
              </a:rPr>
              <a:t>Results</a:t>
            </a:r>
          </a:p>
        </p:txBody>
      </p:sp>
      <p:sp>
        <p:nvSpPr>
          <p:cNvPr id="28675" name="Content Placeholder 2"/>
          <p:cNvSpPr>
            <a:spLocks noGrp="1"/>
          </p:cNvSpPr>
          <p:nvPr>
            <p:ph idx="1"/>
          </p:nvPr>
        </p:nvSpPr>
        <p:spPr>
          <a:xfrm>
            <a:off x="1919288" y="2205038"/>
            <a:ext cx="8382000" cy="3810000"/>
          </a:xfrm>
        </p:spPr>
        <p:txBody>
          <a:bodyPr>
            <a:normAutofit fontScale="92500"/>
          </a:bodyPr>
          <a:lstStyle/>
          <a:p>
            <a:pPr eaLnBrk="1" hangingPunct="1"/>
            <a:r>
              <a:rPr lang="en-US" altLang="zh-CN" dirty="0" smtClean="0">
                <a:ea typeface="ヒラギノ角ゴ Pro W3"/>
                <a:cs typeface="ヒラギノ角ゴ Pro W3"/>
              </a:rPr>
              <a:t>Sickles and </a:t>
            </a:r>
            <a:r>
              <a:rPr lang="en-US" altLang="zh-CN" dirty="0" err="1" smtClean="0">
                <a:ea typeface="ヒラギノ角ゴ Pro W3"/>
                <a:cs typeface="ヒラギノ角ゴ Pro W3"/>
              </a:rPr>
              <a:t>Yazbeck</a:t>
            </a:r>
            <a:r>
              <a:rPr lang="en-US" altLang="zh-CN" dirty="0" smtClean="0">
                <a:ea typeface="ヒラギノ角ゴ Pro W3"/>
                <a:cs typeface="ヒラギノ角ゴ Pro W3"/>
              </a:rPr>
              <a:t> (1998) developed and estimated a structural model of health production that looks at the demand for leisure and the demand for consumption for elderly males. They find that both health care and leisure consumption tend to improve health.</a:t>
            </a:r>
          </a:p>
          <a:p>
            <a:r>
              <a:rPr lang="en-US" altLang="zh-CN" dirty="0" smtClean="0">
                <a:ea typeface="ヒラギノ角ゴ Pro W3"/>
                <a:cs typeface="ヒラギノ角ゴ Pro W3"/>
              </a:rPr>
              <a:t>Demand for health is estimated by </a:t>
            </a:r>
            <a:r>
              <a:rPr lang="en-US" altLang="zh-CN" dirty="0" err="1" smtClean="0">
                <a:ea typeface="ヒラギノ角ゴ Pro W3"/>
                <a:cs typeface="ヒラギノ角ゴ Pro W3"/>
              </a:rPr>
              <a:t>Gerdtham</a:t>
            </a:r>
            <a:r>
              <a:rPr lang="en-US" altLang="zh-CN" dirty="0" smtClean="0">
                <a:ea typeface="ヒラギノ角ゴ Pro W3"/>
                <a:cs typeface="ヒラギノ角ゴ Pro W3"/>
              </a:rPr>
              <a:t> and </a:t>
            </a:r>
            <a:r>
              <a:rPr lang="en-US" altLang="zh-CN" dirty="0" err="1" smtClean="0">
                <a:ea typeface="ヒラギノ角ゴ Pro W3"/>
                <a:cs typeface="ヒラギノ角ゴ Pro W3"/>
              </a:rPr>
              <a:t>Johannesson</a:t>
            </a:r>
            <a:r>
              <a:rPr lang="en-US" altLang="zh-CN" dirty="0" smtClean="0">
                <a:ea typeface="ヒラギノ角ゴ Pro W3"/>
                <a:cs typeface="ヒラギノ角ゴ Pro W3"/>
              </a:rPr>
              <a:t> (1999) and their results are consistent with the theoretical predictions and show that the demand for health increases with income and education and decreases with age, urbanization, being overweight, and being single.</a:t>
            </a:r>
          </a:p>
          <a:p>
            <a:endParaRPr lang="en-US" altLang="zh-CN" dirty="0" smtClean="0">
              <a:ea typeface="ヒラギノ角ゴ Pro W3"/>
              <a:cs typeface="ヒラギノ角ゴ Pro W3"/>
            </a:endParaRPr>
          </a:p>
          <a:p>
            <a:pPr eaLnBrk="1" hangingPunct="1"/>
            <a:endParaRPr lang="en-US" altLang="zh-CN" dirty="0" smtClean="0">
              <a:ea typeface="ヒラギノ角ゴ Pro W3"/>
              <a:cs typeface="ヒラギノ角ゴ Pro W3"/>
            </a:endParaRPr>
          </a:p>
        </p:txBody>
      </p:sp>
    </p:spTree>
    <p:extLst>
      <p:ext uri="{BB962C8B-B14F-4D97-AF65-F5344CB8AC3E}">
        <p14:creationId xmlns:p14="http://schemas.microsoft.com/office/powerpoint/2010/main" val="178668393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135188" y="333375"/>
            <a:ext cx="7772400" cy="1143000"/>
          </a:xfrm>
        </p:spPr>
        <p:txBody>
          <a:bodyPr/>
          <a:lstStyle/>
          <a:p>
            <a:pPr eaLnBrk="1" hangingPunct="1"/>
            <a:r>
              <a:rPr lang="en-US" altLang="zh-CN" smtClean="0">
                <a:ea typeface="ヒラギノ角ゴ Pro W3"/>
                <a:cs typeface="ヒラギノ角ゴ Pro W3"/>
              </a:rPr>
              <a:t>Economic Effects of Obesity</a:t>
            </a:r>
          </a:p>
        </p:txBody>
      </p:sp>
      <p:sp>
        <p:nvSpPr>
          <p:cNvPr id="35843" name="Content Placeholder 2"/>
          <p:cNvSpPr>
            <a:spLocks noGrp="1"/>
          </p:cNvSpPr>
          <p:nvPr>
            <p:ph idx="1"/>
          </p:nvPr>
        </p:nvSpPr>
        <p:spPr>
          <a:xfrm>
            <a:off x="1905001" y="1371600"/>
            <a:ext cx="8450263" cy="4800600"/>
          </a:xfrm>
        </p:spPr>
        <p:txBody>
          <a:bodyPr/>
          <a:lstStyle/>
          <a:p>
            <a:pPr eaLnBrk="1" hangingPunct="1"/>
            <a:r>
              <a:rPr lang="en-US" altLang="zh-CN" sz="2600">
                <a:ea typeface="ヒラギノ角ゴ Pro W3"/>
                <a:cs typeface="ヒラギノ角ゴ Pro W3"/>
              </a:rPr>
              <a:t>Obesity is a bad health investment, leading to higher medical expenditures and lower earnings. Finkelstein and colleagues (2009) report that medical spending for the obese was about 42 percent higher per year when compared to someone of normal weight.</a:t>
            </a:r>
          </a:p>
          <a:p>
            <a:pPr eaLnBrk="1" hangingPunct="1"/>
            <a:r>
              <a:rPr lang="en-US" altLang="zh-CN" sz="2600">
                <a:ea typeface="ヒラギノ角ゴ Pro W3"/>
                <a:cs typeface="ヒラギノ角ゴ Pro W3"/>
              </a:rPr>
              <a:t>Cawley (2004) finds that heavier white females, black females, Hispanic females, and Hispanic males tend to earn less, and heavier black males tend to earn more, than their less heavy counterparts.</a:t>
            </a:r>
          </a:p>
          <a:p>
            <a:pPr eaLnBrk="1" hangingPunct="1"/>
            <a:endParaRPr lang="en-US" altLang="zh-CN" smtClean="0">
              <a:ea typeface="ヒラギノ角ゴ Pro W3"/>
              <a:cs typeface="ヒラギノ角ゴ Pro W3"/>
            </a:endParaRPr>
          </a:p>
        </p:txBody>
      </p:sp>
    </p:spTree>
    <p:extLst>
      <p:ext uri="{BB962C8B-B14F-4D97-AF65-F5344CB8AC3E}">
        <p14:creationId xmlns:p14="http://schemas.microsoft.com/office/powerpoint/2010/main" val="49700291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Schofield, Schofield and James, 1985; Whitney and </a:t>
            </a:r>
            <a:r>
              <a:rPr lang="en-US" dirty="0" err="1" smtClean="0"/>
              <a:t>Cataldo</a:t>
            </a:r>
            <a:r>
              <a:rPr lang="en-US" dirty="0" smtClean="0"/>
              <a:t>, 1983 estimate the 10- to 12-pound increase in median weight occurring in the past two decades requires a net caloric imbalance of about 100 to 150 calories per day</a:t>
            </a:r>
          </a:p>
          <a:p>
            <a:pPr lvl="1"/>
            <a:r>
              <a:rPr lang="en-US" dirty="0" smtClean="0"/>
              <a:t> One hundred and fifty calories per day is three Oreo cookies or one can of Pepsi.</a:t>
            </a:r>
          </a:p>
          <a:p>
            <a:pPr lvl="1"/>
            <a:r>
              <a:rPr lang="en-US" dirty="0" smtClean="0"/>
              <a:t>It is about a mile and a half of walking</a:t>
            </a:r>
            <a:endParaRPr lang="en-US" dirty="0"/>
          </a:p>
        </p:txBody>
      </p:sp>
    </p:spTree>
    <p:extLst>
      <p:ext uri="{BB962C8B-B14F-4D97-AF65-F5344CB8AC3E}">
        <p14:creationId xmlns:p14="http://schemas.microsoft.com/office/powerpoint/2010/main" val="827582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438400" y="333375"/>
            <a:ext cx="7772400" cy="1143000"/>
          </a:xfrm>
        </p:spPr>
        <p:txBody>
          <a:bodyPr/>
          <a:lstStyle/>
          <a:p>
            <a:pPr eaLnBrk="1" hangingPunct="1"/>
            <a:r>
              <a:rPr lang="en-US" altLang="zh-CN" smtClean="0">
                <a:ea typeface="ヒラギノ角ゴ Pro W3"/>
                <a:cs typeface="ヒラギノ角ゴ Pro W3"/>
              </a:rPr>
              <a:t>Why Has Obesity Increased?</a:t>
            </a:r>
          </a:p>
        </p:txBody>
      </p:sp>
      <p:sp>
        <p:nvSpPr>
          <p:cNvPr id="36867" name="Content Placeholder 2"/>
          <p:cNvSpPr>
            <a:spLocks noGrp="1"/>
          </p:cNvSpPr>
          <p:nvPr>
            <p:ph idx="1"/>
          </p:nvPr>
        </p:nvSpPr>
        <p:spPr>
          <a:xfrm>
            <a:off x="1981201" y="1371600"/>
            <a:ext cx="8374063" cy="1371600"/>
          </a:xfrm>
        </p:spPr>
        <p:txBody>
          <a:bodyPr>
            <a:normAutofit lnSpcReduction="10000"/>
          </a:bodyPr>
          <a:lstStyle/>
          <a:p>
            <a:pPr eaLnBrk="1" hangingPunct="1"/>
            <a:r>
              <a:rPr lang="en-US" altLang="zh-CN" sz="2600" dirty="0">
                <a:ea typeface="ヒラギノ角ゴ Pro W3"/>
                <a:cs typeface="ヒラギノ角ゴ Pro W3"/>
              </a:rPr>
              <a:t>Cutler, Glaser, and Shapiro (2003) show that there was increased caloric intake for men and women from the late 1970s to the late </a:t>
            </a:r>
            <a:r>
              <a:rPr lang="en-US" altLang="zh-CN" sz="2600" dirty="0" smtClean="0">
                <a:ea typeface="ヒラギノ角ゴ Pro W3"/>
                <a:cs typeface="ヒラギノ角ゴ Pro W3"/>
              </a:rPr>
              <a:t>1990s and no significant change in caloric expenditure.</a:t>
            </a:r>
            <a:endParaRPr lang="en-US" altLang="zh-CN" sz="2600" dirty="0">
              <a:ea typeface="ヒラギノ角ゴ Pro W3"/>
              <a:cs typeface="ヒラギノ角ゴ Pro W3"/>
            </a:endParaRPr>
          </a:p>
          <a:p>
            <a:pPr eaLnBrk="1" hangingPunct="1"/>
            <a:endParaRPr lang="en-US" altLang="zh-CN" dirty="0" smtClean="0">
              <a:ea typeface="ヒラギノ角ゴ Pro W3"/>
              <a:cs typeface="ヒラギノ角ゴ Pro W3"/>
            </a:endParaRPr>
          </a:p>
        </p:txBody>
      </p:sp>
      <p:sp>
        <p:nvSpPr>
          <p:cNvPr id="36868" name="TextBox 5"/>
          <p:cNvSpPr txBox="1">
            <a:spLocks noChangeArrowheads="1"/>
          </p:cNvSpPr>
          <p:nvPr/>
        </p:nvSpPr>
        <p:spPr bwMode="auto">
          <a:xfrm>
            <a:off x="1828800" y="2895600"/>
            <a:ext cx="3200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zh-CN" sz="2000" b="1" dirty="0" smtClean="0">
                <a:latin typeface="Verdana" panose="020B0604030504040204" pitchFamily="34" charset="0"/>
                <a:ea typeface="宋体" panose="02010600030101010101" pitchFamily="2" charset="-122"/>
                <a:cs typeface="Arial" panose="020B0604020202020204" pitchFamily="34" charset="0"/>
              </a:rPr>
              <a:t>Changes </a:t>
            </a:r>
            <a:r>
              <a:rPr lang="en-US" altLang="zh-CN" sz="2000" b="1" dirty="0">
                <a:latin typeface="Verdana" panose="020B0604030504040204" pitchFamily="34" charset="0"/>
                <a:ea typeface="宋体" panose="02010600030101010101" pitchFamily="2" charset="-122"/>
                <a:cs typeface="Arial" panose="020B0604020202020204" pitchFamily="34" charset="0"/>
              </a:rPr>
              <a:t>in </a:t>
            </a:r>
            <a:br>
              <a:rPr lang="en-US" altLang="zh-CN" sz="2000" b="1" dirty="0">
                <a:latin typeface="Verdana" panose="020B0604030504040204" pitchFamily="34" charset="0"/>
                <a:ea typeface="宋体" panose="02010600030101010101" pitchFamily="2" charset="-122"/>
                <a:cs typeface="Arial" panose="020B0604020202020204" pitchFamily="34" charset="0"/>
              </a:rPr>
            </a:br>
            <a:r>
              <a:rPr lang="en-US" altLang="zh-CN" sz="2000" b="1" dirty="0">
                <a:latin typeface="Verdana" panose="020B0604030504040204" pitchFamily="34" charset="0"/>
                <a:ea typeface="宋体" panose="02010600030101010101" pitchFamily="2" charset="-122"/>
                <a:cs typeface="Arial" panose="020B0604020202020204" pitchFamily="34" charset="0"/>
              </a:rPr>
              <a:t>Food Consumption, 1977-1978 to 1994-1996</a:t>
            </a:r>
          </a:p>
          <a:p>
            <a:pPr eaLnBrk="1" hangingPunct="1"/>
            <a:endParaRPr lang="en-US" altLang="zh-CN" sz="2000" b="1" dirty="0">
              <a:latin typeface="Verdana" panose="020B0604030504040204" pitchFamily="34" charset="0"/>
              <a:ea typeface="宋体" panose="02010600030101010101" pitchFamily="2" charset="-122"/>
              <a:cs typeface="Arial" panose="020B0604020202020204" pitchFamily="34" charset="0"/>
            </a:endParaRPr>
          </a:p>
        </p:txBody>
      </p:sp>
      <p:pic>
        <p:nvPicPr>
          <p:cNvPr id="36869" name="Picture 6" descr="tbl07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19401"/>
            <a:ext cx="51054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14920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0" y="260350"/>
            <a:ext cx="7772400" cy="1143000"/>
          </a:xfrm>
        </p:spPr>
        <p:txBody>
          <a:bodyPr/>
          <a:lstStyle/>
          <a:p>
            <a:pPr eaLnBrk="1" hangingPunct="1"/>
            <a:r>
              <a:rPr lang="en-US" altLang="zh-CN" smtClean="0">
                <a:ea typeface="ヒラギノ角ゴ Pro W3"/>
                <a:cs typeface="ヒラギノ角ゴ Pro W3"/>
              </a:rPr>
              <a:t>Why Has Obesity Increased?</a:t>
            </a:r>
          </a:p>
        </p:txBody>
      </p:sp>
      <p:sp>
        <p:nvSpPr>
          <p:cNvPr id="37891" name="Content Placeholder 2"/>
          <p:cNvSpPr>
            <a:spLocks noGrp="1"/>
          </p:cNvSpPr>
          <p:nvPr>
            <p:ph idx="1"/>
          </p:nvPr>
        </p:nvSpPr>
        <p:spPr>
          <a:xfrm>
            <a:off x="1905001" y="1258384"/>
            <a:ext cx="7769225" cy="1509713"/>
          </a:xfrm>
        </p:spPr>
        <p:txBody>
          <a:bodyPr>
            <a:normAutofit lnSpcReduction="10000"/>
          </a:bodyPr>
          <a:lstStyle/>
          <a:p>
            <a:pPr eaLnBrk="1" hangingPunct="1"/>
            <a:r>
              <a:rPr lang="en-US" altLang="zh-CN" sz="2600" dirty="0" smtClean="0">
                <a:ea typeface="ヒラギノ角ゴ Pro W3"/>
                <a:cs typeface="ヒラギノ角ゴ Pro W3"/>
              </a:rPr>
              <a:t>A reduction in the cost of food increases consumption</a:t>
            </a:r>
          </a:p>
          <a:p>
            <a:pPr eaLnBrk="1" hangingPunct="1"/>
            <a:r>
              <a:rPr lang="en-US" altLang="zh-CN" sz="2600" dirty="0" smtClean="0">
                <a:ea typeface="ヒラギノ角ゴ Pro W3"/>
                <a:cs typeface="ヒラギノ角ゴ Pro W3"/>
              </a:rPr>
              <a:t>The </a:t>
            </a:r>
            <a:r>
              <a:rPr lang="en-US" altLang="zh-CN" sz="2600" dirty="0">
                <a:ea typeface="ヒラギノ角ゴ Pro W3"/>
                <a:cs typeface="ヒラギノ角ゴ Pro W3"/>
              </a:rPr>
              <a:t>reductions in the time required to prepare food reduced the per-calorie cost of food by 29 percent from 1965 to 1995.</a:t>
            </a:r>
          </a:p>
          <a:p>
            <a:pPr eaLnBrk="1" hangingPunct="1"/>
            <a:endParaRPr lang="en-US" altLang="zh-CN" sz="2600" dirty="0">
              <a:ea typeface="ヒラギノ角ゴ Pro W3"/>
              <a:cs typeface="ヒラギノ角ゴ Pro W3"/>
            </a:endParaRPr>
          </a:p>
          <a:p>
            <a:pPr eaLnBrk="1" hangingPunct="1"/>
            <a:endParaRPr lang="en-US" altLang="zh-CN" dirty="0" smtClean="0">
              <a:ea typeface="ヒラギノ角ゴ Pro W3"/>
              <a:cs typeface="ヒラギノ角ゴ Pro W3"/>
            </a:endParaRPr>
          </a:p>
        </p:txBody>
      </p:sp>
      <p:sp>
        <p:nvSpPr>
          <p:cNvPr id="37892" name="TextBox 5"/>
          <p:cNvSpPr txBox="1">
            <a:spLocks noChangeArrowheads="1"/>
          </p:cNvSpPr>
          <p:nvPr/>
        </p:nvSpPr>
        <p:spPr bwMode="auto">
          <a:xfrm>
            <a:off x="2971800" y="2743200"/>
            <a:ext cx="640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zh-CN" sz="1800" b="1" dirty="0" smtClean="0">
                <a:latin typeface="Arial" panose="020B0604020202020204" pitchFamily="34" charset="0"/>
                <a:ea typeface="宋体" panose="02010600030101010101" pitchFamily="2" charset="-122"/>
                <a:cs typeface="Arial" panose="020B0604020202020204" pitchFamily="34" charset="0"/>
              </a:rPr>
              <a:t>Time </a:t>
            </a:r>
            <a:r>
              <a:rPr lang="en-US" altLang="zh-CN" sz="1800" b="1" dirty="0">
                <a:latin typeface="Arial" panose="020B0604020202020204" pitchFamily="34" charset="0"/>
                <a:ea typeface="宋体" panose="02010600030101010101" pitchFamily="2" charset="-122"/>
                <a:cs typeface="Arial" panose="020B0604020202020204" pitchFamily="34" charset="0"/>
              </a:rPr>
              <a:t>Costs by Demographic Group (minutes)</a:t>
            </a:r>
          </a:p>
        </p:txBody>
      </p:sp>
      <p:pic>
        <p:nvPicPr>
          <p:cNvPr id="37893" name="Picture 6" descr="tbl07_0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00400"/>
            <a:ext cx="5715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11721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the time-cost theory of obesity</a:t>
            </a:r>
            <a:endParaRPr lang="en-US" dirty="0"/>
          </a:p>
        </p:txBody>
      </p:sp>
      <p:sp>
        <p:nvSpPr>
          <p:cNvPr id="3" name="Content Placeholder 2"/>
          <p:cNvSpPr>
            <a:spLocks noGrp="1"/>
          </p:cNvSpPr>
          <p:nvPr>
            <p:ph idx="1"/>
          </p:nvPr>
        </p:nvSpPr>
        <p:spPr/>
        <p:txBody>
          <a:bodyPr/>
          <a:lstStyle/>
          <a:p>
            <a:r>
              <a:rPr lang="en-US" dirty="0" smtClean="0"/>
              <a:t>The lower costs of food preparation mean that individuals should consume a wider range of products at more times during the day.</a:t>
            </a:r>
          </a:p>
          <a:p>
            <a:r>
              <a:rPr lang="en-US" dirty="0"/>
              <a:t>T</a:t>
            </a:r>
            <a:r>
              <a:rPr lang="en-US" dirty="0" smtClean="0"/>
              <a:t>he increase in food consumption should come mostly in foods that had an improvement in mass preparation technology (and complements to those foods).</a:t>
            </a:r>
          </a:p>
          <a:p>
            <a:r>
              <a:rPr lang="en-US" dirty="0" smtClean="0"/>
              <a:t>Individuals who have taken the most advantage of the new technologies should have had the biggest increase in obesity.</a:t>
            </a:r>
          </a:p>
          <a:p>
            <a:r>
              <a:rPr lang="en-US" dirty="0"/>
              <a:t>O</a:t>
            </a:r>
            <a:r>
              <a:rPr lang="en-US" dirty="0" smtClean="0"/>
              <a:t>besity rates should be higher in countries with greater access to technological changes in food consumption.</a:t>
            </a:r>
            <a:endParaRPr lang="en-US" dirty="0"/>
          </a:p>
        </p:txBody>
      </p:sp>
    </p:spTree>
    <p:extLst>
      <p:ext uri="{BB962C8B-B14F-4D97-AF65-F5344CB8AC3E}">
        <p14:creationId xmlns:p14="http://schemas.microsoft.com/office/powerpoint/2010/main" val="2913389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Hyperbolic discounting</a:t>
            </a:r>
            <a:endParaRPr lang="en-US" dirty="0"/>
          </a:p>
        </p:txBody>
      </p:sp>
      <p:sp>
        <p:nvSpPr>
          <p:cNvPr id="3" name="Content Placeholder 2"/>
          <p:cNvSpPr>
            <a:spLocks noGrp="1"/>
          </p:cNvSpPr>
          <p:nvPr>
            <p:ph idx="1"/>
          </p:nvPr>
        </p:nvSpPr>
        <p:spPr/>
        <p:txBody>
          <a:bodyPr>
            <a:normAutofit lnSpcReduction="10000"/>
          </a:bodyPr>
          <a:lstStyle/>
          <a:p>
            <a:r>
              <a:rPr lang="en-US" dirty="0" smtClean="0"/>
              <a:t>People discount the future more at the moment of making a decision than they expect they will when planning a future decision making process.</a:t>
            </a:r>
          </a:p>
          <a:p>
            <a:r>
              <a:rPr lang="en-US" dirty="0" smtClean="0"/>
              <a:t>People plan to invest more in their own health but when given a choice, they often choose less investment</a:t>
            </a:r>
          </a:p>
          <a:p>
            <a:r>
              <a:rPr lang="en-US" dirty="0" smtClean="0"/>
              <a:t>Hyperbolic discounting discounts more in the near term than in the long term</a:t>
            </a:r>
          </a:p>
          <a:p>
            <a:pPr lvl="1"/>
            <a:r>
              <a:rPr lang="en-US" dirty="0" smtClean="0"/>
              <a:t>Exponential discounting discounts at a constant rate at all times</a:t>
            </a:r>
          </a:p>
          <a:p>
            <a:r>
              <a:rPr lang="en-US" dirty="0" smtClean="0"/>
              <a:t>Decreasing time delay between deciding to eat and eating increases the perceived payoff to eating greater for hyperbolic discounters than for exponential discounters</a:t>
            </a:r>
          </a:p>
          <a:p>
            <a:endParaRPr lang="en-US" dirty="0" smtClean="0"/>
          </a:p>
        </p:txBody>
      </p:sp>
    </p:spTree>
    <p:extLst>
      <p:ext uri="{BB962C8B-B14F-4D97-AF65-F5344CB8AC3E}">
        <p14:creationId xmlns:p14="http://schemas.microsoft.com/office/powerpoint/2010/main" val="661933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Time-cost and obesity</a:t>
            </a:r>
            <a:endParaRPr lang="en-US" dirty="0"/>
          </a:p>
        </p:txBody>
      </p:sp>
      <p:sp>
        <p:nvSpPr>
          <p:cNvPr id="3" name="Content Placeholder 2"/>
          <p:cNvSpPr>
            <a:spLocks noGrp="1"/>
          </p:cNvSpPr>
          <p:nvPr>
            <p:ph idx="1"/>
          </p:nvPr>
        </p:nvSpPr>
        <p:spPr/>
        <p:txBody>
          <a:bodyPr/>
          <a:lstStyle/>
          <a:p>
            <a:r>
              <a:rPr lang="en-US" altLang="zh-CN" dirty="0" err="1">
                <a:ea typeface="ヒラギノ角ゴ Pro W3"/>
                <a:cs typeface="ヒラギノ角ゴ Pro W3"/>
              </a:rPr>
              <a:t>Yaniv</a:t>
            </a:r>
            <a:r>
              <a:rPr lang="en-US" altLang="zh-CN" dirty="0">
                <a:ea typeface="ヒラギノ角ゴ Pro W3"/>
                <a:cs typeface="ヒラギノ角ゴ Pro W3"/>
              </a:rPr>
              <a:t>, Rosin, and Tobol (2009) </a:t>
            </a:r>
            <a:r>
              <a:rPr lang="en-US" altLang="zh-CN" dirty="0" smtClean="0">
                <a:ea typeface="ヒラギノ角ゴ Pro W3"/>
                <a:cs typeface="ヒラギノ角ゴ Pro W3"/>
              </a:rPr>
              <a:t>build on this model</a:t>
            </a:r>
          </a:p>
          <a:p>
            <a:pPr lvl="1"/>
            <a:r>
              <a:rPr lang="en-US" dirty="0"/>
              <a:t>Assuming that healthy meals are cooked at home with purchased ingredients and time </a:t>
            </a:r>
            <a:r>
              <a:rPr lang="en-US" dirty="0" smtClean="0"/>
              <a:t>inputs</a:t>
            </a:r>
          </a:p>
          <a:p>
            <a:pPr lvl="1"/>
            <a:r>
              <a:rPr lang="en-US" dirty="0" smtClean="0"/>
              <a:t>For </a:t>
            </a:r>
            <a:r>
              <a:rPr lang="en-US" dirty="0"/>
              <a:t>a non-weight conscious individual a fat tax will unambiguously reduce obesity, </a:t>
            </a:r>
            <a:r>
              <a:rPr lang="en-US" dirty="0" smtClean="0"/>
              <a:t>but a </a:t>
            </a:r>
            <a:r>
              <a:rPr lang="en-US" dirty="0"/>
              <a:t>thin subsidy may increase </a:t>
            </a:r>
            <a:r>
              <a:rPr lang="en-US" dirty="0" smtClean="0"/>
              <a:t>obesity</a:t>
            </a:r>
          </a:p>
          <a:p>
            <a:pPr lvl="2"/>
            <a:r>
              <a:rPr lang="en-US" altLang="zh-CN" dirty="0" smtClean="0">
                <a:ea typeface="ヒラギノ角ゴ Pro W3"/>
                <a:cs typeface="ヒラギノ角ゴ Pro W3"/>
              </a:rPr>
              <a:t>A thin subsidy may still subsidize eating more – even too much healthy food can cause obesity</a:t>
            </a:r>
          </a:p>
          <a:p>
            <a:pPr lvl="1"/>
            <a:r>
              <a:rPr lang="en-US" dirty="0"/>
              <a:t>for a weight-conscious individual, particularly one who is physically active, even a fat tax may increase obesity, as it may reduce not just the consumption of junk-food, but also the time devoted to physical activity. </a:t>
            </a:r>
            <a:endParaRPr lang="en-US" altLang="zh-CN" dirty="0">
              <a:ea typeface="ヒラギノ角ゴ Pro W3"/>
              <a:cs typeface="ヒラギノ角ゴ Pro W3"/>
            </a:endParaRPr>
          </a:p>
          <a:p>
            <a:endParaRPr lang="en-US" dirty="0"/>
          </a:p>
        </p:txBody>
      </p:sp>
    </p:spTree>
    <p:extLst>
      <p:ext uri="{BB962C8B-B14F-4D97-AF65-F5344CB8AC3E}">
        <p14:creationId xmlns:p14="http://schemas.microsoft.com/office/powerpoint/2010/main" val="2861718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Grossman:</a:t>
            </a:r>
          </a:p>
          <a:p>
            <a:pPr lvl="1"/>
            <a:r>
              <a:rPr lang="en-US" dirty="0" smtClean="0"/>
              <a:t>The Grossman model assumes a degree of rationality and full information that is unrealistic. What problems can this create in the model?</a:t>
            </a:r>
          </a:p>
          <a:p>
            <a:endParaRPr lang="en-US" dirty="0" smtClean="0"/>
          </a:p>
          <a:p>
            <a:endParaRPr lang="en-US" dirty="0"/>
          </a:p>
          <a:p>
            <a:r>
              <a:rPr lang="en-US" dirty="0" smtClean="0"/>
              <a:t>Cutler et al:</a:t>
            </a:r>
          </a:p>
          <a:p>
            <a:pPr lvl="1"/>
            <a:r>
              <a:rPr lang="en-US" dirty="0" smtClean="0"/>
              <a:t>Do you believe their conclusion that sedentary lifestyle is less important than food consumption in explaining obesity?</a:t>
            </a:r>
          </a:p>
          <a:p>
            <a:pPr lvl="1"/>
            <a:r>
              <a:rPr lang="en-US" dirty="0" smtClean="0"/>
              <a:t>They assume calories in equals calories out. If this assumption is not true, how might it change their conclusions? How could they have altered their approach to ask that question?</a:t>
            </a:r>
          </a:p>
          <a:p>
            <a:pPr lvl="1"/>
            <a:r>
              <a:rPr lang="en-US" dirty="0" smtClean="0"/>
              <a:t>Do you think people are hyperbolic in their discounting? What implications does this have for other health behaviors? When could hyperbolic discounters make decisions that are “better” than </a:t>
            </a:r>
            <a:r>
              <a:rPr lang="en-US" smtClean="0"/>
              <a:t>exponential discounters?</a:t>
            </a:r>
            <a:endParaRPr lang="en-US" dirty="0"/>
          </a:p>
        </p:txBody>
      </p:sp>
    </p:spTree>
    <p:extLst>
      <p:ext uri="{BB962C8B-B14F-4D97-AF65-F5344CB8AC3E}">
        <p14:creationId xmlns:p14="http://schemas.microsoft.com/office/powerpoint/2010/main" val="49788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F66C-987E-4C58-AD9C-8D97185D6360}"/>
              </a:ext>
            </a:extLst>
          </p:cNvPr>
          <p:cNvSpPr>
            <a:spLocks noGrp="1"/>
          </p:cNvSpPr>
          <p:nvPr>
            <p:ph type="title"/>
          </p:nvPr>
        </p:nvSpPr>
        <p:spPr/>
        <p:txBody>
          <a:bodyPr/>
          <a:lstStyle/>
          <a:p>
            <a:r>
              <a:rPr lang="en-US" dirty="0"/>
              <a:t>Health vs. Medical Care</a:t>
            </a:r>
          </a:p>
        </p:txBody>
      </p:sp>
      <p:sp>
        <p:nvSpPr>
          <p:cNvPr id="3" name="Content Placeholder 2">
            <a:extLst>
              <a:ext uri="{FF2B5EF4-FFF2-40B4-BE49-F238E27FC236}">
                <a16:creationId xmlns:a16="http://schemas.microsoft.com/office/drawing/2014/main" id="{C36DF72B-45B1-4C3F-8DE7-9734C4E1A164}"/>
              </a:ext>
            </a:extLst>
          </p:cNvPr>
          <p:cNvSpPr>
            <a:spLocks noGrp="1"/>
          </p:cNvSpPr>
          <p:nvPr>
            <p:ph idx="1"/>
          </p:nvPr>
        </p:nvSpPr>
        <p:spPr>
          <a:xfrm>
            <a:off x="838200" y="1825625"/>
            <a:ext cx="10888980" cy="4351338"/>
          </a:xfrm>
        </p:spPr>
        <p:txBody>
          <a:bodyPr>
            <a:normAutofit lnSpcReduction="10000"/>
          </a:bodyPr>
          <a:lstStyle/>
          <a:p>
            <a:r>
              <a:rPr lang="en-US" dirty="0"/>
              <a:t>Medical care refers to </a:t>
            </a:r>
            <a:r>
              <a:rPr lang="en-US" b="1" dirty="0"/>
              <a:t>goods and services</a:t>
            </a:r>
            <a:r>
              <a:rPr lang="en-US" dirty="0"/>
              <a:t> that maintain, improve, or restore one’s health.</a:t>
            </a:r>
          </a:p>
          <a:p>
            <a:pPr lvl="1"/>
            <a:r>
              <a:rPr lang="en-US" dirty="0"/>
              <a:t>Examples: wheelchair, RX drugs, dentures, surgeries, PT visits, checkups</a:t>
            </a:r>
          </a:p>
          <a:p>
            <a:r>
              <a:rPr lang="en-US" dirty="0"/>
              <a:t>Services are different from goods in 4 ways:</a:t>
            </a:r>
          </a:p>
          <a:p>
            <a:pPr marL="914400" lvl="1" indent="-457200">
              <a:buFont typeface="+mj-lt"/>
              <a:buAutoNum type="arabicPeriod"/>
            </a:pPr>
            <a:r>
              <a:rPr lang="en-US" dirty="0"/>
              <a:t>Intangibility – not a tangible thing you can assess by seeing, feeling, tasting, etc.</a:t>
            </a:r>
          </a:p>
          <a:p>
            <a:pPr marL="914400" lvl="1" indent="-457200">
              <a:buFont typeface="+mj-lt"/>
              <a:buAutoNum type="arabicPeriod"/>
            </a:pPr>
            <a:r>
              <a:rPr lang="en-US" dirty="0"/>
              <a:t>Inseparability – production and consumption of a service happen simultaneously</a:t>
            </a:r>
          </a:p>
          <a:p>
            <a:pPr marL="914400" lvl="1" indent="-457200">
              <a:buFont typeface="+mj-lt"/>
              <a:buAutoNum type="arabicPeriod"/>
            </a:pPr>
            <a:r>
              <a:rPr lang="en-US" dirty="0"/>
              <a:t>Inventory – providers can’t stockpile inventory of services (b/c of inseparability)</a:t>
            </a:r>
          </a:p>
          <a:p>
            <a:pPr marL="914400" lvl="1" indent="-457200">
              <a:buFont typeface="+mj-lt"/>
              <a:buAutoNum type="arabicPeriod"/>
            </a:pPr>
            <a:r>
              <a:rPr lang="en-US" dirty="0"/>
              <a:t>Inconsistency – Composition and quality of services vary widely across medical events</a:t>
            </a:r>
          </a:p>
          <a:p>
            <a:pPr lvl="1"/>
            <a:endParaRPr lang="en-US" dirty="0"/>
          </a:p>
        </p:txBody>
      </p:sp>
    </p:spTree>
    <p:extLst>
      <p:ext uri="{BB962C8B-B14F-4D97-AF65-F5344CB8AC3E}">
        <p14:creationId xmlns:p14="http://schemas.microsoft.com/office/powerpoint/2010/main" val="215588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von </a:t>
            </a:r>
            <a:r>
              <a:rPr lang="en-US" dirty="0" err="1"/>
              <a:t>Neuman</a:t>
            </a:r>
            <a:r>
              <a:rPr lang="en-US" dirty="0"/>
              <a:t>-Morgenstern expected utility theory</a:t>
            </a:r>
          </a:p>
        </p:txBody>
      </p:sp>
      <p:sp>
        <p:nvSpPr>
          <p:cNvPr id="3" name="Content Placeholder 2"/>
          <p:cNvSpPr>
            <a:spLocks noGrp="1"/>
          </p:cNvSpPr>
          <p:nvPr>
            <p:ph idx="1"/>
          </p:nvPr>
        </p:nvSpPr>
        <p:spPr>
          <a:xfrm>
            <a:off x="838200" y="1825625"/>
            <a:ext cx="4695497" cy="4351338"/>
          </a:xfrm>
        </p:spPr>
        <p:txBody>
          <a:bodyPr>
            <a:normAutofit/>
          </a:bodyPr>
          <a:lstStyle/>
          <a:p>
            <a:r>
              <a:rPr lang="en-US" dirty="0" smtClean="0"/>
              <a:t>We </a:t>
            </a:r>
            <a:r>
              <a:rPr lang="en-US" dirty="0" smtClean="0"/>
              <a:t>then used this version of utility to discuss individual demand for </a:t>
            </a:r>
            <a:r>
              <a:rPr lang="en-US" dirty="0" smtClean="0"/>
              <a:t>insurance</a:t>
            </a:r>
            <a:endParaRPr lang="en-US" dirty="0" smtClean="0"/>
          </a:p>
        </p:txBody>
      </p:sp>
      <p:pic>
        <p:nvPicPr>
          <p:cNvPr id="4" name="Picture 3"/>
          <p:cNvPicPr>
            <a:picLocks noChangeAspect="1"/>
          </p:cNvPicPr>
          <p:nvPr/>
        </p:nvPicPr>
        <p:blipFill>
          <a:blip r:embed="rId2"/>
          <a:stretch>
            <a:fillRect/>
          </a:stretch>
        </p:blipFill>
        <p:spPr>
          <a:xfrm>
            <a:off x="5399203" y="1690688"/>
            <a:ext cx="6670476" cy="4993105"/>
          </a:xfrm>
          <a:prstGeom prst="rect">
            <a:avLst/>
          </a:prstGeom>
        </p:spPr>
      </p:pic>
    </p:spTree>
    <p:extLst>
      <p:ext uri="{BB962C8B-B14F-4D97-AF65-F5344CB8AC3E}">
        <p14:creationId xmlns:p14="http://schemas.microsoft.com/office/powerpoint/2010/main" val="1562756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1965: Medicare and Medicaid debate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Kenneth Arrow (1963) – Actuarially fair health insurance for risk averse rational expected utility maximizers was “overwhelmingly” welfare improving</a:t>
            </a:r>
          </a:p>
          <a:p>
            <a:pPr lvl="1"/>
            <a:r>
              <a:rPr lang="en-US" dirty="0" smtClean="0"/>
              <a:t>It must be a market failure that so many people go uninsured</a:t>
            </a:r>
          </a:p>
          <a:p>
            <a:r>
              <a:rPr lang="en-US" dirty="0" smtClean="0"/>
              <a:t>Mark </a:t>
            </a:r>
            <a:r>
              <a:rPr lang="en-US" dirty="0" err="1" smtClean="0"/>
              <a:t>Pauly</a:t>
            </a:r>
            <a:r>
              <a:rPr lang="en-US" dirty="0" smtClean="0"/>
              <a:t> (1968) – Health insurance lowers prices (for consumers) but not costs (for providers)</a:t>
            </a:r>
          </a:p>
          <a:p>
            <a:pPr lvl="1"/>
            <a:r>
              <a:rPr lang="en-US" dirty="0" smtClean="0"/>
              <a:t>Moral Hazard - Additional care purchased by insured consumers may be inefficient and lead to a welfare loss to society</a:t>
            </a:r>
          </a:p>
          <a:p>
            <a:pPr lvl="1"/>
            <a:r>
              <a:rPr lang="en-US" dirty="0" smtClean="0"/>
              <a:t>Further, this moral hazard leads to increase costs of coverage (insurance premiums), coverage beyond what an uninsured individual would buy at market price</a:t>
            </a:r>
          </a:p>
          <a:p>
            <a:pPr lvl="1"/>
            <a:r>
              <a:rPr lang="en-US" dirty="0" smtClean="0"/>
              <a:t>Thus explaining why insurance rates are so low</a:t>
            </a:r>
          </a:p>
          <a:p>
            <a:r>
              <a:rPr lang="en-US" dirty="0" smtClean="0"/>
              <a:t>Most health economists agree, “The level and type of health insurance held by most U.S. families generate substantial welfare loss due to over-consumption of medical care service”!</a:t>
            </a:r>
            <a:endParaRPr lang="en-US" dirty="0"/>
          </a:p>
        </p:txBody>
      </p:sp>
    </p:spTree>
    <p:extLst>
      <p:ext uri="{BB962C8B-B14F-4D97-AF65-F5344CB8AC3E}">
        <p14:creationId xmlns:p14="http://schemas.microsoft.com/office/powerpoint/2010/main" val="3580459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Hazard</a:t>
            </a:r>
            <a:endParaRPr lang="en-US" dirty="0"/>
          </a:p>
        </p:txBody>
      </p:sp>
      <p:sp>
        <p:nvSpPr>
          <p:cNvPr id="3" name="Content Placeholder 2"/>
          <p:cNvSpPr>
            <a:spLocks noGrp="1"/>
          </p:cNvSpPr>
          <p:nvPr>
            <p:ph idx="1"/>
          </p:nvPr>
        </p:nvSpPr>
        <p:spPr/>
        <p:txBody>
          <a:bodyPr/>
          <a:lstStyle/>
          <a:p>
            <a:r>
              <a:rPr lang="en-US" dirty="0" smtClean="0"/>
              <a:t>Moral hazard can be reduced by a number of policies – and fear of moral hazard has lead to many such policies being widespread</a:t>
            </a:r>
          </a:p>
          <a:p>
            <a:pPr lvl="1"/>
            <a:r>
              <a:rPr lang="en-US" dirty="0" smtClean="0"/>
              <a:t>Higher deductibles and coinsurance</a:t>
            </a:r>
          </a:p>
          <a:p>
            <a:pPr lvl="1"/>
            <a:r>
              <a:rPr lang="en-US" dirty="0" smtClean="0"/>
              <a:t>Care management</a:t>
            </a:r>
          </a:p>
          <a:p>
            <a:pPr lvl="1"/>
            <a:r>
              <a:rPr lang="en-US" dirty="0" smtClean="0"/>
              <a:t>Prepayment</a:t>
            </a:r>
          </a:p>
          <a:p>
            <a:pPr lvl="1"/>
            <a:r>
              <a:rPr lang="en-US" dirty="0" smtClean="0"/>
              <a:t>Gatekeeping</a:t>
            </a:r>
          </a:p>
          <a:p>
            <a:pPr lvl="1"/>
            <a:r>
              <a:rPr lang="en-US" dirty="0" smtClean="0"/>
              <a:t>Utilization review</a:t>
            </a:r>
          </a:p>
          <a:p>
            <a:pPr lvl="1"/>
            <a:r>
              <a:rPr lang="en-US" dirty="0" smtClean="0"/>
              <a:t>Voluntary and mandatory second opinions</a:t>
            </a:r>
          </a:p>
          <a:p>
            <a:pPr lvl="1"/>
            <a:r>
              <a:rPr lang="en-US" dirty="0" smtClean="0"/>
              <a:t>Chronic disease management</a:t>
            </a:r>
            <a:endParaRPr lang="en-US" dirty="0"/>
          </a:p>
        </p:txBody>
      </p:sp>
    </p:spTree>
    <p:extLst>
      <p:ext uri="{BB962C8B-B14F-4D97-AF65-F5344CB8AC3E}">
        <p14:creationId xmlns:p14="http://schemas.microsoft.com/office/powerpoint/2010/main" val="2301326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Hazard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Any change in behavior due to becoming insured</a:t>
            </a:r>
          </a:p>
          <a:p>
            <a:r>
              <a:rPr lang="en-US" dirty="0" smtClean="0"/>
              <a:t>An insured person may take fewer precautions to avoid illness</a:t>
            </a:r>
          </a:p>
          <a:p>
            <a:r>
              <a:rPr lang="en-US" dirty="0" smtClean="0"/>
              <a:t>Reduced prices increase consumption of health care</a:t>
            </a:r>
          </a:p>
          <a:p>
            <a:pPr lvl="1"/>
            <a:r>
              <a:rPr lang="en-US" dirty="0" smtClean="0"/>
              <a:t>Consuming health care that costs more than it is worth to the consumer</a:t>
            </a:r>
          </a:p>
          <a:p>
            <a:pPr lvl="1"/>
            <a:endParaRPr lang="en-US" dirty="0"/>
          </a:p>
          <a:p>
            <a:r>
              <a:rPr lang="en-US" dirty="0" err="1" smtClean="0"/>
              <a:t>Pauly</a:t>
            </a:r>
            <a:r>
              <a:rPr lang="en-US" dirty="0" smtClean="0"/>
              <a:t> later (1983) clarified – his argument was intended to apply only or primarily to relatively inexpensive and predictable elements of medical care</a:t>
            </a:r>
          </a:p>
          <a:p>
            <a:pPr lvl="1"/>
            <a:r>
              <a:rPr lang="en-US" dirty="0" smtClean="0"/>
              <a:t>Routine visits, dental care, eye care, pharmaceuticals</a:t>
            </a:r>
          </a:p>
          <a:p>
            <a:r>
              <a:rPr lang="en-US" dirty="0" smtClean="0"/>
              <a:t>Moral Hazard in the case of serious illness is a possible hole in this analysis to this day</a:t>
            </a:r>
            <a:endParaRPr lang="en-US" dirty="0"/>
          </a:p>
        </p:txBody>
      </p:sp>
    </p:spTree>
    <p:extLst>
      <p:ext uri="{BB962C8B-B14F-4D97-AF65-F5344CB8AC3E}">
        <p14:creationId xmlns:p14="http://schemas.microsoft.com/office/powerpoint/2010/main" val="2939337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6424" y="1825625"/>
            <a:ext cx="2934788" cy="4351338"/>
          </a:xfrm>
        </p:spPr>
        <p:txBody>
          <a:bodyPr/>
          <a:lstStyle/>
          <a:p>
            <a:r>
              <a:rPr lang="en-US" dirty="0" smtClean="0"/>
              <a:t>Can you find and explain the deadweight loss in this graph?</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393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4684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insurance: Risk avoidance vs access</a:t>
            </a:r>
            <a:endParaRPr lang="en-US" dirty="0"/>
          </a:p>
        </p:txBody>
      </p:sp>
      <p:sp>
        <p:nvSpPr>
          <p:cNvPr id="3" name="Content Placeholder 2"/>
          <p:cNvSpPr>
            <a:spLocks noGrp="1"/>
          </p:cNvSpPr>
          <p:nvPr>
            <p:ph idx="1"/>
          </p:nvPr>
        </p:nvSpPr>
        <p:spPr/>
        <p:txBody>
          <a:bodyPr/>
          <a:lstStyle/>
          <a:p>
            <a:r>
              <a:rPr lang="en-US" dirty="0" smtClean="0"/>
              <a:t>In the late 1990s, John Nyman made an argument against excessive concern for moral hazard</a:t>
            </a:r>
          </a:p>
          <a:p>
            <a:r>
              <a:rPr lang="en-US" dirty="0" smtClean="0"/>
              <a:t>His argument is that risk avoidance and the demand for certainty is not the reason people buy insurance, especially health insurance</a:t>
            </a:r>
          </a:p>
          <a:p>
            <a:r>
              <a:rPr lang="en-US" dirty="0" smtClean="0"/>
              <a:t>Instead, people demand health insurance in order to increase their access to health care in time of need (the access motive)</a:t>
            </a:r>
            <a:endParaRPr lang="en-US" dirty="0"/>
          </a:p>
        </p:txBody>
      </p:sp>
    </p:spTree>
    <p:extLst>
      <p:ext uri="{BB962C8B-B14F-4D97-AF65-F5344CB8AC3E}">
        <p14:creationId xmlns:p14="http://schemas.microsoft.com/office/powerpoint/2010/main" val="11461174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Insurance: Access effect</a:t>
            </a:r>
            <a:endParaRPr lang="en-US" dirty="0"/>
          </a:p>
        </p:txBody>
      </p:sp>
      <p:sp>
        <p:nvSpPr>
          <p:cNvPr id="3" name="Content Placeholder 2"/>
          <p:cNvSpPr>
            <a:spLocks noGrp="1"/>
          </p:cNvSpPr>
          <p:nvPr>
            <p:ph idx="1"/>
          </p:nvPr>
        </p:nvSpPr>
        <p:spPr/>
        <p:txBody>
          <a:bodyPr/>
          <a:lstStyle/>
          <a:p>
            <a:r>
              <a:rPr lang="en-US" dirty="0" smtClean="0"/>
              <a:t>More importantly, consider an example:</a:t>
            </a:r>
          </a:p>
          <a:p>
            <a:pPr lvl="1"/>
            <a:r>
              <a:rPr lang="en-US" dirty="0" smtClean="0"/>
              <a:t>Elizabeth purchases an insurance policy (for $4,000) that </a:t>
            </a:r>
            <a:r>
              <a:rPr lang="en-US" b="1" dirty="0" smtClean="0"/>
              <a:t>directly writes a check for </a:t>
            </a:r>
            <a:r>
              <a:rPr lang="en-US" dirty="0" smtClean="0"/>
              <a:t>$40,000 upon a diagnosis with breast cancer</a:t>
            </a:r>
          </a:p>
          <a:p>
            <a:pPr lvl="1"/>
            <a:r>
              <a:rPr lang="en-US" dirty="0" smtClean="0"/>
              <a:t>Without the insurance, she would purchase a $20,000 mastectomy</a:t>
            </a:r>
          </a:p>
          <a:p>
            <a:pPr lvl="1"/>
            <a:r>
              <a:rPr lang="en-US" dirty="0" smtClean="0"/>
              <a:t>With the insurance, she also buys a $20,000 breast reconstruction procedure</a:t>
            </a:r>
          </a:p>
          <a:p>
            <a:r>
              <a:rPr lang="en-US" dirty="0" smtClean="0"/>
              <a:t>Now consider a separate example:</a:t>
            </a:r>
          </a:p>
          <a:p>
            <a:pPr lvl="1"/>
            <a:r>
              <a:rPr lang="en-US" dirty="0" smtClean="0"/>
              <a:t>Elizabeth </a:t>
            </a:r>
            <a:r>
              <a:rPr lang="en-US" dirty="0"/>
              <a:t>purchases an insurance policy (for $4,000) that </a:t>
            </a:r>
            <a:r>
              <a:rPr lang="en-US" b="1" dirty="0"/>
              <a:t>pays </a:t>
            </a:r>
            <a:r>
              <a:rPr lang="en-US" b="1" dirty="0" smtClean="0"/>
              <a:t>up to </a:t>
            </a:r>
            <a:r>
              <a:rPr lang="en-US" dirty="0"/>
              <a:t>$40,000 upon a diagnosis with breast </a:t>
            </a:r>
            <a:r>
              <a:rPr lang="en-US" dirty="0" smtClean="0"/>
              <a:t>cancer</a:t>
            </a:r>
          </a:p>
          <a:p>
            <a:pPr lvl="1"/>
            <a:r>
              <a:rPr lang="en-US" dirty="0" smtClean="0"/>
              <a:t>In this case, what would Elizabeth buy?</a:t>
            </a:r>
          </a:p>
          <a:p>
            <a:pPr lvl="1"/>
            <a:r>
              <a:rPr lang="en-US" dirty="0" smtClean="0"/>
              <a:t>What if the policy pays </a:t>
            </a:r>
            <a:r>
              <a:rPr lang="en-US" b="1" dirty="0" smtClean="0"/>
              <a:t>up to </a:t>
            </a:r>
            <a:r>
              <a:rPr lang="en-US" dirty="0" smtClean="0"/>
              <a:t>$80,000?</a:t>
            </a:r>
          </a:p>
          <a:p>
            <a:pPr lvl="1"/>
            <a:endParaRPr lang="en-US" dirty="0"/>
          </a:p>
          <a:p>
            <a:endParaRPr lang="en-US" dirty="0" smtClean="0"/>
          </a:p>
        </p:txBody>
      </p:sp>
    </p:spTree>
    <p:extLst>
      <p:ext uri="{BB962C8B-B14F-4D97-AF65-F5344CB8AC3E}">
        <p14:creationId xmlns:p14="http://schemas.microsoft.com/office/powerpoint/2010/main" val="1212358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for Insurance: Access effect</a:t>
            </a:r>
          </a:p>
        </p:txBody>
      </p:sp>
      <p:sp>
        <p:nvSpPr>
          <p:cNvPr id="3" name="Content Placeholder 2"/>
          <p:cNvSpPr>
            <a:spLocks noGrp="1"/>
          </p:cNvSpPr>
          <p:nvPr>
            <p:ph idx="1"/>
          </p:nvPr>
        </p:nvSpPr>
        <p:spPr/>
        <p:txBody>
          <a:bodyPr/>
          <a:lstStyle/>
          <a:p>
            <a:r>
              <a:rPr lang="en-US" dirty="0" smtClean="0"/>
              <a:t>In the first example, Elizabeth’s purchases represent her demand for care when sick and provided with $40,000.</a:t>
            </a:r>
          </a:p>
          <a:p>
            <a:pPr lvl="1"/>
            <a:r>
              <a:rPr lang="en-US" dirty="0" smtClean="0"/>
              <a:t>Her spending represents the purchase which provides her with the most welfare</a:t>
            </a:r>
          </a:p>
          <a:p>
            <a:pPr lvl="1"/>
            <a:r>
              <a:rPr lang="en-US" dirty="0" smtClean="0"/>
              <a:t>So the moral hazard is, in a sense, efficient.</a:t>
            </a:r>
          </a:p>
          <a:p>
            <a:endParaRPr lang="en-US" dirty="0"/>
          </a:p>
          <a:p>
            <a:r>
              <a:rPr lang="en-US" dirty="0" smtClean="0"/>
              <a:t>In the second and third cases, we don’t know how much of her purchases represent what she would do if she had a check or $40,000 and how much of her purchases represent the fact that medical care has an effective price of $0 for the first $40,000 of spending.</a:t>
            </a:r>
          </a:p>
          <a:p>
            <a:endParaRPr lang="en-US" dirty="0"/>
          </a:p>
        </p:txBody>
      </p:sp>
    </p:spTree>
    <p:extLst>
      <p:ext uri="{BB962C8B-B14F-4D97-AF65-F5344CB8AC3E}">
        <p14:creationId xmlns:p14="http://schemas.microsoft.com/office/powerpoint/2010/main" val="31578118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fact, the uninsured may have less price elasticity for medical care than the insured</a:t>
            </a:r>
            <a:endParaRPr lang="en-US" dirty="0"/>
          </a:p>
        </p:txBody>
      </p:sp>
      <p:sp>
        <p:nvSpPr>
          <p:cNvPr id="3" name="Content Placeholder 2"/>
          <p:cNvSpPr>
            <a:spLocks noGrp="1"/>
          </p:cNvSpPr>
          <p:nvPr>
            <p:ph idx="1"/>
          </p:nvPr>
        </p:nvSpPr>
        <p:spPr>
          <a:xfrm>
            <a:off x="247426" y="1825625"/>
            <a:ext cx="5335793" cy="4351338"/>
          </a:xfrm>
        </p:spPr>
        <p:txBody>
          <a:bodyPr>
            <a:normAutofit fontScale="85000" lnSpcReduction="20000"/>
          </a:bodyPr>
          <a:lstStyle/>
          <a:p>
            <a:pPr>
              <a:spcAft>
                <a:spcPct val="40000"/>
              </a:spcAft>
              <a:defRPr/>
            </a:pPr>
            <a:r>
              <a:rPr lang="en-US" dirty="0" smtClean="0"/>
              <a:t>The uninsured</a:t>
            </a:r>
          </a:p>
          <a:p>
            <a:pPr lvl="1">
              <a:spcAft>
                <a:spcPct val="40000"/>
              </a:spcAft>
              <a:defRPr/>
            </a:pPr>
            <a:r>
              <a:rPr lang="en-US" dirty="0" smtClean="0"/>
              <a:t>Have </a:t>
            </a:r>
            <a:r>
              <a:rPr lang="en-US" dirty="0"/>
              <a:t>higher rates of preventable and/or untreated illness</a:t>
            </a:r>
          </a:p>
          <a:p>
            <a:pPr lvl="1">
              <a:spcAft>
                <a:spcPct val="40000"/>
              </a:spcAft>
              <a:defRPr/>
            </a:pPr>
            <a:r>
              <a:rPr lang="en-US" dirty="0"/>
              <a:t>Are less likely to receive care that they feel they need</a:t>
            </a:r>
          </a:p>
          <a:p>
            <a:pPr lvl="1">
              <a:spcAft>
                <a:spcPct val="40000"/>
              </a:spcAft>
              <a:defRPr/>
            </a:pPr>
            <a:r>
              <a:rPr lang="en-US" dirty="0"/>
              <a:t>Have more preventable hospitalizations </a:t>
            </a:r>
            <a:endParaRPr lang="en-US" sz="1000" dirty="0"/>
          </a:p>
          <a:p>
            <a:pPr lvl="1">
              <a:spcAft>
                <a:spcPct val="40000"/>
              </a:spcAft>
              <a:defRPr/>
            </a:pPr>
            <a:r>
              <a:rPr lang="en-US" dirty="0"/>
              <a:t>Have shorter hospital stays for the same conditions</a:t>
            </a:r>
          </a:p>
          <a:p>
            <a:pPr lvl="1">
              <a:spcAft>
                <a:spcPct val="40000"/>
              </a:spcAft>
              <a:defRPr/>
            </a:pPr>
            <a:r>
              <a:rPr lang="en-US" dirty="0"/>
              <a:t>Are hospitalized sicker and have poorer health outcomes (including death)…</a:t>
            </a:r>
          </a:p>
          <a:p>
            <a:r>
              <a:rPr lang="en-US" dirty="0"/>
              <a:t>Can you find and explain the deadweight loss in this graph</a:t>
            </a:r>
            <a:r>
              <a:rPr lang="en-US" dirty="0" smtClean="0"/>
              <a:t>?</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976" y="1690688"/>
            <a:ext cx="6828024" cy="492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204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3234489" cy="4351338"/>
          </a:xfrm>
        </p:spPr>
        <p:txBody>
          <a:bodyPr/>
          <a:lstStyle/>
          <a:p>
            <a:r>
              <a:rPr lang="en-US" dirty="0" smtClean="0"/>
              <a:t>Transfer of wealth from the healthy to the sick has a different utility interpretation than a simple gamble</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327" y="365125"/>
            <a:ext cx="7585242"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830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4683-C35D-4161-8FEC-A4E43831174D}"/>
              </a:ext>
            </a:extLst>
          </p:cNvPr>
          <p:cNvSpPr>
            <a:spLocks noGrp="1"/>
          </p:cNvSpPr>
          <p:nvPr>
            <p:ph type="title"/>
          </p:nvPr>
        </p:nvSpPr>
        <p:spPr/>
        <p:txBody>
          <a:bodyPr/>
          <a:lstStyle/>
          <a:p>
            <a:r>
              <a:rPr lang="en-US" dirty="0"/>
              <a:t>Measuring Quality in Medical Care</a:t>
            </a:r>
          </a:p>
        </p:txBody>
      </p:sp>
      <p:sp>
        <p:nvSpPr>
          <p:cNvPr id="3" name="Content Placeholder 2">
            <a:extLst>
              <a:ext uri="{FF2B5EF4-FFF2-40B4-BE49-F238E27FC236}">
                <a16:creationId xmlns:a16="http://schemas.microsoft.com/office/drawing/2014/main" id="{2321381A-CD33-4440-B057-381E4B6AA28F}"/>
              </a:ext>
            </a:extLst>
          </p:cNvPr>
          <p:cNvSpPr>
            <a:spLocks noGrp="1"/>
          </p:cNvSpPr>
          <p:nvPr>
            <p:ph idx="1"/>
          </p:nvPr>
        </p:nvSpPr>
        <p:spPr>
          <a:xfrm>
            <a:off x="838200" y="1451610"/>
            <a:ext cx="10515600" cy="4725353"/>
          </a:xfrm>
        </p:spPr>
        <p:txBody>
          <a:bodyPr>
            <a:normAutofit lnSpcReduction="10000"/>
          </a:bodyPr>
          <a:lstStyle/>
          <a:p>
            <a:r>
              <a:rPr lang="en-US" dirty="0"/>
              <a:t>Medical care is heterogenous – units are difficult to measure precisely</a:t>
            </a:r>
          </a:p>
          <a:p>
            <a:r>
              <a:rPr lang="en-US" dirty="0"/>
              <a:t>Quality of Medical care can be difficult to assess due to differences in:</a:t>
            </a:r>
          </a:p>
          <a:p>
            <a:pPr lvl="1"/>
            <a:r>
              <a:rPr lang="en-US" b="1" dirty="0"/>
              <a:t>Structural quality </a:t>
            </a:r>
            <a:r>
              <a:rPr lang="en-US" dirty="0"/>
              <a:t>– physical and human resources of the medical care organization. Examples: equipment (age and type), personnel (training and experience), administration (structure), etc.</a:t>
            </a:r>
          </a:p>
          <a:p>
            <a:pPr lvl="1"/>
            <a:r>
              <a:rPr lang="en-US" b="1" dirty="0"/>
              <a:t>Process quality </a:t>
            </a:r>
            <a:r>
              <a:rPr lang="en-US" dirty="0"/>
              <a:t>– actions healthcare providers take on behalf of patients to deliver and follow through with care. Examples: access (waiting time), data collection (background and testing), communication with patient, diagnosis &amp; treatment, etc.</a:t>
            </a:r>
          </a:p>
          <a:p>
            <a:pPr lvl="1"/>
            <a:r>
              <a:rPr lang="en-US" b="1" dirty="0"/>
              <a:t>Outcome quality </a:t>
            </a:r>
            <a:r>
              <a:rPr lang="en-US" dirty="0"/>
              <a:t>– impact of care on patient’s health &amp; welfare. Examples: patient satisfaction, work time lost to disability, etc.</a:t>
            </a:r>
          </a:p>
          <a:p>
            <a:r>
              <a:rPr lang="en-US" dirty="0"/>
              <a:t>We’ll come back to measurements of quality in in more detail later on..</a:t>
            </a:r>
          </a:p>
        </p:txBody>
      </p:sp>
    </p:spTree>
    <p:extLst>
      <p:ext uri="{BB962C8B-B14F-4D97-AF65-F5344CB8AC3E}">
        <p14:creationId xmlns:p14="http://schemas.microsoft.com/office/powerpoint/2010/main" val="3789638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for cost sharing</a:t>
            </a:r>
            <a:endParaRPr lang="en-US" dirty="0"/>
          </a:p>
        </p:txBody>
      </p:sp>
      <p:sp>
        <p:nvSpPr>
          <p:cNvPr id="3" name="Content Placeholder 2"/>
          <p:cNvSpPr>
            <a:spLocks noGrp="1"/>
          </p:cNvSpPr>
          <p:nvPr>
            <p:ph idx="1"/>
          </p:nvPr>
        </p:nvSpPr>
        <p:spPr>
          <a:xfrm>
            <a:off x="838200" y="1825625"/>
            <a:ext cx="10515600" cy="4887996"/>
          </a:xfrm>
        </p:spPr>
        <p:txBody>
          <a:bodyPr/>
          <a:lstStyle/>
          <a:p>
            <a:r>
              <a:rPr lang="en-US" dirty="0" smtClean="0"/>
              <a:t>Remember our methods of mitigation moral hazard:</a:t>
            </a:r>
          </a:p>
          <a:p>
            <a:pPr lvl="1"/>
            <a:r>
              <a:rPr lang="en-US" dirty="0"/>
              <a:t>Higher deductibles and </a:t>
            </a:r>
            <a:r>
              <a:rPr lang="en-US" dirty="0" smtClean="0"/>
              <a:t>coinsurance, Care management, Prepayment, Gatekeeping, Utilization review, Voluntary </a:t>
            </a:r>
            <a:r>
              <a:rPr lang="en-US" dirty="0"/>
              <a:t>and mandatory second </a:t>
            </a:r>
            <a:r>
              <a:rPr lang="en-US" dirty="0" smtClean="0"/>
              <a:t>opinions, Chronic </a:t>
            </a:r>
            <a:r>
              <a:rPr lang="en-US" dirty="0"/>
              <a:t>disease </a:t>
            </a:r>
            <a:r>
              <a:rPr lang="en-US" dirty="0" smtClean="0"/>
              <a:t>management</a:t>
            </a:r>
          </a:p>
          <a:p>
            <a:r>
              <a:rPr lang="en-US" dirty="0" smtClean="0"/>
              <a:t>If the negative cost of moral hazard is overestimated, then mitigation will be overzealous</a:t>
            </a:r>
          </a:p>
          <a:p>
            <a:pPr lvl="1"/>
            <a:r>
              <a:rPr lang="en-US" dirty="0" smtClean="0"/>
              <a:t>“Cost sharing policies are directed at problems that largely do not exist”</a:t>
            </a:r>
          </a:p>
          <a:p>
            <a:pPr lvl="1"/>
            <a:r>
              <a:rPr lang="en-US" dirty="0" smtClean="0"/>
              <a:t>Insurance subsidies are socially optimal (providing access value to those who couldn’t afford it)</a:t>
            </a:r>
            <a:endParaRPr lang="en-US" dirty="0"/>
          </a:p>
        </p:txBody>
      </p:sp>
    </p:spTree>
    <p:extLst>
      <p:ext uri="{BB962C8B-B14F-4D97-AF65-F5344CB8AC3E}">
        <p14:creationId xmlns:p14="http://schemas.microsoft.com/office/powerpoint/2010/main" val="3208189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 example</a:t>
            </a:r>
            <a:endParaRPr lang="en-US" dirty="0"/>
          </a:p>
        </p:txBody>
      </p:sp>
      <p:sp>
        <p:nvSpPr>
          <p:cNvPr id="3" name="Content Placeholder 2"/>
          <p:cNvSpPr>
            <a:spLocks noGrp="1"/>
          </p:cNvSpPr>
          <p:nvPr>
            <p:ph idx="1"/>
          </p:nvPr>
        </p:nvSpPr>
        <p:spPr>
          <a:xfrm>
            <a:off x="838200" y="1825625"/>
            <a:ext cx="10515600" cy="2367380"/>
          </a:xfrm>
        </p:spPr>
        <p:txBody>
          <a:bodyPr>
            <a:normAutofit fontScale="62500" lnSpcReduction="20000"/>
          </a:bodyPr>
          <a:lstStyle/>
          <a:p>
            <a:r>
              <a:rPr lang="en-US" dirty="0"/>
              <a:t>High risks are more expensive than low risks, and spending is greater under the generous plan for each risk type. </a:t>
            </a:r>
            <a:endParaRPr lang="en-US" dirty="0" smtClean="0"/>
          </a:p>
          <a:p>
            <a:r>
              <a:rPr lang="en-US" dirty="0" smtClean="0"/>
              <a:t>The </a:t>
            </a:r>
            <a:r>
              <a:rPr lang="en-US" dirty="0"/>
              <a:t>last column shows the posited gain in benefits the different types of individuals receive from the generous as opposed to the moderate plan. </a:t>
            </a:r>
            <a:endParaRPr lang="en-US" dirty="0" smtClean="0"/>
          </a:p>
          <a:p>
            <a:r>
              <a:rPr lang="en-US" dirty="0"/>
              <a:t>The efficient outcome in this example is for high-risk people to be in the more generous plan and low risk people to be in the moderate plan. </a:t>
            </a:r>
            <a:endParaRPr lang="en-US" dirty="0" smtClean="0"/>
          </a:p>
          <a:p>
            <a:r>
              <a:rPr lang="en-US" dirty="0" smtClean="0"/>
              <a:t>High </a:t>
            </a:r>
            <a:r>
              <a:rPr lang="en-US" dirty="0"/>
              <a:t>risks should be in the generous plan because the incremental value of that plan to them ($40) is greater than its additional cost ($30). </a:t>
            </a:r>
            <a:endParaRPr lang="en-US" dirty="0" smtClean="0"/>
          </a:p>
          <a:p>
            <a:r>
              <a:rPr lang="en-US" dirty="0" smtClean="0"/>
              <a:t>For </a:t>
            </a:r>
            <a:r>
              <a:rPr lang="en-US" dirty="0"/>
              <a:t>low risks, the opposite is true ($15 &lt;$20).</a:t>
            </a:r>
          </a:p>
        </p:txBody>
      </p:sp>
      <p:pic>
        <p:nvPicPr>
          <p:cNvPr id="4" name="Picture 3"/>
          <p:cNvPicPr>
            <a:picLocks noChangeAspect="1"/>
          </p:cNvPicPr>
          <p:nvPr/>
        </p:nvPicPr>
        <p:blipFill>
          <a:blip r:embed="rId2"/>
          <a:stretch>
            <a:fillRect/>
          </a:stretch>
        </p:blipFill>
        <p:spPr>
          <a:xfrm>
            <a:off x="1651835" y="4352925"/>
            <a:ext cx="8286750" cy="2505075"/>
          </a:xfrm>
          <a:prstGeom prst="rect">
            <a:avLst/>
          </a:prstGeom>
        </p:spPr>
      </p:pic>
    </p:spTree>
    <p:extLst>
      <p:ext uri="{BB962C8B-B14F-4D97-AF65-F5344CB8AC3E}">
        <p14:creationId xmlns:p14="http://schemas.microsoft.com/office/powerpoint/2010/main" val="350987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 example</a:t>
            </a:r>
            <a:endParaRPr lang="en-US" dirty="0"/>
          </a:p>
        </p:txBody>
      </p:sp>
      <p:sp>
        <p:nvSpPr>
          <p:cNvPr id="3" name="Content Placeholder 2"/>
          <p:cNvSpPr>
            <a:spLocks noGrp="1"/>
          </p:cNvSpPr>
          <p:nvPr>
            <p:ph idx="1"/>
          </p:nvPr>
        </p:nvSpPr>
        <p:spPr>
          <a:xfrm>
            <a:off x="838200" y="1825625"/>
            <a:ext cx="10515600" cy="4262354"/>
          </a:xfrm>
        </p:spPr>
        <p:txBody>
          <a:bodyPr>
            <a:normAutofit fontScale="77500" lnSpcReduction="20000"/>
          </a:bodyPr>
          <a:lstStyle/>
          <a:p>
            <a:r>
              <a:rPr lang="en-US" dirty="0"/>
              <a:t>We suppose that insurers charge the same premium for everyone enrolled in the </a:t>
            </a:r>
            <a:r>
              <a:rPr lang="en-US" dirty="0" smtClean="0"/>
              <a:t>plan</a:t>
            </a:r>
          </a:p>
          <a:p>
            <a:pPr lvl="1"/>
            <a:r>
              <a:rPr lang="en-US" dirty="0" smtClean="0"/>
              <a:t>possibly </a:t>
            </a:r>
            <a:r>
              <a:rPr lang="en-US" dirty="0"/>
              <a:t>because individuals are indistinguishable to the insurer, equal premiums are required by law, or employers adopt this policy to help spread </a:t>
            </a:r>
            <a:r>
              <a:rPr lang="en-US" dirty="0" smtClean="0"/>
              <a:t>risks.</a:t>
            </a:r>
          </a:p>
          <a:p>
            <a:r>
              <a:rPr lang="en-US" dirty="0" smtClean="0"/>
              <a:t>Starting </a:t>
            </a:r>
            <a:r>
              <a:rPr lang="en-US" dirty="0"/>
              <a:t>at the efficient equilibrium, the premiums that would cover costs in this case are $40 for the moderate plan and $100 for the generous plan. </a:t>
            </a:r>
            <a:endParaRPr lang="en-US" dirty="0" smtClean="0"/>
          </a:p>
          <a:p>
            <a:r>
              <a:rPr lang="en-US" dirty="0" smtClean="0"/>
              <a:t>If </a:t>
            </a:r>
            <a:r>
              <a:rPr lang="en-US" dirty="0"/>
              <a:t>these premiums were offered, however, all of the high-risk people would switch to the low-risk plan: </a:t>
            </a:r>
          </a:p>
          <a:p>
            <a:pPr lvl="1"/>
            <a:r>
              <a:rPr lang="en-US" dirty="0" smtClean="0"/>
              <a:t>the </a:t>
            </a:r>
            <a:r>
              <a:rPr lang="en-US" dirty="0"/>
              <a:t>additional cost to high risks of the more generous plan ($60) is not worth the additional benefit ($40). </a:t>
            </a:r>
            <a:endParaRPr lang="en-US" dirty="0" smtClean="0"/>
          </a:p>
          <a:p>
            <a:r>
              <a:rPr lang="en-US" dirty="0" smtClean="0"/>
              <a:t>Thus</a:t>
            </a:r>
            <a:r>
              <a:rPr lang="en-US" dirty="0"/>
              <a:t>, everyone would wind up in the moderate plan. The reason is simple: A person who switches from the generous to moderate plan benefits by mixing in with lower-risk individuals, and since premiums reflect risk mixes, this distorts choices towards the moderate plan</a:t>
            </a:r>
            <a:r>
              <a:rPr lang="en-US" dirty="0" smtClean="0"/>
              <a:t>.</a:t>
            </a:r>
          </a:p>
          <a:p>
            <a:r>
              <a:rPr lang="en-US" dirty="0" smtClean="0"/>
              <a:t>This leads to higher costs for the low risk individuals or higher losses for the insurance provider</a:t>
            </a:r>
            <a:endParaRPr lang="en-US" dirty="0"/>
          </a:p>
        </p:txBody>
      </p:sp>
    </p:spTree>
    <p:extLst>
      <p:ext uri="{BB962C8B-B14F-4D97-AF65-F5344CB8AC3E}">
        <p14:creationId xmlns:p14="http://schemas.microsoft.com/office/powerpoint/2010/main" val="36280699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a:t>
            </a:r>
            <a:endParaRPr lang="en-US" dirty="0"/>
          </a:p>
        </p:txBody>
      </p:sp>
      <p:sp>
        <p:nvSpPr>
          <p:cNvPr id="3" name="Content Placeholder 2"/>
          <p:cNvSpPr>
            <a:spLocks noGrp="1"/>
          </p:cNvSpPr>
          <p:nvPr>
            <p:ph idx="1"/>
          </p:nvPr>
        </p:nvSpPr>
        <p:spPr/>
        <p:txBody>
          <a:bodyPr/>
          <a:lstStyle/>
          <a:p>
            <a:r>
              <a:rPr lang="en-US" dirty="0" smtClean="0"/>
              <a:t>Adverse selection occurs when market participation is affected by asymmetric information</a:t>
            </a:r>
          </a:p>
          <a:p>
            <a:r>
              <a:rPr lang="en-US" dirty="0" smtClean="0"/>
              <a:t>Adverse selection occurs when high-risk individuals are more likely to purchase insurance than low-risk individuals</a:t>
            </a:r>
            <a:endParaRPr lang="en-US" dirty="0"/>
          </a:p>
        </p:txBody>
      </p:sp>
    </p:spTree>
    <p:extLst>
      <p:ext uri="{BB962C8B-B14F-4D97-AF65-F5344CB8AC3E}">
        <p14:creationId xmlns:p14="http://schemas.microsoft.com/office/powerpoint/2010/main" val="7117236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Adverse Selection</a:t>
            </a:r>
            <a:endParaRPr lang="en-US" dirty="0"/>
          </a:p>
        </p:txBody>
      </p:sp>
      <p:sp>
        <p:nvSpPr>
          <p:cNvPr id="3" name="Content Placeholder 2"/>
          <p:cNvSpPr>
            <a:spLocks noGrp="1"/>
          </p:cNvSpPr>
          <p:nvPr>
            <p:ph idx="1"/>
          </p:nvPr>
        </p:nvSpPr>
        <p:spPr/>
        <p:txBody>
          <a:bodyPr/>
          <a:lstStyle/>
          <a:p>
            <a:r>
              <a:rPr lang="en-US" dirty="0" smtClean="0"/>
              <a:t>Individual Mandate in the ACA</a:t>
            </a:r>
          </a:p>
          <a:p>
            <a:r>
              <a:rPr lang="en-US" dirty="0" smtClean="0"/>
              <a:t>Waiting Period before Coverage Takes Effect</a:t>
            </a:r>
          </a:p>
          <a:p>
            <a:r>
              <a:rPr lang="en-US" dirty="0" smtClean="0"/>
              <a:t>Premiums Tied to Risk</a:t>
            </a:r>
          </a:p>
        </p:txBody>
      </p:sp>
    </p:spTree>
    <p:extLst>
      <p:ext uri="{BB962C8B-B14F-4D97-AF65-F5344CB8AC3E}">
        <p14:creationId xmlns:p14="http://schemas.microsoft.com/office/powerpoint/2010/main" val="2234962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B5BA-2D59-4394-8EBF-7298C790B7F4}"/>
              </a:ext>
            </a:extLst>
          </p:cNvPr>
          <p:cNvSpPr>
            <a:spLocks noGrp="1"/>
          </p:cNvSpPr>
          <p:nvPr>
            <p:ph type="title"/>
          </p:nvPr>
        </p:nvSpPr>
        <p:spPr/>
        <p:txBody>
          <a:bodyPr/>
          <a:lstStyle/>
          <a:p>
            <a:r>
              <a:rPr lang="en-US" dirty="0"/>
              <a:t>The Grossman Model of Demand for Health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BD53DC-93CB-4DCC-A78B-767668844E49}"/>
                  </a:ext>
                </a:extLst>
              </p:cNvPr>
              <p:cNvSpPr>
                <a:spLocks noGrp="1"/>
              </p:cNvSpPr>
              <p:nvPr>
                <p:ph idx="1"/>
              </p:nvPr>
            </p:nvSpPr>
            <p:spPr>
              <a:xfrm>
                <a:off x="838200" y="1690688"/>
                <a:ext cx="10515600" cy="4486275"/>
              </a:xfrm>
            </p:spPr>
            <p:txBody>
              <a:bodyPr>
                <a:normAutofit/>
              </a:bodyPr>
              <a:lstStyle/>
              <a:p>
                <a:r>
                  <a:rPr lang="en-US" dirty="0"/>
                  <a:t>Individuals maximize their utility functions:</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𝑡</m:t>
                              </m:r>
                            </m:sub>
                          </m:sSub>
                        </m:e>
                      </m:d>
                    </m:oMath>
                  </m:oMathPara>
                </a14:m>
                <a:endParaRPr lang="en-US" b="0" dirty="0"/>
              </a:p>
              <a:p>
                <a:pPr marL="0" indent="0">
                  <a:buNone/>
                </a:pPr>
                <a:r>
                  <a:rPr lang="en-US" dirty="0"/>
                  <a:t>Where</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𝑡</m:t>
                        </m:r>
                      </m:sub>
                    </m:sSub>
                  </m:oMath>
                </a14:m>
                <a:r>
                  <a:rPr lang="en-US" dirty="0"/>
                  <a:t> is the level of health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n-US" dirty="0"/>
                  <a:t>is a composite good that represents everything else.</a:t>
                </a:r>
              </a:p>
              <a:p>
                <a:pPr marL="0" indent="0">
                  <a:buNone/>
                </a:pPr>
                <a:endParaRPr lang="en-US" dirty="0"/>
              </a:p>
              <a:p>
                <a:pPr marL="0" indent="0">
                  <a:buNone/>
                </a:pPr>
                <a:r>
                  <a:rPr lang="en-US" dirty="0"/>
                  <a:t>Subject to some constraints…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10BD53DC-93CB-4DCC-A78B-767668844E49}"/>
                  </a:ext>
                </a:extLst>
              </p:cNvPr>
              <p:cNvSpPr>
                <a:spLocks noGrp="1" noRot="1" noChangeAspect="1" noMove="1" noResize="1" noEditPoints="1" noAdjustHandles="1" noChangeArrowheads="1" noChangeShapeType="1" noTextEdit="1"/>
              </p:cNvSpPr>
              <p:nvPr>
                <p:ph idx="1"/>
              </p:nvPr>
            </p:nvSpPr>
            <p:spPr>
              <a:xfrm>
                <a:off x="838200" y="1690688"/>
                <a:ext cx="10515600" cy="4486275"/>
              </a:xfrm>
              <a:blipFill>
                <a:blip r:embed="rId3"/>
                <a:stretch>
                  <a:fillRect l="-1217" t="-2174"/>
                </a:stretch>
              </a:blipFill>
            </p:spPr>
            <p:txBody>
              <a:bodyPr/>
              <a:lstStyle/>
              <a:p>
                <a:r>
                  <a:rPr lang="en-US">
                    <a:noFill/>
                  </a:rPr>
                  <a:t> </a:t>
                </a:r>
              </a:p>
            </p:txBody>
          </p:sp>
        </mc:Fallback>
      </mc:AlternateContent>
    </p:spTree>
    <p:extLst>
      <p:ext uri="{BB962C8B-B14F-4D97-AF65-F5344CB8AC3E}">
        <p14:creationId xmlns:p14="http://schemas.microsoft.com/office/powerpoint/2010/main" val="473074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B5BA-2D59-4394-8EBF-7298C790B7F4}"/>
              </a:ext>
            </a:extLst>
          </p:cNvPr>
          <p:cNvSpPr>
            <a:spLocks noGrp="1"/>
          </p:cNvSpPr>
          <p:nvPr>
            <p:ph type="title"/>
          </p:nvPr>
        </p:nvSpPr>
        <p:spPr/>
        <p:txBody>
          <a:bodyPr/>
          <a:lstStyle/>
          <a:p>
            <a:r>
              <a:rPr lang="en-US" dirty="0"/>
              <a:t>The Grossman Model: Production of Health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BD53DC-93CB-4DCC-A78B-767668844E49}"/>
                  </a:ext>
                </a:extLst>
              </p:cNvPr>
              <p:cNvSpPr>
                <a:spLocks noGrp="1"/>
              </p:cNvSpPr>
              <p:nvPr>
                <p:ph idx="1"/>
              </p:nvPr>
            </p:nvSpPr>
            <p:spPr>
              <a:xfrm>
                <a:off x="838200" y="1474470"/>
                <a:ext cx="10515600" cy="5018405"/>
              </a:xfrm>
            </p:spPr>
            <p:txBody>
              <a:bodyPr>
                <a:normAutofit fontScale="85000" lnSpcReduction="10000"/>
              </a:bodyPr>
              <a:lstStyle/>
              <a:p>
                <a:r>
                  <a:rPr lang="en-US" dirty="0"/>
                  <a:t>Health is a durable good where value carries over into the next period, and investments can be made and depreciation occurs over time:</a:t>
                </a:r>
              </a:p>
              <a:p>
                <a:pPr marL="0" indent="0" algn="ctr">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𝑡</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𝐻</m:t>
                        </m:r>
                      </m:sup>
                    </m:sSubSup>
                  </m:oMath>
                </a14:m>
                <a:r>
                  <a:rPr lang="en-US" b="0" dirty="0"/>
                  <a:t> </a:t>
                </a:r>
              </a:p>
              <a:p>
                <a:pPr marL="0" indent="0" algn="ctr">
                  <a:buNone/>
                </a:pPr>
                <a:endParaRPr lang="en-US" b="0" dirty="0"/>
              </a:p>
              <a:p>
                <a:r>
                  <a:rPr lang="en-US" b="0" dirty="0"/>
                  <a:t>The rate of depreciation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0" dirty="0"/>
                  <a:t>) </a:t>
                </a:r>
                <a:r>
                  <a:rPr lang="en-US" dirty="0"/>
                  <a:t>might include biological processes such as aging, disease, accidents, etc.</a:t>
                </a:r>
                <a:endParaRPr lang="en-US" b="0" dirty="0"/>
              </a:p>
              <a:p>
                <a:r>
                  <a:rPr lang="en-US" b="0" dirty="0"/>
                  <a:t>Individuals can add to health stock by investing in health,</a:t>
                </a:r>
                <a:r>
                  <a:rPr lang="en-US" dirty="0">
                    <a:ea typeface="Cambria Math" panose="02040503050406030204" pitchFamily="18" charset="0"/>
                  </a:rPr>
                  <a:t>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𝐻</m:t>
                        </m:r>
                      </m:sup>
                    </m:sSubSup>
                  </m:oMath>
                </a14:m>
                <a:r>
                  <a:rPr lang="en-US" b="0" dirty="0"/>
                  <a:t> .</a:t>
                </a:r>
              </a:p>
              <a:p>
                <a:pPr marL="0" indent="0" algn="ctr">
                  <a:buNone/>
                </a:pPr>
                <a:endParaRPr lang="en-US" b="0" dirty="0"/>
              </a:p>
              <a:p>
                <a:pPr marL="0" indent="0" algn="ctr">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𝐻</m:t>
                          </m:r>
                        </m:sup>
                      </m:sSubSup>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I</m:t>
                      </m:r>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M</m:t>
                          </m:r>
                        </m:e>
                        <m:sub>
                          <m:r>
                            <m:rPr>
                              <m:sty m:val="p"/>
                            </m:rPr>
                            <a:rPr lang="en-US" b="0" i="0" smtClean="0">
                              <a:latin typeface="Cambria Math" panose="02040503050406030204" pitchFamily="18" charset="0"/>
                              <a:ea typeface="Cambria Math" panose="02040503050406030204" pitchFamily="18" charset="0"/>
                            </a:rPr>
                            <m:t>t</m:t>
                          </m:r>
                        </m:sub>
                      </m:sSub>
                      <m:r>
                        <a:rPr lang="en-US" b="0" i="0" smtClean="0">
                          <a:latin typeface="Cambria Math" panose="02040503050406030204" pitchFamily="18" charset="0"/>
                          <a:ea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m:rPr>
                              <m:sty m:val="p"/>
                            </m:rPr>
                            <a:rPr lang="en-US" b="0" i="0" smtClean="0">
                              <a:latin typeface="Cambria Math" panose="02040503050406030204" pitchFamily="18" charset="0"/>
                              <a:ea typeface="Cambria Math" panose="02040503050406030204" pitchFamily="18" charset="0"/>
                            </a:rPr>
                            <m:t>T</m:t>
                          </m:r>
                        </m:e>
                        <m:sub>
                          <m:r>
                            <m:rPr>
                              <m:sty m:val="p"/>
                            </m:rPr>
                            <a:rPr lang="en-US" b="0" i="0" smtClean="0">
                              <a:latin typeface="Cambria Math" panose="02040503050406030204" pitchFamily="18" charset="0"/>
                              <a:ea typeface="Cambria Math" panose="02040503050406030204" pitchFamily="18" charset="0"/>
                            </a:rPr>
                            <m:t>t</m:t>
                          </m:r>
                        </m:sub>
                        <m:sup>
                          <m:r>
                            <m:rPr>
                              <m:sty m:val="p"/>
                            </m:rPr>
                            <a:rPr lang="en-US" b="0" i="0" smtClean="0">
                              <a:latin typeface="Cambria Math" panose="02040503050406030204" pitchFamily="18" charset="0"/>
                              <a:ea typeface="Cambria Math" panose="02040503050406030204" pitchFamily="18" charset="0"/>
                            </a:rPr>
                            <m:t>H</m:t>
                          </m:r>
                        </m:sup>
                      </m:sSubSup>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m:t>
                      </m:r>
                      <m:r>
                        <a:rPr lang="en-US" b="0" i="0" smtClean="0">
                          <a:latin typeface="Cambria Math" panose="02040503050406030204" pitchFamily="18" charset="0"/>
                          <a:ea typeface="Cambria Math" panose="02040503050406030204" pitchFamily="18" charset="0"/>
                        </a:rPr>
                        <m:t>)</m:t>
                      </m:r>
                    </m:oMath>
                  </m:oMathPara>
                </a14:m>
                <a:endParaRPr lang="en-US" dirty="0"/>
              </a:p>
              <a:p>
                <a:pPr marL="0" indent="0" algn="ctr">
                  <a:buNone/>
                </a:pPr>
                <a:endParaRPr lang="en-US" b="0" dirty="0"/>
              </a:p>
              <a:p>
                <a:r>
                  <a:rPr lang="en-US" dirty="0"/>
                  <a:t>At each period, </a:t>
                </a:r>
                <a:r>
                  <a:rPr lang="en-US" i="1" dirty="0"/>
                  <a:t>t</a:t>
                </a:r>
                <a:r>
                  <a:rPr lang="en-US" dirty="0"/>
                  <a:t>, investments in health stock can be made, through medical care or other market inputs,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M</m:t>
                        </m:r>
                      </m:e>
                      <m:sub>
                        <m:r>
                          <m:rPr>
                            <m:sty m:val="p"/>
                          </m:rPr>
                          <a:rPr lang="en-US">
                            <a:latin typeface="Cambria Math" panose="02040503050406030204" pitchFamily="18" charset="0"/>
                            <a:ea typeface="Cambria Math" panose="02040503050406030204" pitchFamily="18" charset="0"/>
                          </a:rPr>
                          <m:t>t</m:t>
                        </m:r>
                      </m:sub>
                    </m:sSub>
                  </m:oMath>
                </a14:m>
                <a:r>
                  <a:rPr lang="en-US" dirty="0"/>
                  <a:t>, and time spent in healthy activities,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m:rPr>
                            <m:sty m:val="p"/>
                          </m:rPr>
                          <a:rPr lang="en-US">
                            <a:latin typeface="Cambria Math" panose="02040503050406030204" pitchFamily="18" charset="0"/>
                            <a:ea typeface="Cambria Math" panose="02040503050406030204" pitchFamily="18" charset="0"/>
                          </a:rPr>
                          <m:t>T</m:t>
                        </m:r>
                      </m:e>
                      <m:sub>
                        <m:r>
                          <m:rPr>
                            <m:sty m:val="p"/>
                          </m:rPr>
                          <a:rPr lang="en-US">
                            <a:latin typeface="Cambria Math" panose="02040503050406030204" pitchFamily="18" charset="0"/>
                            <a:ea typeface="Cambria Math" panose="02040503050406030204" pitchFamily="18" charset="0"/>
                          </a:rPr>
                          <m:t>t</m:t>
                        </m:r>
                      </m:sub>
                      <m:sup>
                        <m:r>
                          <m:rPr>
                            <m:sty m:val="p"/>
                          </m:rPr>
                          <a:rPr lang="en-US">
                            <a:latin typeface="Cambria Math" panose="02040503050406030204" pitchFamily="18" charset="0"/>
                            <a:ea typeface="Cambria Math" panose="02040503050406030204" pitchFamily="18" charset="0"/>
                          </a:rPr>
                          <m:t>H</m:t>
                        </m:r>
                      </m:sup>
                    </m:sSubSup>
                  </m:oMath>
                </a14:m>
                <a:r>
                  <a:rPr lang="en-US" dirty="0"/>
                  <a:t>. </a:t>
                </a:r>
              </a:p>
              <a:p>
                <a:r>
                  <a:rPr lang="en-US" dirty="0"/>
                  <a:t>How much these investments raise health is also a function of efficiency, </a:t>
                </a:r>
                <a14:m>
                  <m:oMath xmlns:m="http://schemas.openxmlformats.org/officeDocument/2006/math">
                    <m:r>
                      <m:rPr>
                        <m:sty m:val="p"/>
                      </m:rPr>
                      <a:rPr lang="en-US">
                        <a:latin typeface="Cambria Math" panose="02040503050406030204" pitchFamily="18" charset="0"/>
                        <a:ea typeface="Cambria Math" panose="02040503050406030204" pitchFamily="18" charset="0"/>
                      </a:rPr>
                      <m:t>E</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10BD53DC-93CB-4DCC-A78B-767668844E49}"/>
                  </a:ext>
                </a:extLst>
              </p:cNvPr>
              <p:cNvSpPr>
                <a:spLocks noGrp="1" noRot="1" noChangeAspect="1" noMove="1" noResize="1" noEditPoints="1" noAdjustHandles="1" noChangeArrowheads="1" noChangeShapeType="1" noTextEdit="1"/>
              </p:cNvSpPr>
              <p:nvPr>
                <p:ph idx="1"/>
              </p:nvPr>
            </p:nvSpPr>
            <p:spPr>
              <a:xfrm>
                <a:off x="838200" y="1474470"/>
                <a:ext cx="10515600" cy="5018405"/>
              </a:xfrm>
              <a:blipFill>
                <a:blip r:embed="rId3"/>
                <a:stretch>
                  <a:fillRect l="-812" t="-2309" r="-348" b="-1944"/>
                </a:stretch>
              </a:blipFill>
            </p:spPr>
            <p:txBody>
              <a:bodyPr/>
              <a:lstStyle/>
              <a:p>
                <a:r>
                  <a:rPr lang="en-US">
                    <a:noFill/>
                  </a:rPr>
                  <a:t> </a:t>
                </a:r>
              </a:p>
            </p:txBody>
          </p:sp>
        </mc:Fallback>
      </mc:AlternateContent>
    </p:spTree>
    <p:extLst>
      <p:ext uri="{BB962C8B-B14F-4D97-AF65-F5344CB8AC3E}">
        <p14:creationId xmlns:p14="http://schemas.microsoft.com/office/powerpoint/2010/main" val="4224062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ltLang="en-US" sz="3600" b="1"/>
              <a:t>Investing in health</a:t>
            </a:r>
            <a:r>
              <a:rPr lang="en-GB" altLang="en-US"/>
              <a:t> </a:t>
            </a:r>
          </a:p>
        </p:txBody>
      </p:sp>
      <p:sp>
        <p:nvSpPr>
          <p:cNvPr id="55299" name="Rectangle 3"/>
          <p:cNvSpPr>
            <a:spLocks noChangeArrowheads="1"/>
          </p:cNvSpPr>
          <p:nvPr/>
        </p:nvSpPr>
        <p:spPr bwMode="auto">
          <a:xfrm>
            <a:off x="6096000" y="2895600"/>
            <a:ext cx="1371600" cy="1524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0" name="Rectangle 4"/>
          <p:cNvSpPr>
            <a:spLocks noChangeArrowheads="1"/>
          </p:cNvSpPr>
          <p:nvPr/>
        </p:nvSpPr>
        <p:spPr bwMode="auto">
          <a:xfrm>
            <a:off x="8458200" y="3048000"/>
            <a:ext cx="16002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Rectangle 5"/>
          <p:cNvSpPr>
            <a:spLocks noChangeArrowheads="1"/>
          </p:cNvSpPr>
          <p:nvPr/>
        </p:nvSpPr>
        <p:spPr bwMode="auto">
          <a:xfrm>
            <a:off x="4191000" y="3200400"/>
            <a:ext cx="1295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Text Box 6"/>
          <p:cNvSpPr txBox="1">
            <a:spLocks noChangeArrowheads="1"/>
          </p:cNvSpPr>
          <p:nvPr/>
        </p:nvSpPr>
        <p:spPr bwMode="auto">
          <a:xfrm>
            <a:off x="6248400" y="3124201"/>
            <a:ext cx="1600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000" b="1">
                <a:latin typeface="Comic Sans MS" panose="030F0702030302020204" pitchFamily="66" charset="0"/>
              </a:rPr>
              <a:t>HEALTH</a:t>
            </a:r>
          </a:p>
          <a:p>
            <a:pPr algn="l">
              <a:spcBef>
                <a:spcPct val="50000"/>
              </a:spcBef>
            </a:pPr>
            <a:r>
              <a:rPr lang="en-GB" altLang="en-US" sz="2000" b="1">
                <a:latin typeface="Comic Sans MS" panose="030F0702030302020204" pitchFamily="66" charset="0"/>
              </a:rPr>
              <a:t>STOCK</a:t>
            </a:r>
          </a:p>
        </p:txBody>
      </p:sp>
      <p:sp>
        <p:nvSpPr>
          <p:cNvPr id="55303" name="Text Box 7"/>
          <p:cNvSpPr txBox="1">
            <a:spLocks noChangeArrowheads="1"/>
          </p:cNvSpPr>
          <p:nvPr/>
        </p:nvSpPr>
        <p:spPr bwMode="auto">
          <a:xfrm>
            <a:off x="8458200" y="3352801"/>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000" b="1">
                <a:latin typeface="Comic Sans MS" panose="030F0702030302020204" pitchFamily="66" charset="0"/>
              </a:rPr>
              <a:t>HEALTHY DAYS</a:t>
            </a:r>
            <a:r>
              <a:rPr lang="en-GB" altLang="en-US" sz="2000"/>
              <a:t> </a:t>
            </a:r>
          </a:p>
        </p:txBody>
      </p:sp>
      <p:sp>
        <p:nvSpPr>
          <p:cNvPr id="55304" name="Line 8"/>
          <p:cNvSpPr>
            <a:spLocks noChangeShapeType="1"/>
          </p:cNvSpPr>
          <p:nvPr/>
        </p:nvSpPr>
        <p:spPr bwMode="auto">
          <a:xfrm>
            <a:off x="7696200" y="3581400"/>
            <a:ext cx="533400" cy="0"/>
          </a:xfrm>
          <a:prstGeom prst="line">
            <a:avLst/>
          </a:prstGeom>
          <a:noFill/>
          <a:ln w="9525">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305" name="Line 9"/>
          <p:cNvSpPr>
            <a:spLocks noChangeShapeType="1"/>
          </p:cNvSpPr>
          <p:nvPr/>
        </p:nvSpPr>
        <p:spPr bwMode="auto">
          <a:xfrm>
            <a:off x="5638800" y="3657600"/>
            <a:ext cx="381000" cy="0"/>
          </a:xfrm>
          <a:prstGeom prst="line">
            <a:avLst/>
          </a:prstGeom>
          <a:noFill/>
          <a:ln w="9525">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306" name="Text Box 10"/>
          <p:cNvSpPr txBox="1">
            <a:spLocks noChangeArrowheads="1"/>
          </p:cNvSpPr>
          <p:nvPr/>
        </p:nvSpPr>
        <p:spPr bwMode="auto">
          <a:xfrm>
            <a:off x="4114800" y="2286001"/>
            <a:ext cx="236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000" b="1" u="sng">
                <a:latin typeface="Arial" panose="020B0604020202020204" pitchFamily="34" charset="0"/>
              </a:rPr>
              <a:t>PRODUCTION PROCESS</a:t>
            </a:r>
            <a:r>
              <a:rPr lang="en-GB" altLang="en-US" sz="2000"/>
              <a:t> </a:t>
            </a:r>
          </a:p>
        </p:txBody>
      </p:sp>
      <p:sp>
        <p:nvSpPr>
          <p:cNvPr id="55308" name="Text Box 12"/>
          <p:cNvSpPr txBox="1">
            <a:spLocks noChangeArrowheads="1"/>
          </p:cNvSpPr>
          <p:nvPr/>
        </p:nvSpPr>
        <p:spPr bwMode="auto">
          <a:xfrm>
            <a:off x="1905000" y="2514601"/>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000" b="1">
                <a:latin typeface="Comic Sans MS" panose="030F0702030302020204" pitchFamily="66" charset="0"/>
              </a:rPr>
              <a:t>Health Care</a:t>
            </a:r>
          </a:p>
        </p:txBody>
      </p:sp>
      <p:sp>
        <p:nvSpPr>
          <p:cNvPr id="55309" name="Text Box 13"/>
          <p:cNvSpPr txBox="1">
            <a:spLocks noChangeArrowheads="1"/>
          </p:cNvSpPr>
          <p:nvPr/>
        </p:nvSpPr>
        <p:spPr bwMode="auto">
          <a:xfrm>
            <a:off x="1981200" y="3048001"/>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000" b="1">
                <a:latin typeface="Comic Sans MS" panose="030F0702030302020204" pitchFamily="66" charset="0"/>
              </a:rPr>
              <a:t>Diet</a:t>
            </a:r>
          </a:p>
        </p:txBody>
      </p:sp>
      <p:sp>
        <p:nvSpPr>
          <p:cNvPr id="55310" name="Text Box 14"/>
          <p:cNvSpPr txBox="1">
            <a:spLocks noChangeArrowheads="1"/>
          </p:cNvSpPr>
          <p:nvPr/>
        </p:nvSpPr>
        <p:spPr bwMode="auto">
          <a:xfrm>
            <a:off x="2057400" y="3657601"/>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000" b="1">
                <a:latin typeface="Comic Sans MS" panose="030F0702030302020204" pitchFamily="66" charset="0"/>
              </a:rPr>
              <a:t>Exercise</a:t>
            </a:r>
          </a:p>
        </p:txBody>
      </p:sp>
      <p:sp>
        <p:nvSpPr>
          <p:cNvPr id="55311" name="Text Box 15"/>
          <p:cNvSpPr txBox="1">
            <a:spLocks noChangeArrowheads="1"/>
          </p:cNvSpPr>
          <p:nvPr/>
        </p:nvSpPr>
        <p:spPr bwMode="auto">
          <a:xfrm>
            <a:off x="1752600" y="4267201"/>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000" b="1">
                <a:latin typeface="Comic Sans MS" panose="030F0702030302020204" pitchFamily="66" charset="0"/>
              </a:rPr>
              <a:t>Environment</a:t>
            </a:r>
          </a:p>
        </p:txBody>
      </p:sp>
      <p:sp>
        <p:nvSpPr>
          <p:cNvPr id="55312" name="Text Box 16"/>
          <p:cNvSpPr txBox="1">
            <a:spLocks noChangeArrowheads="1"/>
          </p:cNvSpPr>
          <p:nvPr/>
        </p:nvSpPr>
        <p:spPr bwMode="auto">
          <a:xfrm>
            <a:off x="2057400" y="4876801"/>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000" b="1">
                <a:latin typeface="Comic Sans MS" panose="030F0702030302020204" pitchFamily="66" charset="0"/>
              </a:rPr>
              <a:t>Income </a:t>
            </a:r>
          </a:p>
        </p:txBody>
      </p:sp>
      <p:sp>
        <p:nvSpPr>
          <p:cNvPr id="55313" name="Line 17"/>
          <p:cNvSpPr>
            <a:spLocks noChangeShapeType="1"/>
          </p:cNvSpPr>
          <p:nvPr/>
        </p:nvSpPr>
        <p:spPr bwMode="auto">
          <a:xfrm>
            <a:off x="3505200" y="2819400"/>
            <a:ext cx="457200" cy="381000"/>
          </a:xfrm>
          <a:prstGeom prst="line">
            <a:avLst/>
          </a:prstGeom>
          <a:noFill/>
          <a:ln w="9525">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314" name="Line 18"/>
          <p:cNvSpPr>
            <a:spLocks noChangeShapeType="1"/>
          </p:cNvSpPr>
          <p:nvPr/>
        </p:nvSpPr>
        <p:spPr bwMode="auto">
          <a:xfrm>
            <a:off x="2895600" y="3352800"/>
            <a:ext cx="1066800" cy="152400"/>
          </a:xfrm>
          <a:prstGeom prst="line">
            <a:avLst/>
          </a:prstGeom>
          <a:noFill/>
          <a:ln w="9525">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315" name="Line 19"/>
          <p:cNvSpPr>
            <a:spLocks noChangeShapeType="1"/>
          </p:cNvSpPr>
          <p:nvPr/>
        </p:nvSpPr>
        <p:spPr bwMode="auto">
          <a:xfrm flipV="1">
            <a:off x="3429000" y="3886200"/>
            <a:ext cx="533400" cy="76200"/>
          </a:xfrm>
          <a:prstGeom prst="line">
            <a:avLst/>
          </a:prstGeom>
          <a:noFill/>
          <a:ln w="9525">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316" name="Line 20"/>
          <p:cNvSpPr>
            <a:spLocks noChangeShapeType="1"/>
          </p:cNvSpPr>
          <p:nvPr/>
        </p:nvSpPr>
        <p:spPr bwMode="auto">
          <a:xfrm flipV="1">
            <a:off x="3657600" y="4267200"/>
            <a:ext cx="457200" cy="304800"/>
          </a:xfrm>
          <a:prstGeom prst="line">
            <a:avLst/>
          </a:prstGeom>
          <a:noFill/>
          <a:ln w="9525">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317" name="Line 21"/>
          <p:cNvSpPr>
            <a:spLocks noChangeShapeType="1"/>
          </p:cNvSpPr>
          <p:nvPr/>
        </p:nvSpPr>
        <p:spPr bwMode="auto">
          <a:xfrm flipV="1">
            <a:off x="3429000" y="4495800"/>
            <a:ext cx="838200" cy="533400"/>
          </a:xfrm>
          <a:prstGeom prst="line">
            <a:avLst/>
          </a:prstGeom>
          <a:noFill/>
          <a:ln w="9525">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319" name="Text Box 23"/>
          <p:cNvSpPr txBox="1">
            <a:spLocks noChangeArrowheads="1"/>
          </p:cNvSpPr>
          <p:nvPr/>
        </p:nvSpPr>
        <p:spPr bwMode="auto">
          <a:xfrm>
            <a:off x="8610600" y="2286000"/>
            <a:ext cx="175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000" b="1" u="sng">
                <a:latin typeface="Arial" panose="020B0604020202020204" pitchFamily="34" charset="0"/>
              </a:rPr>
              <a:t>OUTPUT</a:t>
            </a:r>
            <a:r>
              <a:rPr lang="en-GB" altLang="en-US"/>
              <a:t> </a:t>
            </a:r>
          </a:p>
        </p:txBody>
      </p:sp>
      <p:sp>
        <p:nvSpPr>
          <p:cNvPr id="55320" name="Text Box 24"/>
          <p:cNvSpPr txBox="1">
            <a:spLocks noChangeArrowheads="1"/>
          </p:cNvSpPr>
          <p:nvPr/>
        </p:nvSpPr>
        <p:spPr bwMode="auto">
          <a:xfrm>
            <a:off x="3276600" y="5334000"/>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000" b="1">
                <a:latin typeface="Comic Sans MS" panose="030F0702030302020204" pitchFamily="66" charset="0"/>
              </a:rPr>
              <a:t>Time</a:t>
            </a:r>
            <a:r>
              <a:rPr lang="en-GB" altLang="en-US" b="1">
                <a:latin typeface="Comic Sans MS" panose="030F0702030302020204" pitchFamily="66" charset="0"/>
              </a:rPr>
              <a:t> </a:t>
            </a:r>
          </a:p>
        </p:txBody>
      </p:sp>
      <p:sp>
        <p:nvSpPr>
          <p:cNvPr id="55321" name="Line 25"/>
          <p:cNvSpPr>
            <a:spLocks noChangeShapeType="1"/>
          </p:cNvSpPr>
          <p:nvPr/>
        </p:nvSpPr>
        <p:spPr bwMode="auto">
          <a:xfrm flipV="1">
            <a:off x="3962400" y="4343400"/>
            <a:ext cx="990600" cy="838200"/>
          </a:xfrm>
          <a:prstGeom prst="line">
            <a:avLst/>
          </a:prstGeom>
          <a:noFill/>
          <a:ln w="9525">
            <a:solidFill>
              <a:srgbClr val="FF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322" name="Text Box 26"/>
          <p:cNvSpPr txBox="1">
            <a:spLocks noChangeArrowheads="1"/>
          </p:cNvSpPr>
          <p:nvPr/>
        </p:nvSpPr>
        <p:spPr bwMode="auto">
          <a:xfrm>
            <a:off x="2125663" y="1874839"/>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000" b="1" u="sng">
                <a:latin typeface="Arial" panose="020B0604020202020204" pitchFamily="34" charset="0"/>
              </a:rPr>
              <a:t>INPUTS</a:t>
            </a:r>
          </a:p>
        </p:txBody>
      </p:sp>
    </p:spTree>
    <p:extLst>
      <p:ext uri="{BB962C8B-B14F-4D97-AF65-F5344CB8AC3E}">
        <p14:creationId xmlns:p14="http://schemas.microsoft.com/office/powerpoint/2010/main" val="2007048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AD9F-134F-4D66-B8DE-1AB2D8C57A4D}"/>
              </a:ext>
            </a:extLst>
          </p:cNvPr>
          <p:cNvSpPr>
            <a:spLocks noGrp="1"/>
          </p:cNvSpPr>
          <p:nvPr>
            <p:ph type="title"/>
          </p:nvPr>
        </p:nvSpPr>
        <p:spPr/>
        <p:txBody>
          <a:bodyPr/>
          <a:lstStyle/>
          <a:p>
            <a:r>
              <a:rPr lang="en-US" dirty="0"/>
              <a:t>Health Production Function</a:t>
            </a:r>
          </a:p>
        </p:txBody>
      </p:sp>
      <p:sp>
        <p:nvSpPr>
          <p:cNvPr id="3" name="Content Placeholder 2">
            <a:extLst>
              <a:ext uri="{FF2B5EF4-FFF2-40B4-BE49-F238E27FC236}">
                <a16:creationId xmlns:a16="http://schemas.microsoft.com/office/drawing/2014/main" id="{C5D0EA44-AE74-40E1-9F9E-83737815C451}"/>
              </a:ext>
            </a:extLst>
          </p:cNvPr>
          <p:cNvSpPr>
            <a:spLocks noGrp="1"/>
          </p:cNvSpPr>
          <p:nvPr>
            <p:ph idx="1"/>
          </p:nvPr>
        </p:nvSpPr>
        <p:spPr/>
        <p:txBody>
          <a:bodyPr/>
          <a:lstStyle/>
          <a:p>
            <a:r>
              <a:rPr lang="en-US" dirty="0"/>
              <a:t>The concave shape of the total product curve, T1, reflects the law of diminishing marginal productivity.</a:t>
            </a:r>
          </a:p>
          <a:p>
            <a:endParaRPr lang="en-US" dirty="0"/>
          </a:p>
        </p:txBody>
      </p:sp>
      <p:pic>
        <p:nvPicPr>
          <p:cNvPr id="5" name="Picture 4">
            <a:extLst>
              <a:ext uri="{FF2B5EF4-FFF2-40B4-BE49-F238E27FC236}">
                <a16:creationId xmlns:a16="http://schemas.microsoft.com/office/drawing/2014/main" id="{112E53A6-F576-4F6D-8A53-E6452BD27784}"/>
              </a:ext>
            </a:extLst>
          </p:cNvPr>
          <p:cNvPicPr>
            <a:picLocks noChangeAspect="1"/>
          </p:cNvPicPr>
          <p:nvPr/>
        </p:nvPicPr>
        <p:blipFill>
          <a:blip r:embed="rId3"/>
          <a:stretch>
            <a:fillRect/>
          </a:stretch>
        </p:blipFill>
        <p:spPr>
          <a:xfrm>
            <a:off x="-1877377" y="2780603"/>
            <a:ext cx="7925404" cy="3712271"/>
          </a:xfrm>
          <a:prstGeom prst="rect">
            <a:avLst/>
          </a:prstGeom>
        </p:spPr>
      </p:pic>
      <p:sp>
        <p:nvSpPr>
          <p:cNvPr id="6" name="Content Placeholder 2">
            <a:extLst>
              <a:ext uri="{FF2B5EF4-FFF2-40B4-BE49-F238E27FC236}">
                <a16:creationId xmlns:a16="http://schemas.microsoft.com/office/drawing/2014/main" id="{1B41B92E-8899-4861-9D9D-6791C9A201C7}"/>
              </a:ext>
            </a:extLst>
          </p:cNvPr>
          <p:cNvSpPr txBox="1">
            <a:spLocks/>
          </p:cNvSpPr>
          <p:nvPr/>
        </p:nvSpPr>
        <p:spPr>
          <a:xfrm>
            <a:off x="6096000" y="2548890"/>
            <a:ext cx="5951220" cy="4583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other words, Higher levels of medical care or market inputs increase the level of health, but at a diminishing rate.</a:t>
            </a:r>
          </a:p>
          <a:p>
            <a:endParaRPr lang="en-US" dirty="0"/>
          </a:p>
          <a:p>
            <a:r>
              <a:rPr lang="en-US" dirty="0"/>
              <a:t>Efficiency is similar to technology in a firm’s production process. For the same levels of inputs (M1), a more efficient person can produce higher levels of health.</a:t>
            </a:r>
          </a:p>
        </p:txBody>
      </p:sp>
    </p:spTree>
    <p:extLst>
      <p:ext uri="{BB962C8B-B14F-4D97-AF65-F5344CB8AC3E}">
        <p14:creationId xmlns:p14="http://schemas.microsoft.com/office/powerpoint/2010/main" val="1781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29635</TotalTime>
  <Words>4895</Words>
  <Application>Microsoft Office PowerPoint</Application>
  <PresentationFormat>Widescreen</PresentationFormat>
  <Paragraphs>384</Paragraphs>
  <Slides>54</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宋体</vt:lpstr>
      <vt:lpstr>Arial</vt:lpstr>
      <vt:lpstr>Calibri</vt:lpstr>
      <vt:lpstr>Calibri Light</vt:lpstr>
      <vt:lpstr>Cambria Math</vt:lpstr>
      <vt:lpstr>Comic Sans MS</vt:lpstr>
      <vt:lpstr>Courier</vt:lpstr>
      <vt:lpstr>Symbol</vt:lpstr>
      <vt:lpstr>Times New Roman</vt:lpstr>
      <vt:lpstr>Verdana</vt:lpstr>
      <vt:lpstr>Wingdings</vt:lpstr>
      <vt:lpstr>ヒラギノ角ゴ Pro W3</vt:lpstr>
      <vt:lpstr>Office Theme</vt:lpstr>
      <vt:lpstr>HCMI 5243: Health Demand and Health Insurance Demand</vt:lpstr>
      <vt:lpstr>Outline</vt:lpstr>
      <vt:lpstr>Health as a good</vt:lpstr>
      <vt:lpstr>Health vs. Medical Care</vt:lpstr>
      <vt:lpstr>Measuring Quality in Medical Care</vt:lpstr>
      <vt:lpstr>The Grossman Model of Demand for Health</vt:lpstr>
      <vt:lpstr>The Grossman Model: Production of Health</vt:lpstr>
      <vt:lpstr>Investing in health </vt:lpstr>
      <vt:lpstr>Health Production Function</vt:lpstr>
      <vt:lpstr>The Grossman Model: Production of All Else</vt:lpstr>
      <vt:lpstr>The Grossman Model: Budget &amp; Time Constraints</vt:lpstr>
      <vt:lpstr>The Grossman Model: Production of Healthy Days</vt:lpstr>
      <vt:lpstr>Implied choices</vt:lpstr>
      <vt:lpstr>Determining the Optimal Investment in Health</vt:lpstr>
      <vt:lpstr>What is the MEC? </vt:lpstr>
      <vt:lpstr>What exactly is the Cost of Capital?</vt:lpstr>
      <vt:lpstr>Optimal Investment in Health</vt:lpstr>
      <vt:lpstr>PowerPoint Presentation</vt:lpstr>
      <vt:lpstr>Changes in Equilibrium - Age</vt:lpstr>
      <vt:lpstr>PowerPoint Presentation</vt:lpstr>
      <vt:lpstr>Changes in Equilibrium - Wage</vt:lpstr>
      <vt:lpstr>PowerPoint Presentation</vt:lpstr>
      <vt:lpstr>Changes in Equilibrium – Education </vt:lpstr>
      <vt:lpstr>PowerPoint Presentation</vt:lpstr>
      <vt:lpstr>Change in the Price of Medical Care</vt:lpstr>
      <vt:lpstr>Recap: What does the Grossman model tell us?</vt:lpstr>
      <vt:lpstr>Policy implications</vt:lpstr>
      <vt:lpstr>Some Applications of the Grossman Model</vt:lpstr>
      <vt:lpstr>Some Criticisms of the Grossman Model</vt:lpstr>
      <vt:lpstr>Summary</vt:lpstr>
      <vt:lpstr>EMPIRICAL ANALYSES USING GROSSMAN’S MODEL Results</vt:lpstr>
      <vt:lpstr>Economic Effects of Obesity</vt:lpstr>
      <vt:lpstr>PowerPoint Presentation</vt:lpstr>
      <vt:lpstr>Why Has Obesity Increased?</vt:lpstr>
      <vt:lpstr>Why Has Obesity Increased?</vt:lpstr>
      <vt:lpstr>Implications of the time-cost theory of obesity</vt:lpstr>
      <vt:lpstr>Hyperbolic discounting</vt:lpstr>
      <vt:lpstr>Time-cost and obesity</vt:lpstr>
      <vt:lpstr>Discussion</vt:lpstr>
      <vt:lpstr>von Neuman-Morgenstern expected utility theory</vt:lpstr>
      <vt:lpstr>1965: Medicare and Medicaid debate</vt:lpstr>
      <vt:lpstr>Moral Hazard</vt:lpstr>
      <vt:lpstr>Moral Hazard</vt:lpstr>
      <vt:lpstr>PowerPoint Presentation</vt:lpstr>
      <vt:lpstr>Demand for insurance: Risk avoidance vs access</vt:lpstr>
      <vt:lpstr>Demand for Insurance: Access effect</vt:lpstr>
      <vt:lpstr>Demand for Insurance: Access effect</vt:lpstr>
      <vt:lpstr>In fact, the uninsured may have less price elasticity for medical care than the insured</vt:lpstr>
      <vt:lpstr>PowerPoint Presentation</vt:lpstr>
      <vt:lpstr>Implication for cost sharing</vt:lpstr>
      <vt:lpstr>Adverse selection example</vt:lpstr>
      <vt:lpstr>Adverse selection example</vt:lpstr>
      <vt:lpstr>Adverse Selection</vt:lpstr>
      <vt:lpstr>Mitigating Adverse Selection</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85</cp:revision>
  <dcterms:created xsi:type="dcterms:W3CDTF">2018-08-26T19:46:47Z</dcterms:created>
  <dcterms:modified xsi:type="dcterms:W3CDTF">2019-02-12T02:06:02Z</dcterms:modified>
</cp:coreProperties>
</file>