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80" r:id="rId3"/>
    <p:sldId id="279" r:id="rId4"/>
    <p:sldId id="282" r:id="rId5"/>
    <p:sldId id="283" r:id="rId6"/>
    <p:sldId id="284" r:id="rId7"/>
    <p:sldId id="291" r:id="rId8"/>
    <p:sldId id="281" r:id="rId9"/>
    <p:sldId id="285" r:id="rId10"/>
    <p:sldId id="286" r:id="rId11"/>
    <p:sldId id="287" r:id="rId12"/>
    <p:sldId id="288" r:id="rId13"/>
    <p:sldId id="289" r:id="rId14"/>
    <p:sldId id="290" r:id="rId15"/>
    <p:sldId id="27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94660"/>
  </p:normalViewPr>
  <p:slideViewPr>
    <p:cSldViewPr snapToGrid="0">
      <p:cViewPr varScale="1">
        <p:scale>
          <a:sx n="71" d="100"/>
          <a:sy n="71" d="100"/>
        </p:scale>
        <p:origin x="53" y="1133"/>
      </p:cViewPr>
      <p:guideLst/>
    </p:cSldViewPr>
  </p:slideViewPr>
  <p:notesTextViewPr>
    <p:cViewPr>
      <p:scale>
        <a:sx n="1" d="1"/>
        <a:sy n="1" d="1"/>
      </p:scale>
      <p:origin x="0" y="0"/>
    </p:cViewPr>
  </p:notesTextViewPr>
  <p:notesViewPr>
    <p:cSldViewPr snapToGrid="0">
      <p:cViewPr varScale="1">
        <p:scale>
          <a:sx n="96" d="100"/>
          <a:sy n="96" d="100"/>
        </p:scale>
        <p:origin x="4022"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175D60-EF9F-4A47-A49B-5396FE52555C}" type="datetimeFigureOut">
              <a:rPr lang="en-US" smtClean="0"/>
              <a:t>3/25/2019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053351-50FF-4FC9-AAD8-5F7C0C19B1C5}" type="slidenum">
              <a:rPr lang="en-US" smtClean="0"/>
              <a:t>‹#›</a:t>
            </a:fld>
            <a:endParaRPr lang="en-US"/>
          </a:p>
        </p:txBody>
      </p:sp>
    </p:spTree>
    <p:extLst>
      <p:ext uri="{BB962C8B-B14F-4D97-AF65-F5344CB8AC3E}">
        <p14:creationId xmlns:p14="http://schemas.microsoft.com/office/powerpoint/2010/main" val="2358983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549735-988B-45E5-827E-09C983918F5F}" type="datetimeFigureOut">
              <a:rPr lang="en-US" smtClean="0"/>
              <a:t>3/25/2019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549735-988B-45E5-827E-09C983918F5F}" type="datetimeFigureOut">
              <a:rPr lang="en-US" smtClean="0"/>
              <a:t>3/25/2019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549735-988B-45E5-827E-09C983918F5F}" type="datetimeFigureOut">
              <a:rPr lang="en-US" smtClean="0"/>
              <a:t>3/25/2019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3/25/2019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3/25/2019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3/25/2019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3/25/2019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HCMI 4225: </a:t>
            </a:r>
            <a:r>
              <a:rPr lang="en-US" dirty="0" smtClean="0"/>
              <a:t>History of private health care and reform proposals in the 1990s</a:t>
            </a:r>
            <a:endParaRPr lang="en-US" dirty="0"/>
          </a:p>
        </p:txBody>
      </p:sp>
      <p:sp>
        <p:nvSpPr>
          <p:cNvPr id="3" name="Subtitle 2"/>
          <p:cNvSpPr>
            <a:spLocks noGrp="1"/>
          </p:cNvSpPr>
          <p:nvPr>
            <p:ph type="subTitle" idx="1"/>
          </p:nvPr>
        </p:nvSpPr>
        <p:spPr/>
        <p:txBody>
          <a:bodyPr/>
          <a:lstStyle/>
          <a:p>
            <a:r>
              <a:rPr lang="en-US" dirty="0" smtClean="0"/>
              <a:t>BUSN 203: Mon/Wed 9:30 AM – 10:45PM</a:t>
            </a:r>
          </a:p>
          <a:p>
            <a:r>
              <a:rPr lang="en-US" dirty="0" smtClean="0"/>
              <a:t>Shane Murphy – </a:t>
            </a:r>
            <a:r>
              <a:rPr lang="en-US" dirty="0" smtClean="0">
                <a:hlinkClick r:id="rId2"/>
              </a:rPr>
              <a:t>shane@uconn.edu</a:t>
            </a:r>
            <a:endParaRPr lang="en-US" dirty="0" smtClean="0"/>
          </a:p>
          <a:p>
            <a:r>
              <a:rPr lang="en-US" dirty="0" smtClean="0"/>
              <a:t>Office Hours: Mon/Wed 11:00 AM – 12:30PM</a:t>
            </a:r>
          </a:p>
          <a:p>
            <a:endParaRPr lang="en-US" dirty="0" smtClean="0"/>
          </a:p>
          <a:p>
            <a:endParaRPr lang="en-US" dirty="0" smtClean="0"/>
          </a:p>
        </p:txBody>
      </p:sp>
    </p:spTree>
    <p:extLst>
      <p:ext uri="{BB962C8B-B14F-4D97-AF65-F5344CB8AC3E}">
        <p14:creationId xmlns:p14="http://schemas.microsoft.com/office/powerpoint/2010/main" val="1478512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Hillarycare</a:t>
            </a:r>
            <a:r>
              <a:rPr lang="en-US" dirty="0" smtClean="0"/>
              <a:t>: the Health </a:t>
            </a:r>
            <a:r>
              <a:rPr lang="en-US" dirty="0"/>
              <a:t>Security Act of 1993</a:t>
            </a:r>
            <a:endParaRPr lang="en-US" dirty="0"/>
          </a:p>
        </p:txBody>
      </p:sp>
      <p:sp>
        <p:nvSpPr>
          <p:cNvPr id="3" name="Content Placeholder 2"/>
          <p:cNvSpPr>
            <a:spLocks noGrp="1"/>
          </p:cNvSpPr>
          <p:nvPr>
            <p:ph idx="1"/>
          </p:nvPr>
        </p:nvSpPr>
        <p:spPr/>
        <p:txBody>
          <a:bodyPr>
            <a:normAutofit/>
          </a:bodyPr>
          <a:lstStyle/>
          <a:p>
            <a:r>
              <a:rPr lang="en-US" dirty="0" smtClean="0"/>
              <a:t>Regional </a:t>
            </a:r>
            <a:r>
              <a:rPr lang="en-US" dirty="0"/>
              <a:t>health </a:t>
            </a:r>
            <a:r>
              <a:rPr lang="en-US" dirty="0" smtClean="0"/>
              <a:t>alliances</a:t>
            </a:r>
          </a:p>
          <a:p>
            <a:pPr lvl="1"/>
            <a:r>
              <a:rPr lang="en-US" dirty="0"/>
              <a:t>Regional Health Alliances were state-based health insurance purchasing groups</a:t>
            </a:r>
            <a:r>
              <a:rPr lang="en-US" dirty="0" smtClean="0"/>
              <a:t>.</a:t>
            </a:r>
          </a:p>
          <a:p>
            <a:pPr lvl="1"/>
            <a:r>
              <a:rPr lang="en-US" dirty="0"/>
              <a:t>The alliances would control costs by setting the prices for health care providers based on a fee-per-service. </a:t>
            </a:r>
            <a:endParaRPr lang="en-US" dirty="0" smtClean="0"/>
          </a:p>
          <a:p>
            <a:pPr lvl="1"/>
            <a:r>
              <a:rPr lang="en-US" dirty="0"/>
              <a:t>Companies with more than 5,000 full-time employees could provide their own insurance outside the alliances. </a:t>
            </a:r>
            <a:endParaRPr lang="en-US" dirty="0"/>
          </a:p>
          <a:p>
            <a:pPr lvl="1"/>
            <a:endParaRPr lang="en-US" dirty="0"/>
          </a:p>
        </p:txBody>
      </p:sp>
    </p:spTree>
    <p:extLst>
      <p:ext uri="{BB962C8B-B14F-4D97-AF65-F5344CB8AC3E}">
        <p14:creationId xmlns:p14="http://schemas.microsoft.com/office/powerpoint/2010/main" val="1568922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Hillarycare</a:t>
            </a:r>
            <a:r>
              <a:rPr lang="en-US" dirty="0" smtClean="0"/>
              <a:t>: the Health </a:t>
            </a:r>
            <a:r>
              <a:rPr lang="en-US" dirty="0"/>
              <a:t>Security Act of 1993</a:t>
            </a:r>
            <a:endParaRPr lang="en-US" dirty="0"/>
          </a:p>
        </p:txBody>
      </p:sp>
      <p:sp>
        <p:nvSpPr>
          <p:cNvPr id="3" name="Content Placeholder 2"/>
          <p:cNvSpPr>
            <a:spLocks noGrp="1"/>
          </p:cNvSpPr>
          <p:nvPr>
            <p:ph idx="1"/>
          </p:nvPr>
        </p:nvSpPr>
        <p:spPr/>
        <p:txBody>
          <a:bodyPr>
            <a:normAutofit/>
          </a:bodyPr>
          <a:lstStyle/>
          <a:p>
            <a:r>
              <a:rPr lang="en-US" dirty="0" smtClean="0"/>
              <a:t>National </a:t>
            </a:r>
            <a:r>
              <a:rPr lang="en-US" dirty="0"/>
              <a:t>health </a:t>
            </a:r>
            <a:r>
              <a:rPr lang="en-US" dirty="0" smtClean="0"/>
              <a:t>board</a:t>
            </a:r>
          </a:p>
          <a:p>
            <a:pPr lvl="1"/>
            <a:r>
              <a:rPr lang="en-US" dirty="0"/>
              <a:t>The National Health Board was a new federal </a:t>
            </a:r>
            <a:r>
              <a:rPr lang="en-US" dirty="0" smtClean="0"/>
              <a:t>agency.\It </a:t>
            </a:r>
            <a:r>
              <a:rPr lang="en-US" dirty="0"/>
              <a:t>set a cap on total health care spending for the </a:t>
            </a:r>
            <a:r>
              <a:rPr lang="en-US" dirty="0" smtClean="0"/>
              <a:t>nation.</a:t>
            </a:r>
          </a:p>
          <a:p>
            <a:pPr lvl="1"/>
            <a:r>
              <a:rPr lang="en-US" dirty="0" smtClean="0"/>
              <a:t>That </a:t>
            </a:r>
            <a:r>
              <a:rPr lang="en-US" dirty="0"/>
              <a:t>meant it regulated health insurance premiums. For individuals, it set limits on maximum annual out-of-pocket costs. </a:t>
            </a:r>
          </a:p>
          <a:p>
            <a:pPr lvl="1"/>
            <a:r>
              <a:rPr lang="en-US" dirty="0"/>
              <a:t>It also determined minimum coverage requirements. </a:t>
            </a:r>
          </a:p>
          <a:p>
            <a:pPr lvl="1"/>
            <a:endParaRPr lang="en-US" dirty="0"/>
          </a:p>
        </p:txBody>
      </p:sp>
    </p:spTree>
    <p:extLst>
      <p:ext uri="{BB962C8B-B14F-4D97-AF65-F5344CB8AC3E}">
        <p14:creationId xmlns:p14="http://schemas.microsoft.com/office/powerpoint/2010/main" val="2725464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Defeat</a:t>
            </a:r>
            <a:endParaRPr lang="en-US" dirty="0"/>
          </a:p>
        </p:txBody>
      </p:sp>
      <p:sp>
        <p:nvSpPr>
          <p:cNvPr id="3" name="Content Placeholder 2"/>
          <p:cNvSpPr>
            <a:spLocks noGrp="1"/>
          </p:cNvSpPr>
          <p:nvPr>
            <p:ph idx="1"/>
          </p:nvPr>
        </p:nvSpPr>
        <p:spPr/>
        <p:txBody>
          <a:bodyPr/>
          <a:lstStyle/>
          <a:p>
            <a:r>
              <a:rPr lang="en-US" dirty="0"/>
              <a:t>Association of American Physicians and </a:t>
            </a:r>
            <a:r>
              <a:rPr lang="en-US" dirty="0" smtClean="0"/>
              <a:t>Surgeons opposition</a:t>
            </a:r>
            <a:endParaRPr lang="en-US" dirty="0"/>
          </a:p>
          <a:p>
            <a:pPr lvl="1"/>
            <a:r>
              <a:rPr lang="en-US" dirty="0" smtClean="0"/>
              <a:t>Doctors opposed losing control over pricing, care and treatment</a:t>
            </a:r>
          </a:p>
          <a:p>
            <a:r>
              <a:rPr lang="en-US" dirty="0" smtClean="0"/>
              <a:t>Congressional concern over the deficit</a:t>
            </a:r>
          </a:p>
          <a:p>
            <a:r>
              <a:rPr lang="en-US" dirty="0" smtClean="0"/>
              <a:t>1990-1991 Recession was over and workers felt confident about future employer-based insurance prospects</a:t>
            </a:r>
          </a:p>
          <a:p>
            <a:r>
              <a:rPr lang="en-US" dirty="0"/>
              <a:t>Labor unions didn’t support the initiative. </a:t>
            </a:r>
            <a:endParaRPr lang="en-US" dirty="0" smtClean="0"/>
          </a:p>
          <a:p>
            <a:pPr lvl="1"/>
            <a:r>
              <a:rPr lang="en-US" dirty="0" smtClean="0"/>
              <a:t>They </a:t>
            </a:r>
            <a:r>
              <a:rPr lang="en-US" dirty="0"/>
              <a:t>were angry at the President for signing NAFTA.</a:t>
            </a:r>
          </a:p>
        </p:txBody>
      </p:sp>
    </p:spTree>
    <p:extLst>
      <p:ext uri="{BB962C8B-B14F-4D97-AF65-F5344CB8AC3E}">
        <p14:creationId xmlns:p14="http://schemas.microsoft.com/office/powerpoint/2010/main" val="2865325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a:t>
            </a:r>
            <a:r>
              <a:rPr lang="en-US" dirty="0" err="1" smtClean="0"/>
              <a:t>Hillarycare</a:t>
            </a:r>
            <a:r>
              <a:rPr lang="en-US" dirty="0" smtClean="0"/>
              <a:t> and Obamacare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36631869"/>
              </p:ext>
            </p:extLst>
          </p:nvPr>
        </p:nvGraphicFramePr>
        <p:xfrm>
          <a:off x="838199" y="1344705"/>
          <a:ext cx="10306722" cy="5260489"/>
        </p:xfrm>
        <a:graphic>
          <a:graphicData uri="http://schemas.openxmlformats.org/drawingml/2006/table">
            <a:tbl>
              <a:tblPr/>
              <a:tblGrid>
                <a:gridCol w="3435574">
                  <a:extLst>
                    <a:ext uri="{9D8B030D-6E8A-4147-A177-3AD203B41FA5}">
                      <a16:colId xmlns:a16="http://schemas.microsoft.com/office/drawing/2014/main" val="2335948789"/>
                    </a:ext>
                  </a:extLst>
                </a:gridCol>
                <a:gridCol w="3435574">
                  <a:extLst>
                    <a:ext uri="{9D8B030D-6E8A-4147-A177-3AD203B41FA5}">
                      <a16:colId xmlns:a16="http://schemas.microsoft.com/office/drawing/2014/main" val="3629124733"/>
                    </a:ext>
                  </a:extLst>
                </a:gridCol>
                <a:gridCol w="3435574">
                  <a:extLst>
                    <a:ext uri="{9D8B030D-6E8A-4147-A177-3AD203B41FA5}">
                      <a16:colId xmlns:a16="http://schemas.microsoft.com/office/drawing/2014/main" val="2913848260"/>
                    </a:ext>
                  </a:extLst>
                </a:gridCol>
              </a:tblGrid>
              <a:tr h="404653">
                <a:tc>
                  <a:txBody>
                    <a:bodyPr/>
                    <a:lstStyle/>
                    <a:p>
                      <a:pPr fontAlgn="t"/>
                      <a:r>
                        <a:rPr lang="en-US" sz="1800" b="0">
                          <a:solidFill>
                            <a:srgbClr val="222222"/>
                          </a:solidFill>
                          <a:effectLst/>
                          <a:latin typeface="Publico"/>
                        </a:rPr>
                        <a:t>Feature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b="0">
                          <a:solidFill>
                            <a:srgbClr val="222222"/>
                          </a:solidFill>
                          <a:effectLst/>
                          <a:latin typeface="Publico"/>
                        </a:rPr>
                        <a:t>Hillarycare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b="0">
                          <a:solidFill>
                            <a:srgbClr val="222222"/>
                          </a:solidFill>
                          <a:effectLst/>
                          <a:latin typeface="Publico"/>
                        </a:rPr>
                        <a:t>Obamacare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2638952957"/>
                  </a:ext>
                </a:extLst>
              </a:tr>
              <a:tr h="404653">
                <a:tc>
                  <a:txBody>
                    <a:bodyPr/>
                    <a:lstStyle/>
                    <a:p>
                      <a:pPr fontAlgn="t"/>
                      <a:r>
                        <a:rPr lang="en-US" sz="1800" b="0" dirty="0">
                          <a:solidFill>
                            <a:schemeClr val="tx1"/>
                          </a:solidFill>
                          <a:effectLst/>
                          <a:latin typeface="Publico"/>
                        </a:rPr>
                        <a:t>Universal coverage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All employers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Most employers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86828643"/>
                  </a:ext>
                </a:extLst>
              </a:tr>
              <a:tr h="404653">
                <a:tc>
                  <a:txBody>
                    <a:bodyPr/>
                    <a:lstStyle/>
                    <a:p>
                      <a:pPr fontAlgn="t"/>
                      <a:r>
                        <a:rPr lang="en-US" sz="1800" b="0" u="none" strike="noStrike" dirty="0">
                          <a:solidFill>
                            <a:schemeClr val="tx1"/>
                          </a:solidFill>
                          <a:effectLst/>
                          <a:latin typeface="Publico"/>
                        </a:rPr>
                        <a:t>Pre-existing </a:t>
                      </a:r>
                      <a:r>
                        <a:rPr lang="en-US" sz="1800" b="0" u="none" strike="noStrike" dirty="0" smtClean="0">
                          <a:solidFill>
                            <a:schemeClr val="tx1"/>
                          </a:solidFill>
                          <a:effectLst/>
                          <a:latin typeface="Publico"/>
                        </a:rPr>
                        <a:t>conditions </a:t>
                      </a:r>
                      <a:r>
                        <a:rPr lang="en-US" sz="1800" b="0" dirty="0" smtClean="0">
                          <a:solidFill>
                            <a:schemeClr val="tx1"/>
                          </a:solidFill>
                          <a:effectLst/>
                          <a:latin typeface="Publico"/>
                        </a:rPr>
                        <a:t>covered</a:t>
                      </a:r>
                      <a:endParaRPr lang="en-US" sz="1800" b="0" dirty="0">
                        <a:solidFill>
                          <a:schemeClr val="tx1"/>
                        </a:solidFill>
                        <a:effectLst/>
                        <a:latin typeface="Publico"/>
                      </a:endParaRP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Yes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Yes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3679064648"/>
                  </a:ext>
                </a:extLst>
              </a:tr>
              <a:tr h="404653">
                <a:tc>
                  <a:txBody>
                    <a:bodyPr/>
                    <a:lstStyle/>
                    <a:p>
                      <a:pPr fontAlgn="t"/>
                      <a:r>
                        <a:rPr lang="en-US" sz="1800" b="0" dirty="0">
                          <a:solidFill>
                            <a:schemeClr val="tx1"/>
                          </a:solidFill>
                          <a:effectLst/>
                          <a:latin typeface="Publico"/>
                        </a:rPr>
                        <a:t>Non-employer coverage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Regional health alliances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u="none" strike="noStrike" dirty="0">
                          <a:solidFill>
                            <a:schemeClr val="tx1"/>
                          </a:solidFill>
                          <a:effectLst/>
                          <a:latin typeface="Rubik"/>
                        </a:rPr>
                        <a:t>Health insurance exchanges</a:t>
                      </a:r>
                      <a:endParaRPr lang="en-US" sz="1800" dirty="0">
                        <a:solidFill>
                          <a:schemeClr val="tx1"/>
                        </a:solidFill>
                        <a:effectLst/>
                        <a:latin typeface="Rubik"/>
                      </a:endParaRP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2075974680"/>
                  </a:ext>
                </a:extLst>
              </a:tr>
              <a:tr h="404653">
                <a:tc>
                  <a:txBody>
                    <a:bodyPr/>
                    <a:lstStyle/>
                    <a:p>
                      <a:pPr fontAlgn="t"/>
                      <a:r>
                        <a:rPr lang="en-US" sz="1800" b="0" dirty="0">
                          <a:solidFill>
                            <a:schemeClr val="tx1"/>
                          </a:solidFill>
                          <a:effectLst/>
                          <a:latin typeface="Publico"/>
                        </a:rPr>
                        <a:t>Reliance on insurance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dirty="0">
                          <a:solidFill>
                            <a:schemeClr val="tx1"/>
                          </a:solidFill>
                          <a:effectLst/>
                          <a:latin typeface="Rubik"/>
                        </a:rPr>
                        <a:t>Yes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Yes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131845201"/>
                  </a:ext>
                </a:extLst>
              </a:tr>
              <a:tr h="404653">
                <a:tc>
                  <a:txBody>
                    <a:bodyPr/>
                    <a:lstStyle/>
                    <a:p>
                      <a:pPr fontAlgn="t"/>
                      <a:r>
                        <a:rPr lang="en-US" sz="1800" b="0">
                          <a:solidFill>
                            <a:schemeClr val="tx1"/>
                          </a:solidFill>
                          <a:effectLst/>
                          <a:latin typeface="Publico"/>
                        </a:rPr>
                        <a:t>Universal mandate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dirty="0">
                          <a:solidFill>
                            <a:schemeClr val="tx1"/>
                          </a:solidFill>
                          <a:effectLst/>
                          <a:latin typeface="Rubik"/>
                        </a:rPr>
                        <a:t>Yes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Yes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4035814848"/>
                  </a:ext>
                </a:extLst>
              </a:tr>
              <a:tr h="404653">
                <a:tc>
                  <a:txBody>
                    <a:bodyPr/>
                    <a:lstStyle/>
                    <a:p>
                      <a:pPr fontAlgn="t"/>
                      <a:r>
                        <a:rPr lang="en-US" sz="1800" b="0" dirty="0">
                          <a:solidFill>
                            <a:schemeClr val="tx1"/>
                          </a:solidFill>
                          <a:effectLst/>
                          <a:latin typeface="Publico"/>
                        </a:rPr>
                        <a:t>Required coverage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dirty="0">
                          <a:solidFill>
                            <a:schemeClr val="tx1"/>
                          </a:solidFill>
                          <a:effectLst/>
                          <a:latin typeface="Rubik"/>
                        </a:rPr>
                        <a:t>Yes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u="none" strike="noStrike" dirty="0">
                          <a:solidFill>
                            <a:schemeClr val="tx1"/>
                          </a:solidFill>
                          <a:effectLst/>
                          <a:latin typeface="Rubik"/>
                        </a:rPr>
                        <a:t>10 essential health benefits</a:t>
                      </a:r>
                      <a:endParaRPr lang="en-US" sz="1800" dirty="0">
                        <a:solidFill>
                          <a:schemeClr val="tx1"/>
                        </a:solidFill>
                        <a:effectLst/>
                        <a:latin typeface="Rubik"/>
                      </a:endParaRP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115876223"/>
                  </a:ext>
                </a:extLst>
              </a:tr>
              <a:tr h="404653">
                <a:tc>
                  <a:txBody>
                    <a:bodyPr/>
                    <a:lstStyle/>
                    <a:p>
                      <a:pPr fontAlgn="t"/>
                      <a:r>
                        <a:rPr lang="en-US" sz="1800" b="0">
                          <a:solidFill>
                            <a:schemeClr val="tx1"/>
                          </a:solidFill>
                          <a:effectLst/>
                          <a:latin typeface="Publico"/>
                        </a:rPr>
                        <a:t>Low-income subsidies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dirty="0">
                          <a:solidFill>
                            <a:schemeClr val="tx1"/>
                          </a:solidFill>
                          <a:effectLst/>
                          <a:latin typeface="Rubik"/>
                        </a:rPr>
                        <a:t>Provided by federal government</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Expanded Medicaid</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955757391"/>
                  </a:ext>
                </a:extLst>
              </a:tr>
              <a:tr h="404653">
                <a:tc>
                  <a:txBody>
                    <a:bodyPr/>
                    <a:lstStyle/>
                    <a:p>
                      <a:pPr fontAlgn="t"/>
                      <a:r>
                        <a:rPr lang="en-US" sz="1800" b="0">
                          <a:solidFill>
                            <a:schemeClr val="tx1"/>
                          </a:solidFill>
                          <a:effectLst/>
                          <a:latin typeface="Publico"/>
                        </a:rPr>
                        <a:t>Tax on high-end insurance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Income tax</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dirty="0">
                          <a:solidFill>
                            <a:schemeClr val="tx1"/>
                          </a:solidFill>
                          <a:effectLst/>
                          <a:latin typeface="Rubik"/>
                        </a:rPr>
                        <a:t>Cadillac tax on businesses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1851285182"/>
                  </a:ext>
                </a:extLst>
              </a:tr>
              <a:tr h="404653">
                <a:tc>
                  <a:txBody>
                    <a:bodyPr/>
                    <a:lstStyle/>
                    <a:p>
                      <a:pPr fontAlgn="t"/>
                      <a:r>
                        <a:rPr lang="en-US" sz="1800" b="0" dirty="0">
                          <a:solidFill>
                            <a:schemeClr val="tx1"/>
                          </a:solidFill>
                          <a:effectLst/>
                          <a:latin typeface="Publico"/>
                        </a:rPr>
                        <a:t>Focus on </a:t>
                      </a:r>
                      <a:r>
                        <a:rPr lang="en-US" sz="1800" b="0" u="none" strike="noStrike" dirty="0">
                          <a:solidFill>
                            <a:schemeClr val="tx1"/>
                          </a:solidFill>
                          <a:effectLst/>
                          <a:latin typeface="Publico"/>
                        </a:rPr>
                        <a:t>Preventive Care</a:t>
                      </a:r>
                      <a:endParaRPr lang="en-US" sz="1800" b="0" dirty="0">
                        <a:solidFill>
                          <a:schemeClr val="tx1"/>
                        </a:solidFill>
                        <a:effectLst/>
                        <a:latin typeface="Publico"/>
                      </a:endParaRP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Yes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dirty="0">
                          <a:solidFill>
                            <a:schemeClr val="tx1"/>
                          </a:solidFill>
                          <a:effectLst/>
                          <a:latin typeface="Rubik"/>
                        </a:rPr>
                        <a:t>Yes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3004777454"/>
                  </a:ext>
                </a:extLst>
              </a:tr>
              <a:tr h="404653">
                <a:tc>
                  <a:txBody>
                    <a:bodyPr/>
                    <a:lstStyle/>
                    <a:p>
                      <a:pPr fontAlgn="t"/>
                      <a:r>
                        <a:rPr lang="en-US" sz="1800" b="0">
                          <a:solidFill>
                            <a:schemeClr val="tx1"/>
                          </a:solidFill>
                          <a:effectLst/>
                          <a:latin typeface="Publico"/>
                        </a:rPr>
                        <a:t>Funded by</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Deficit spending</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u="none" strike="noStrike" dirty="0">
                          <a:solidFill>
                            <a:schemeClr val="tx1"/>
                          </a:solidFill>
                          <a:effectLst/>
                          <a:latin typeface="Rubik"/>
                        </a:rPr>
                        <a:t>Obamacare taxes</a:t>
                      </a:r>
                      <a:endParaRPr lang="en-US" sz="1800" dirty="0">
                        <a:solidFill>
                          <a:schemeClr val="tx1"/>
                        </a:solidFill>
                        <a:effectLst/>
                        <a:latin typeface="Rubik"/>
                      </a:endParaRP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2342505730"/>
                  </a:ext>
                </a:extLst>
              </a:tr>
              <a:tr h="404653">
                <a:tc>
                  <a:txBody>
                    <a:bodyPr/>
                    <a:lstStyle/>
                    <a:p>
                      <a:pPr fontAlgn="t"/>
                      <a:r>
                        <a:rPr lang="en-US" sz="1800" b="0">
                          <a:solidFill>
                            <a:schemeClr val="tx1"/>
                          </a:solidFill>
                          <a:effectLst/>
                          <a:latin typeface="Publico"/>
                        </a:rPr>
                        <a:t>Doctors paid on</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Fee-for-service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dirty="0">
                          <a:solidFill>
                            <a:schemeClr val="tx1"/>
                          </a:solidFill>
                          <a:effectLst/>
                          <a:latin typeface="Rubik"/>
                        </a:rPr>
                        <a:t>Patient wellness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1543246616"/>
                  </a:ext>
                </a:extLst>
              </a:tr>
              <a:tr h="404653">
                <a:tc>
                  <a:txBody>
                    <a:bodyPr/>
                    <a:lstStyle/>
                    <a:p>
                      <a:pPr fontAlgn="t"/>
                      <a:r>
                        <a:rPr lang="en-US" sz="1800" b="0">
                          <a:solidFill>
                            <a:srgbClr val="222222"/>
                          </a:solidFill>
                          <a:effectLst/>
                          <a:latin typeface="Publico"/>
                        </a:rPr>
                        <a:t>Medicare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rgbClr val="222222"/>
                          </a:solidFill>
                          <a:effectLst/>
                          <a:latin typeface="Rubik"/>
                        </a:rPr>
                        <a:t>"Doughnut hole" did not exist</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dirty="0">
                          <a:solidFill>
                            <a:srgbClr val="222222"/>
                          </a:solidFill>
                          <a:effectLst/>
                          <a:latin typeface="Rubik"/>
                        </a:rPr>
                        <a:t>Eliminate "doughnut hole"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3731558655"/>
                  </a:ext>
                </a:extLst>
              </a:tr>
            </a:tbl>
          </a:graphicData>
        </a:graphic>
      </p:graphicFrame>
    </p:spTree>
    <p:extLst>
      <p:ext uri="{BB962C8B-B14F-4D97-AF65-F5344CB8AC3E}">
        <p14:creationId xmlns:p14="http://schemas.microsoft.com/office/powerpoint/2010/main" val="738301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HIPAA: Health Insurance Portability and Accountability Act of 1996</a:t>
            </a:r>
          </a:p>
        </p:txBody>
      </p:sp>
      <p:sp>
        <p:nvSpPr>
          <p:cNvPr id="3" name="Content Placeholder 2"/>
          <p:cNvSpPr>
            <a:spLocks noGrp="1"/>
          </p:cNvSpPr>
          <p:nvPr>
            <p:ph idx="1"/>
          </p:nvPr>
        </p:nvSpPr>
        <p:spPr/>
        <p:txBody>
          <a:bodyPr/>
          <a:lstStyle/>
          <a:p>
            <a:r>
              <a:rPr lang="en-US" dirty="0"/>
              <a:t>Title I of HIPAA protects health insurance coverage for workers and their families when they change or lose their </a:t>
            </a:r>
            <a:r>
              <a:rPr lang="en-US" dirty="0" smtClean="0"/>
              <a:t>jobs.</a:t>
            </a:r>
          </a:p>
          <a:p>
            <a:r>
              <a:rPr lang="en-US" dirty="0" smtClean="0"/>
              <a:t>Title </a:t>
            </a:r>
            <a:r>
              <a:rPr lang="en-US" dirty="0"/>
              <a:t>II of HIPAA, known as the Administrative Simplification (AS) provisions, requires the establishment of national standards for electronic health care transactions and national identifiers for providers, health insurance plans, and </a:t>
            </a:r>
            <a:r>
              <a:rPr lang="en-US" dirty="0" smtClean="0"/>
              <a:t>employers.</a:t>
            </a:r>
          </a:p>
          <a:p>
            <a:r>
              <a:rPr lang="en-US" dirty="0" smtClean="0"/>
              <a:t>Title </a:t>
            </a:r>
            <a:r>
              <a:rPr lang="en-US" dirty="0"/>
              <a:t>III sets guidelines for pre-tax medical spending </a:t>
            </a:r>
            <a:r>
              <a:rPr lang="en-US" dirty="0" smtClean="0"/>
              <a:t>accounts.</a:t>
            </a:r>
          </a:p>
          <a:p>
            <a:r>
              <a:rPr lang="en-US" dirty="0" smtClean="0"/>
              <a:t>Title </a:t>
            </a:r>
            <a:r>
              <a:rPr lang="en-US" dirty="0"/>
              <a:t>IV sets guidelines for group health </a:t>
            </a:r>
            <a:r>
              <a:rPr lang="en-US" dirty="0" smtClean="0"/>
              <a:t>plans.</a:t>
            </a:r>
          </a:p>
          <a:p>
            <a:r>
              <a:rPr lang="en-US" dirty="0" smtClean="0"/>
              <a:t>Title </a:t>
            </a:r>
            <a:r>
              <a:rPr lang="en-US" dirty="0"/>
              <a:t>V governs company-owned life insurance policies.</a:t>
            </a:r>
          </a:p>
        </p:txBody>
      </p:sp>
    </p:spTree>
    <p:extLst>
      <p:ext uri="{BB962C8B-B14F-4D97-AF65-F5344CB8AC3E}">
        <p14:creationId xmlns:p14="http://schemas.microsoft.com/office/powerpoint/2010/main" val="8684533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a:t>
            </a:r>
            <a:endParaRPr lang="en-US" dirty="0"/>
          </a:p>
        </p:txBody>
      </p:sp>
      <p:sp>
        <p:nvSpPr>
          <p:cNvPr id="3" name="Content Placeholder 2"/>
          <p:cNvSpPr>
            <a:spLocks noGrp="1"/>
          </p:cNvSpPr>
          <p:nvPr>
            <p:ph idx="1"/>
          </p:nvPr>
        </p:nvSpPr>
        <p:spPr/>
        <p:txBody>
          <a:bodyPr>
            <a:normAutofit fontScale="92500" lnSpcReduction="20000"/>
          </a:bodyPr>
          <a:lstStyle/>
          <a:p>
            <a:r>
              <a:rPr lang="en-US" dirty="0"/>
              <a:t>Moseley III, George B. "The US Health Care Non-System, 1908-2008." </a:t>
            </a:r>
            <a:r>
              <a:rPr lang="en-US" i="1" dirty="0"/>
              <a:t>AMA Journal of Ethics</a:t>
            </a:r>
            <a:r>
              <a:rPr lang="en-US" dirty="0"/>
              <a:t> 10, no. 5 (2008): 324-331.</a:t>
            </a:r>
            <a:endParaRPr lang="en-US" dirty="0" smtClean="0"/>
          </a:p>
          <a:p>
            <a:r>
              <a:rPr lang="en-US" dirty="0" err="1" smtClean="0"/>
              <a:t>Amadeo</a:t>
            </a:r>
            <a:r>
              <a:rPr lang="en-US" dirty="0"/>
              <a:t>, Kimberly. </a:t>
            </a:r>
            <a:r>
              <a:rPr lang="en-US" dirty="0" err="1"/>
              <a:t>Hillarycare</a:t>
            </a:r>
            <a:r>
              <a:rPr lang="en-US" dirty="0"/>
              <a:t>, the Health Security Act of 1993 The Balance, March 13, </a:t>
            </a:r>
            <a:r>
              <a:rPr lang="en-US" dirty="0" smtClean="0"/>
              <a:t>2019</a:t>
            </a:r>
          </a:p>
          <a:p>
            <a:r>
              <a:rPr lang="en-US" dirty="0" err="1" smtClean="0"/>
              <a:t>Mertens</a:t>
            </a:r>
            <a:r>
              <a:rPr lang="en-US" dirty="0"/>
              <a:t>, Maggie. Chart: Comparing Health Reform Bills: Democrats and Republicans 2009, Republicans 1993. Kaiser Health News, February 24, 2010</a:t>
            </a:r>
          </a:p>
          <a:p>
            <a:r>
              <a:rPr lang="en-US" b="1" dirty="0" smtClean="0"/>
              <a:t>For Next time</a:t>
            </a:r>
            <a:endParaRPr lang="en-US" dirty="0"/>
          </a:p>
          <a:p>
            <a:r>
              <a:rPr lang="en-US" dirty="0" smtClean="0"/>
              <a:t>Obama</a:t>
            </a:r>
            <a:r>
              <a:rPr lang="en-US" dirty="0"/>
              <a:t>, Barack. “United States health care reform: progress to date and next steps.” </a:t>
            </a:r>
            <a:r>
              <a:rPr lang="en-US" dirty="0" err="1"/>
              <a:t>Jama</a:t>
            </a:r>
            <a:r>
              <a:rPr lang="en-US" dirty="0"/>
              <a:t> 316, no. 5 (2016): 525-532</a:t>
            </a:r>
            <a:r>
              <a:rPr lang="en-US" dirty="0" smtClean="0"/>
              <a:t>.</a:t>
            </a:r>
            <a:endParaRPr lang="en-US" dirty="0"/>
          </a:p>
          <a:p>
            <a:r>
              <a:rPr lang="en-US" dirty="0" smtClean="0"/>
              <a:t>“</a:t>
            </a:r>
            <a:r>
              <a:rPr lang="en-US" dirty="0"/>
              <a:t>Summary of the Affordable Care Act.” KFF, April 23, 2013: http://files.kff.org/attachment/fact-sheet-summary-of-the-affordable-care-act</a:t>
            </a:r>
          </a:p>
          <a:p>
            <a:endParaRPr lang="en-US" dirty="0" smtClean="0"/>
          </a:p>
        </p:txBody>
      </p:sp>
    </p:spTree>
    <p:extLst>
      <p:ext uri="{BB962C8B-B14F-4D97-AF65-F5344CB8AC3E}">
        <p14:creationId xmlns:p14="http://schemas.microsoft.com/office/powerpoint/2010/main" val="337393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Video: </a:t>
            </a:r>
            <a:r>
              <a:rPr lang="en-US" dirty="0"/>
              <a:t>How did Makeup, WWII &amp; Communism Create U.S. Healthcare?</a:t>
            </a:r>
            <a:br>
              <a:rPr lang="en-US" dirty="0"/>
            </a:br>
            <a:endParaRPr lang="en-US" dirty="0"/>
          </a:p>
        </p:txBody>
      </p:sp>
      <p:sp>
        <p:nvSpPr>
          <p:cNvPr id="3" name="Content Placeholder 2"/>
          <p:cNvSpPr>
            <a:spLocks noGrp="1"/>
          </p:cNvSpPr>
          <p:nvPr>
            <p:ph idx="1"/>
          </p:nvPr>
        </p:nvSpPr>
        <p:spPr/>
        <p:txBody>
          <a:bodyPr/>
          <a:lstStyle/>
          <a:p>
            <a:r>
              <a:rPr lang="en-US" dirty="0"/>
              <a:t>https://www.youtube.com/watch?v=JKQif8qBRVg</a:t>
            </a:r>
          </a:p>
        </p:txBody>
      </p:sp>
    </p:spTree>
    <p:extLst>
      <p:ext uri="{BB962C8B-B14F-4D97-AF65-F5344CB8AC3E}">
        <p14:creationId xmlns:p14="http://schemas.microsoft.com/office/powerpoint/2010/main" val="194859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Blue Cross</a:t>
            </a:r>
            <a:endParaRPr lang="en-US" dirty="0"/>
          </a:p>
        </p:txBody>
      </p:sp>
      <p:sp>
        <p:nvSpPr>
          <p:cNvPr id="3" name="Content Placeholder 2"/>
          <p:cNvSpPr>
            <a:spLocks noGrp="1"/>
          </p:cNvSpPr>
          <p:nvPr>
            <p:ph idx="1"/>
          </p:nvPr>
        </p:nvSpPr>
        <p:spPr/>
        <p:txBody>
          <a:bodyPr/>
          <a:lstStyle/>
          <a:p>
            <a:r>
              <a:rPr lang="en-US" dirty="0"/>
              <a:t>In 1929, a group of Dallas school teachers contracted with Baylor University Hospital to receive up to 21 days of inpatient care a year for regular monthly payments of 50 </a:t>
            </a:r>
            <a:r>
              <a:rPr lang="en-US" dirty="0" smtClean="0"/>
              <a:t>cents.</a:t>
            </a:r>
          </a:p>
          <a:p>
            <a:r>
              <a:rPr lang="en-US" dirty="0"/>
              <a:t>By 1937, there were 26 such plans with more than 600,000 members </a:t>
            </a:r>
            <a:r>
              <a:rPr lang="en-US" dirty="0" smtClean="0"/>
              <a:t>total.</a:t>
            </a:r>
          </a:p>
          <a:p>
            <a:r>
              <a:rPr lang="en-US" dirty="0" smtClean="0"/>
              <a:t>These </a:t>
            </a:r>
            <a:r>
              <a:rPr lang="en-US" dirty="0"/>
              <a:t>combined under the auspices of the American Hospital Association (AHA) to form the Blue Cross network of plans</a:t>
            </a:r>
            <a:endParaRPr lang="en-US" dirty="0" smtClean="0"/>
          </a:p>
        </p:txBody>
      </p:sp>
    </p:spTree>
    <p:extLst>
      <p:ext uri="{BB962C8B-B14F-4D97-AF65-F5344CB8AC3E}">
        <p14:creationId xmlns:p14="http://schemas.microsoft.com/office/powerpoint/2010/main" val="733417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Blue Shield</a:t>
            </a:r>
            <a:endParaRPr lang="en-US" dirty="0"/>
          </a:p>
        </p:txBody>
      </p:sp>
      <p:sp>
        <p:nvSpPr>
          <p:cNvPr id="3" name="Content Placeholder 2"/>
          <p:cNvSpPr>
            <a:spLocks noGrp="1"/>
          </p:cNvSpPr>
          <p:nvPr>
            <p:ph idx="1"/>
          </p:nvPr>
        </p:nvSpPr>
        <p:spPr/>
        <p:txBody>
          <a:bodyPr/>
          <a:lstStyle/>
          <a:p>
            <a:r>
              <a:rPr lang="en-US" dirty="0"/>
              <a:t>In the 1930s, physicians became concerned about proposals for compulsory national health insurance and the threat of insurance competition from Blue </a:t>
            </a:r>
            <a:r>
              <a:rPr lang="en-US" dirty="0" smtClean="0"/>
              <a:t>Cross. </a:t>
            </a:r>
          </a:p>
          <a:p>
            <a:r>
              <a:rPr lang="en-US" dirty="0" smtClean="0"/>
              <a:t>Specifically</a:t>
            </a:r>
            <a:r>
              <a:rPr lang="en-US" dirty="0"/>
              <a:t>, doctors worried that third-party payers would lower their incomes by restricting their ability to set their own fees. In response, physicians established a network of their own insurance plans covering physician services. </a:t>
            </a:r>
            <a:endParaRPr lang="en-US" dirty="0" smtClean="0"/>
          </a:p>
          <a:p>
            <a:r>
              <a:rPr lang="en-US" dirty="0" smtClean="0"/>
              <a:t>These </a:t>
            </a:r>
            <a:r>
              <a:rPr lang="en-US" dirty="0"/>
              <a:t>plans, known as Blue Shield, preempted the hospital-oriented Blue Cross plans from entering into the primary care sector.</a:t>
            </a:r>
            <a:endParaRPr lang="en-US" dirty="0"/>
          </a:p>
        </p:txBody>
      </p:sp>
    </p:spTree>
    <p:extLst>
      <p:ext uri="{BB962C8B-B14F-4D97-AF65-F5344CB8AC3E}">
        <p14:creationId xmlns:p14="http://schemas.microsoft.com/office/powerpoint/2010/main" val="2322546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WWII and the 1950s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During </a:t>
            </a:r>
            <a:r>
              <a:rPr lang="en-US" dirty="0"/>
              <a:t>World War </a:t>
            </a:r>
            <a:r>
              <a:rPr lang="en-US" dirty="0" smtClean="0"/>
              <a:t>II </a:t>
            </a:r>
            <a:r>
              <a:rPr lang="en-US" dirty="0"/>
              <a:t>wage and price controls prevented employers from using higher salaries to attract </a:t>
            </a:r>
            <a:r>
              <a:rPr lang="en-US" dirty="0" smtClean="0"/>
              <a:t>workers.</a:t>
            </a:r>
          </a:p>
          <a:p>
            <a:r>
              <a:rPr lang="en-US" dirty="0" smtClean="0"/>
              <a:t>They </a:t>
            </a:r>
            <a:r>
              <a:rPr lang="en-US" dirty="0"/>
              <a:t>were, however, allowed to offer fringe benefits like health insurance for up to 5 percent of a worker's </a:t>
            </a:r>
            <a:r>
              <a:rPr lang="en-US" dirty="0" smtClean="0"/>
              <a:t>wages.</a:t>
            </a:r>
          </a:p>
          <a:p>
            <a:r>
              <a:rPr lang="en-US" dirty="0" smtClean="0"/>
              <a:t>In </a:t>
            </a:r>
            <a:r>
              <a:rPr lang="en-US" dirty="0"/>
              <a:t>addition, the National Labor Relations Board ruled that health insurance benefits were a legitimate subject of labor-management </a:t>
            </a:r>
            <a:r>
              <a:rPr lang="en-US" dirty="0" smtClean="0"/>
              <a:t>negotiations.</a:t>
            </a:r>
          </a:p>
          <a:p>
            <a:r>
              <a:rPr lang="en-US" dirty="0" smtClean="0"/>
              <a:t>Lastly</a:t>
            </a:r>
            <a:r>
              <a:rPr lang="en-US" dirty="0"/>
              <a:t>, the </a:t>
            </a:r>
            <a:r>
              <a:rPr lang="en-US" dirty="0" smtClean="0"/>
              <a:t>IRS and the </a:t>
            </a:r>
            <a:r>
              <a:rPr lang="en-US" dirty="0"/>
              <a:t>National War Labor </a:t>
            </a:r>
            <a:r>
              <a:rPr lang="en-US" dirty="0" smtClean="0"/>
              <a:t>Board </a:t>
            </a:r>
            <a:r>
              <a:rPr lang="en-US" dirty="0"/>
              <a:t>determined that employers could deduct the cost of employee health benefits from taxable business income, and employees did not have to include the value of those benefits in calculating their taxable income.</a:t>
            </a:r>
            <a:endParaRPr lang="en-US" dirty="0" smtClean="0"/>
          </a:p>
          <a:p>
            <a:r>
              <a:rPr lang="en-US" dirty="0" smtClean="0"/>
              <a:t>As </a:t>
            </a:r>
            <a:r>
              <a:rPr lang="en-US" dirty="0"/>
              <a:t>a result the market for health insurance of all kinds increased dramatically during the 1940s, from a total enrollment of 20,662,000 in 1940 to 142,334,000 in 1950.</a:t>
            </a:r>
            <a:endParaRPr lang="en-US" dirty="0"/>
          </a:p>
        </p:txBody>
      </p:sp>
    </p:spTree>
    <p:extLst>
      <p:ext uri="{BB962C8B-B14F-4D97-AF65-F5344CB8AC3E}">
        <p14:creationId xmlns:p14="http://schemas.microsoft.com/office/powerpoint/2010/main" val="723147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HMOs</a:t>
            </a:r>
            <a:endParaRPr lang="en-US" dirty="0"/>
          </a:p>
        </p:txBody>
      </p:sp>
      <p:sp>
        <p:nvSpPr>
          <p:cNvPr id="3" name="Content Placeholder 2"/>
          <p:cNvSpPr>
            <a:spLocks noGrp="1"/>
          </p:cNvSpPr>
          <p:nvPr>
            <p:ph idx="1"/>
          </p:nvPr>
        </p:nvSpPr>
        <p:spPr/>
        <p:txBody>
          <a:bodyPr>
            <a:normAutofit fontScale="85000" lnSpcReduction="10000"/>
          </a:bodyPr>
          <a:lstStyle/>
          <a:p>
            <a:r>
              <a:rPr lang="en-US" dirty="0"/>
              <a:t>In 1970, Paul Elwood coined the phrase "health maintenance organization" to emphasize the clinical prevention role of plans like Kaiser's </a:t>
            </a:r>
            <a:r>
              <a:rPr lang="en-US" dirty="0" smtClean="0"/>
              <a:t>formed in 1945 and the 1929 Ross-Loos Medical Group plan for LA city and county employees.</a:t>
            </a:r>
          </a:p>
          <a:p>
            <a:r>
              <a:rPr lang="en-US" dirty="0" smtClean="0"/>
              <a:t>HMOs </a:t>
            </a:r>
            <a:r>
              <a:rPr lang="en-US" dirty="0"/>
              <a:t>were able to reduce resource utilization rates, particularly hospital admissions and lengths of </a:t>
            </a:r>
            <a:r>
              <a:rPr lang="en-US" dirty="0" smtClean="0"/>
              <a:t>stay.</a:t>
            </a:r>
          </a:p>
          <a:p>
            <a:r>
              <a:rPr lang="en-US" dirty="0" smtClean="0"/>
              <a:t>The </a:t>
            </a:r>
            <a:r>
              <a:rPr lang="en-US" dirty="0"/>
              <a:t>Health Maintenance Organization Act of 1973 was passed to encourage HMO growth in the </a:t>
            </a:r>
            <a:r>
              <a:rPr lang="en-US" dirty="0" smtClean="0"/>
              <a:t>marketplace. </a:t>
            </a:r>
          </a:p>
          <a:p>
            <a:r>
              <a:rPr lang="en-US" dirty="0" smtClean="0"/>
              <a:t>This </a:t>
            </a:r>
            <a:r>
              <a:rPr lang="en-US" dirty="0"/>
              <a:t>law provided grants and loans to start or expand HMOs, removed state restrictions on federally certified HMOs, and required employers of 25 or more employees to offer this type of plan as a benefit </a:t>
            </a:r>
            <a:r>
              <a:rPr lang="en-US" dirty="0" smtClean="0"/>
              <a:t>option.</a:t>
            </a:r>
          </a:p>
          <a:p>
            <a:r>
              <a:rPr lang="en-US" dirty="0" smtClean="0"/>
              <a:t>In </a:t>
            </a:r>
            <a:r>
              <a:rPr lang="en-US" dirty="0"/>
              <a:t>the 1970s there were 26 plans with about 3 million subscribers nationwide; by 1991 the numbers had grown to 556 plans with 35 million enrollees</a:t>
            </a:r>
            <a:r>
              <a:rPr lang="en-US" dirty="0" smtClean="0"/>
              <a:t>.</a:t>
            </a:r>
            <a:endParaRPr lang="en-US" dirty="0"/>
          </a:p>
        </p:txBody>
      </p:sp>
    </p:spTree>
    <p:extLst>
      <p:ext uri="{BB962C8B-B14F-4D97-AF65-F5344CB8AC3E}">
        <p14:creationId xmlns:p14="http://schemas.microsoft.com/office/powerpoint/2010/main" val="1677439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Consolidated Omnibus Budget Reconciliation Act of 1985</a:t>
            </a:r>
            <a:br>
              <a:rPr lang="en-US" dirty="0"/>
            </a:br>
            <a:endParaRPr lang="en-US" dirty="0"/>
          </a:p>
        </p:txBody>
      </p:sp>
      <p:sp>
        <p:nvSpPr>
          <p:cNvPr id="3" name="Content Placeholder 2"/>
          <p:cNvSpPr>
            <a:spLocks noGrp="1"/>
          </p:cNvSpPr>
          <p:nvPr>
            <p:ph idx="1"/>
          </p:nvPr>
        </p:nvSpPr>
        <p:spPr/>
        <p:txBody>
          <a:bodyPr/>
          <a:lstStyle/>
          <a:p>
            <a:r>
              <a:rPr lang="en-US" dirty="0" smtClean="0"/>
              <a:t>Insurance </a:t>
            </a:r>
            <a:r>
              <a:rPr lang="en-US" dirty="0"/>
              <a:t>program which gives some employees the ability to continue health insurance coverage after leaving </a:t>
            </a:r>
            <a:r>
              <a:rPr lang="en-US" dirty="0" smtClean="0"/>
              <a:t>employment</a:t>
            </a:r>
          </a:p>
          <a:p>
            <a:pPr lvl="1"/>
            <a:r>
              <a:rPr lang="en-US" dirty="0" smtClean="0"/>
              <a:t>Created COBRA plans</a:t>
            </a:r>
          </a:p>
          <a:p>
            <a:r>
              <a:rPr lang="en-US" dirty="0" smtClean="0"/>
              <a:t>Title X </a:t>
            </a:r>
            <a:r>
              <a:rPr lang="en-US" dirty="0"/>
              <a:t>amends the Internal Revenue Code and the Public Health Service Act to deny income tax deductions to employers (generally those with 20 or more full-time equivalent employees) for contributions to a group health plan unless such plan meets certain continuing coverage requirements</a:t>
            </a:r>
            <a:r>
              <a:rPr lang="en-US" dirty="0" smtClean="0"/>
              <a:t>.</a:t>
            </a:r>
          </a:p>
          <a:p>
            <a:pPr lvl="1"/>
            <a:r>
              <a:rPr lang="en-US" dirty="0" smtClean="0"/>
              <a:t>Later changed to an excise tax penalty</a:t>
            </a:r>
            <a:endParaRPr lang="en-US" dirty="0"/>
          </a:p>
        </p:txBody>
      </p:sp>
    </p:spTree>
    <p:extLst>
      <p:ext uri="{BB962C8B-B14F-4D97-AF65-F5344CB8AC3E}">
        <p14:creationId xmlns:p14="http://schemas.microsoft.com/office/powerpoint/2010/main" val="3793082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Universal health care</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Video</a:t>
            </a:r>
            <a:r>
              <a:rPr lang="en-US" dirty="0"/>
              <a:t>: CSPAN: Harry and Louise Ads, 1993</a:t>
            </a:r>
            <a:endParaRPr lang="en-US" dirty="0" smtClean="0"/>
          </a:p>
          <a:p>
            <a:pPr lvl="1"/>
            <a:r>
              <a:rPr lang="en-US" dirty="0" smtClean="0"/>
              <a:t>https</a:t>
            </a:r>
            <a:r>
              <a:rPr lang="en-US" dirty="0"/>
              <a:t>://www.youtube.com/watch?v=CwOX2P4s-Iw</a:t>
            </a:r>
          </a:p>
        </p:txBody>
      </p:sp>
    </p:spTree>
    <p:extLst>
      <p:ext uri="{BB962C8B-B14F-4D97-AF65-F5344CB8AC3E}">
        <p14:creationId xmlns:p14="http://schemas.microsoft.com/office/powerpoint/2010/main" val="4182907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Hillarycare</a:t>
            </a:r>
            <a:r>
              <a:rPr lang="en-US" dirty="0" smtClean="0"/>
              <a:t>: the Health </a:t>
            </a:r>
            <a:r>
              <a:rPr lang="en-US" dirty="0"/>
              <a:t>Security Act of 1993</a:t>
            </a:r>
            <a:endParaRPr lang="en-US" dirty="0"/>
          </a:p>
        </p:txBody>
      </p:sp>
      <p:sp>
        <p:nvSpPr>
          <p:cNvPr id="3" name="Content Placeholder 2"/>
          <p:cNvSpPr>
            <a:spLocks noGrp="1"/>
          </p:cNvSpPr>
          <p:nvPr>
            <p:ph idx="1"/>
          </p:nvPr>
        </p:nvSpPr>
        <p:spPr/>
        <p:txBody>
          <a:bodyPr>
            <a:normAutofit/>
          </a:bodyPr>
          <a:lstStyle/>
          <a:p>
            <a:r>
              <a:rPr lang="en-US" dirty="0" smtClean="0"/>
              <a:t>Universal coverage</a:t>
            </a:r>
          </a:p>
          <a:p>
            <a:pPr lvl="1"/>
            <a:r>
              <a:rPr lang="en-US" dirty="0"/>
              <a:t>Most people would get insurance plans from their employers because all employers were required to provide health insurance coverage to every employee</a:t>
            </a:r>
            <a:r>
              <a:rPr lang="en-US" dirty="0" smtClean="0"/>
              <a:t>.</a:t>
            </a:r>
          </a:p>
          <a:p>
            <a:pPr lvl="1"/>
            <a:r>
              <a:rPr lang="en-US" dirty="0"/>
              <a:t>People without jobs could purchase health insurance on their own from the regional health </a:t>
            </a:r>
            <a:r>
              <a:rPr lang="en-US" dirty="0" smtClean="0"/>
              <a:t>alliances.</a:t>
            </a:r>
          </a:p>
          <a:p>
            <a:pPr lvl="1"/>
            <a:r>
              <a:rPr lang="en-US" dirty="0" smtClean="0"/>
              <a:t>The </a:t>
            </a:r>
            <a:r>
              <a:rPr lang="en-US" dirty="0"/>
              <a:t>Federal government would subsidize the costs for low-income people</a:t>
            </a:r>
            <a:r>
              <a:rPr lang="en-US" dirty="0" smtClean="0"/>
              <a:t>.</a:t>
            </a:r>
            <a:endParaRPr lang="en-US" dirty="0"/>
          </a:p>
        </p:txBody>
      </p:sp>
    </p:spTree>
    <p:extLst>
      <p:ext uri="{BB962C8B-B14F-4D97-AF65-F5344CB8AC3E}">
        <p14:creationId xmlns:p14="http://schemas.microsoft.com/office/powerpoint/2010/main" val="2063151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32176</TotalTime>
  <Words>920</Words>
  <Application>Microsoft Office PowerPoint</Application>
  <PresentationFormat>Widescreen</PresentationFormat>
  <Paragraphs>111</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Publico</vt:lpstr>
      <vt:lpstr>Rubik</vt:lpstr>
      <vt:lpstr>Office Theme</vt:lpstr>
      <vt:lpstr>HCMI 4225: History of private health care and reform proposals in the 1990s</vt:lpstr>
      <vt:lpstr>Video: How did Makeup, WWII &amp; Communism Create U.S. Healthcare? </vt:lpstr>
      <vt:lpstr>Blue Cross</vt:lpstr>
      <vt:lpstr>Blue Shield</vt:lpstr>
      <vt:lpstr>WWII and the 1950s</vt:lpstr>
      <vt:lpstr>HMOs</vt:lpstr>
      <vt:lpstr>Consolidated Omnibus Budget Reconciliation Act of 1985 </vt:lpstr>
      <vt:lpstr>Universal health care</vt:lpstr>
      <vt:lpstr>Hillarycare: the Health Security Act of 1993</vt:lpstr>
      <vt:lpstr>Hillarycare: the Health Security Act of 1993</vt:lpstr>
      <vt:lpstr>Hillarycare: the Health Security Act of 1993</vt:lpstr>
      <vt:lpstr>Defeat</vt:lpstr>
      <vt:lpstr>Comparing Hillarycare and Obamacare</vt:lpstr>
      <vt:lpstr>HIPAA: Health Insurance Portability and Accountability Act of 1996</vt:lpstr>
      <vt:lpstr>Readings: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117</cp:revision>
  <dcterms:created xsi:type="dcterms:W3CDTF">2018-08-26T19:46:47Z</dcterms:created>
  <dcterms:modified xsi:type="dcterms:W3CDTF">2019-03-25T13:30:25Z</dcterms:modified>
</cp:coreProperties>
</file>