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6" r:id="rId3"/>
    <p:sldId id="279" r:id="rId4"/>
    <p:sldId id="310" r:id="rId5"/>
    <p:sldId id="314" r:id="rId6"/>
    <p:sldId id="318" r:id="rId7"/>
    <p:sldId id="317" r:id="rId8"/>
    <p:sldId id="315" r:id="rId9"/>
    <p:sldId id="280" r:id="rId10"/>
    <p:sldId id="281" r:id="rId11"/>
    <p:sldId id="283" r:id="rId12"/>
    <p:sldId id="282" r:id="rId13"/>
    <p:sldId id="284" r:id="rId14"/>
    <p:sldId id="285" r:id="rId15"/>
    <p:sldId id="306" r:id="rId16"/>
    <p:sldId id="307" r:id="rId17"/>
    <p:sldId id="308" r:id="rId18"/>
    <p:sldId id="309" r:id="rId19"/>
    <p:sldId id="288" r:id="rId20"/>
    <p:sldId id="311" r:id="rId21"/>
    <p:sldId id="312" r:id="rId22"/>
    <p:sldId id="313"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69" d="100"/>
          <a:sy n="69" d="100"/>
        </p:scale>
        <p:origin x="522" y="66"/>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files.kff.org/attachment/fact-sheet-summary-of-the-affordable-care-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ff.org/uninsured/fact-sheet/key-facts-about-the-uninsured-population/" TargetMode="External"/><Relationship Id="rId2" Type="http://schemas.openxmlformats.org/officeDocument/2006/relationships/hyperlink" Target="https://www.healthinsurance.org/medicai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Affordable Care Act</a:t>
            </a:r>
            <a:endParaRPr lang="en-US" dirty="0"/>
          </a:p>
        </p:txBody>
      </p:sp>
      <p:sp>
        <p:nvSpPr>
          <p:cNvPr id="3" name="Subtitle 2"/>
          <p:cNvSpPr>
            <a:spLocks noGrp="1"/>
          </p:cNvSpPr>
          <p:nvPr>
            <p:ph type="subTitle" idx="1"/>
          </p:nvPr>
        </p:nvSpPr>
        <p:spPr/>
        <p:txBody>
          <a:bodyPr/>
          <a:lstStyle/>
          <a:p>
            <a:r>
              <a:rPr lang="en-US" dirty="0"/>
              <a:t>BUSN 203: Mon/Wed 9:30 AM – 10:45PM</a:t>
            </a:r>
          </a:p>
          <a:p>
            <a:r>
              <a:rPr lang="en-US" dirty="0"/>
              <a:t>Shane Murphy – </a:t>
            </a:r>
            <a:r>
              <a:rPr lang="en-US" dirty="0">
                <a:hlinkClick r:id="rId2"/>
              </a:rPr>
              <a:t>shane@uconn.edu</a:t>
            </a:r>
            <a:endParaRPr lang="en-US" dirty="0"/>
          </a:p>
          <a:p>
            <a:r>
              <a:rPr lang="en-US" dirty="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employers with 50 or more full-time employees</a:t>
            </a:r>
          </a:p>
          <a:p>
            <a:pPr lvl="1"/>
            <a:r>
              <a:rPr lang="en-US" dirty="0" smtClean="0"/>
              <a:t>Assess </a:t>
            </a:r>
            <a:r>
              <a:rPr lang="en-US" dirty="0"/>
              <a:t>employers with 50 or more full-time employees that do not offer coverage and have at least one full-time employee who receives a premium tax credit a fee of $2,000 per full-time employee, excluding the first 30 employees from the assessment. </a:t>
            </a:r>
            <a:endParaRPr lang="en-US" dirty="0" smtClean="0"/>
          </a:p>
          <a:p>
            <a:pPr lvl="1"/>
            <a:r>
              <a:rPr lang="en-US" dirty="0" smtClean="0"/>
              <a:t>Employers </a:t>
            </a:r>
            <a:r>
              <a:rPr lang="en-US" dirty="0"/>
              <a:t>with 50 or more full-time employees that offer coverage but have at least one full-time employee receiving a premium tax credit, will pay the lesser of $3,000 for each employee receiving a premium credit or $2,000 for each full-time employee, excluding the first 30 employees from the assessment</a:t>
            </a:r>
            <a:r>
              <a:rPr lang="en-US" dirty="0" smtClean="0"/>
              <a:t>.</a:t>
            </a:r>
          </a:p>
          <a:p>
            <a:r>
              <a:rPr lang="en-US" dirty="0" smtClean="0"/>
              <a:t>Exempt </a:t>
            </a:r>
            <a:r>
              <a:rPr lang="en-US" dirty="0"/>
              <a:t>employers with up to 50 full-time employees from any of the above penalties</a:t>
            </a:r>
            <a:r>
              <a:rPr lang="en-US" dirty="0" smtClean="0"/>
              <a:t>.</a:t>
            </a:r>
          </a:p>
          <a:p>
            <a:r>
              <a:rPr lang="en-US" dirty="0"/>
              <a:t>Require employers with more than 200 employees to automatically enroll employees into health insurance plans offered by the employer. Employees may opt out of coverage.</a:t>
            </a:r>
          </a:p>
          <a:p>
            <a:endParaRPr lang="en-US" dirty="0"/>
          </a:p>
          <a:p>
            <a:endParaRPr lang="en-US" dirty="0"/>
          </a:p>
        </p:txBody>
      </p:sp>
    </p:spTree>
    <p:extLst>
      <p:ext uri="{BB962C8B-B14F-4D97-AF65-F5344CB8AC3E}">
        <p14:creationId xmlns:p14="http://schemas.microsoft.com/office/powerpoint/2010/main" val="3208184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Medicaid</a:t>
            </a:r>
            <a:endParaRPr lang="en-US" dirty="0"/>
          </a:p>
        </p:txBody>
      </p:sp>
      <p:sp>
        <p:nvSpPr>
          <p:cNvPr id="3" name="Content Placeholder 2"/>
          <p:cNvSpPr>
            <a:spLocks noGrp="1"/>
          </p:cNvSpPr>
          <p:nvPr>
            <p:ph idx="1"/>
          </p:nvPr>
        </p:nvSpPr>
        <p:spPr/>
        <p:txBody>
          <a:bodyPr>
            <a:normAutofit fontScale="62500" lnSpcReduction="20000"/>
          </a:bodyPr>
          <a:lstStyle/>
          <a:p>
            <a:r>
              <a:rPr lang="en-US" dirty="0"/>
              <a:t>Expand Medicaid to all non-Medicare eligible individuals under age 65 (children, pregnant women, parents, and adults without dependent children) with incomes up to 133% FPL based on modified adjusted gross income (as under current law undocumented immigrants are not eligible for Medicaid</a:t>
            </a:r>
            <a:r>
              <a:rPr lang="en-US" dirty="0" smtClean="0"/>
              <a:t>).</a:t>
            </a:r>
          </a:p>
          <a:p>
            <a:pPr lvl="1"/>
            <a:r>
              <a:rPr lang="en-US" dirty="0" smtClean="0"/>
              <a:t>All </a:t>
            </a:r>
            <a:r>
              <a:rPr lang="en-US" dirty="0"/>
              <a:t>newly eligible adults will be guaranteed a benchmark benefit package that meets the essential health benefits available through the </a:t>
            </a:r>
            <a:r>
              <a:rPr lang="en-US" dirty="0" smtClean="0"/>
              <a:t>Exchanges.</a:t>
            </a:r>
          </a:p>
          <a:p>
            <a:r>
              <a:rPr lang="en-US" dirty="0" smtClean="0"/>
              <a:t>The </a:t>
            </a:r>
            <a:r>
              <a:rPr lang="en-US" dirty="0"/>
              <a:t>Supreme Court ruling on the constitutionality of the ACA upheld the Medicaid expansion, but limited the ability of HHS to enforce it, thereby making the decision to expand Medicaid optional for </a:t>
            </a:r>
            <a:r>
              <a:rPr lang="en-US" dirty="0" smtClean="0"/>
              <a:t>states.</a:t>
            </a:r>
          </a:p>
          <a:p>
            <a:pPr lvl="1"/>
            <a:r>
              <a:rPr lang="en-US" dirty="0" smtClean="0"/>
              <a:t>To </a:t>
            </a:r>
            <a:r>
              <a:rPr lang="en-US" dirty="0"/>
              <a:t>finance the coverage for the newly eligible (those who were not previously eligible for at least benchmark equivalent coverage, those who were eligible for a capped program but were not enrolled, or those who were enrolled in state-funded programs), states will receive 100% federal funding for 2014 through 2016, 95% federal financing in 2017, 94% federal financing in 2018, 93% federal financing in 2019, and 90% federal financing for 2020 and subsequent </a:t>
            </a:r>
            <a:r>
              <a:rPr lang="en-US" dirty="0" smtClean="0"/>
              <a:t>years.</a:t>
            </a:r>
          </a:p>
          <a:p>
            <a:pPr lvl="1"/>
            <a:r>
              <a:rPr lang="en-US" dirty="0" smtClean="0"/>
              <a:t>States </a:t>
            </a:r>
            <a:r>
              <a:rPr lang="en-US" dirty="0"/>
              <a:t>that have already expanded eligibility to adults with incomes up to 100% FPL will receive a phased-in increase in the federal medical assistance percentage (FMAP) for non-pregnant childless adults so that by 2019 they receive the same federal financing as other states (93% in 2019 and 90% in 2020 and later</a:t>
            </a:r>
            <a:r>
              <a:rPr lang="en-US" dirty="0" smtClean="0"/>
              <a:t>).</a:t>
            </a:r>
          </a:p>
          <a:p>
            <a:pPr lvl="1"/>
            <a:r>
              <a:rPr lang="en-US" dirty="0" smtClean="0"/>
              <a:t>States </a:t>
            </a:r>
            <a:r>
              <a:rPr lang="en-US" dirty="0"/>
              <a:t>have the option to expand Medicaid eligibility to childless adults beginning on April 1, 2010, but will receive their regular FMAP until 2014. In addition, increase Medicaid payments in fee-for-service and managed care for primary care services provided by primary care doctors (family medicine, general internal medicine or pediatric medicine) to 100% of the Medicare payment rates for 2013 and </a:t>
            </a:r>
            <a:r>
              <a:rPr lang="en-US" dirty="0" smtClean="0"/>
              <a:t>2014.</a:t>
            </a:r>
          </a:p>
          <a:p>
            <a:pPr lvl="1"/>
            <a:r>
              <a:rPr lang="en-US" dirty="0" smtClean="0"/>
              <a:t>States </a:t>
            </a:r>
            <a:r>
              <a:rPr lang="en-US" dirty="0"/>
              <a:t>will receive 100% federal financing for the increased payment rates</a:t>
            </a:r>
            <a:r>
              <a:rPr lang="en-US" dirty="0" smtClean="0"/>
              <a:t>.</a:t>
            </a:r>
            <a:endParaRPr lang="en-US" dirty="0"/>
          </a:p>
          <a:p>
            <a:endParaRPr lang="en-US" dirty="0"/>
          </a:p>
        </p:txBody>
      </p:sp>
    </p:spTree>
    <p:extLst>
      <p:ext uri="{BB962C8B-B14F-4D97-AF65-F5344CB8AC3E}">
        <p14:creationId xmlns:p14="http://schemas.microsoft.com/office/powerpoint/2010/main" val="3553552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CHIP</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Require states to maintain current income eligibility levels for children in Medicaid and the Children’s Health Insurance Program (CHIP) until 2019 and extend funding for CHIP through </a:t>
            </a:r>
            <a:r>
              <a:rPr lang="en-US" dirty="0" smtClean="0"/>
              <a:t>2015.</a:t>
            </a:r>
          </a:p>
          <a:p>
            <a:pPr lvl="1"/>
            <a:r>
              <a:rPr lang="en-US" dirty="0" smtClean="0"/>
              <a:t>CHIP </a:t>
            </a:r>
            <a:r>
              <a:rPr lang="en-US" dirty="0"/>
              <a:t>benefit package and cost-sharing rules will continue as under current law. Provide states with the option to provide CHIP coverage to children of state employees who are eligible for health benefits if certain conditions are met. Beginning in 2015, states will receive a 23 percentage point increase in the CHIP match rate up to a cap of 100%. CHIP-eligible children who are unable to enroll in the program due to enrollment caps will be eligible for tax credits in the state Exchanges.</a:t>
            </a:r>
          </a:p>
          <a:p>
            <a:r>
              <a:rPr lang="en-US" dirty="0" smtClean="0"/>
              <a:t>Note: Chip is a federally funded, state administered program that covers children from low income families who do not qualify for Medicaid. Chip covers up to between 175% FPL and 405% FPL (average 255% FPL), 9 million children</a:t>
            </a:r>
            <a:endParaRPr lang="en-US" dirty="0"/>
          </a:p>
        </p:txBody>
      </p:sp>
    </p:spTree>
    <p:extLst>
      <p:ext uri="{BB962C8B-B14F-4D97-AF65-F5344CB8AC3E}">
        <p14:creationId xmlns:p14="http://schemas.microsoft.com/office/powerpoint/2010/main" val="4278071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and Cost-Sharing Subsidies to Individuals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Provide </a:t>
            </a:r>
            <a:r>
              <a:rPr lang="en-US" dirty="0"/>
              <a:t>refundable and </a:t>
            </a:r>
            <a:r>
              <a:rPr lang="en-US" dirty="0" err="1"/>
              <a:t>advanceable</a:t>
            </a:r>
            <a:r>
              <a:rPr lang="en-US" dirty="0"/>
              <a:t> premium credits to eligible individuals and families with incomes between 100-400% FPL to purchase insurance through the Exchanges. The premium credits will be tied to the second lowest cost silver plan in the area and will be set on a sliding scale such that the premium contributions are limited to </a:t>
            </a:r>
            <a:r>
              <a:rPr lang="en-US" dirty="0" smtClean="0"/>
              <a:t>percentages of income between 2% and 9.5%.</a:t>
            </a:r>
          </a:p>
          <a:p>
            <a:pPr lvl="1" fontAlgn="base"/>
            <a:r>
              <a:rPr lang="en-US" dirty="0" smtClean="0"/>
              <a:t>Increase the premium contributions for those receiving subsidies annually to reflect the excess of the premium growth over the rate of income growth for 2014-2018. Beginning in 2019, further adjust the premium contributions to reflect the excess of premium growth over CPI if aggregate premiums and cost sharing subsidies exceed .504% of GDP.</a:t>
            </a:r>
          </a:p>
          <a:p>
            <a:r>
              <a:rPr lang="en-US" dirty="0" smtClean="0"/>
              <a:t>Provide </a:t>
            </a:r>
            <a:r>
              <a:rPr lang="en-US" dirty="0"/>
              <a:t>cost-sharing subsidies to eligible individuals and families. The cost-sharing credits reduce the cost-sharing amounts and annual cost-sharing limits </a:t>
            </a:r>
            <a:endParaRPr lang="en-US" dirty="0" smtClean="0"/>
          </a:p>
          <a:p>
            <a:pPr lvl="1"/>
            <a:r>
              <a:rPr lang="en-US" dirty="0" smtClean="0"/>
              <a:t>Ensure </a:t>
            </a:r>
            <a:r>
              <a:rPr lang="en-US" dirty="0"/>
              <a:t>that federal premium or cost-sharing subsidies are not used to purchase coverage for abortion if coverage extends beyond saving the life of the woman or cases of rape or incest (Hyde amendment). If an individual who receives federal assistance purchases coverage in a plan that chooses to cover abortion services beyond those for which federal funds are permitted, those federal subsidy funds (for premiums or cost-sharing) must not be used for the purchase of the abortion coverage and must be segregated from private premium payments or state funds</a:t>
            </a:r>
            <a:r>
              <a:rPr lang="en-US" dirty="0" smtClean="0"/>
              <a:t>.</a:t>
            </a:r>
            <a:endParaRPr lang="en-US" dirty="0"/>
          </a:p>
        </p:txBody>
      </p:sp>
    </p:spTree>
    <p:extLst>
      <p:ext uri="{BB962C8B-B14F-4D97-AF65-F5344CB8AC3E}">
        <p14:creationId xmlns:p14="http://schemas.microsoft.com/office/powerpoint/2010/main" val="2706453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Subsidies to Employers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a:t>Provide small employers with no more than 25 employees and average annual wages of less than $50,000 that purchase health insurance for employees with a tax credit</a:t>
            </a:r>
            <a:r>
              <a:rPr lang="en-US" dirty="0" smtClean="0"/>
              <a:t>. </a:t>
            </a:r>
          </a:p>
          <a:p>
            <a:pPr lvl="1" fontAlgn="base"/>
            <a:r>
              <a:rPr lang="en-US" dirty="0" smtClean="0"/>
              <a:t>For </a:t>
            </a:r>
            <a:r>
              <a:rPr lang="en-US" dirty="0"/>
              <a:t>tax years 2014 and later, for eligible small businesses that purchase coverage through the state Exchange, provide a tax credit of up to 50% of the employer’s contribution toward the employee’s health insurance premium if the employer contributes at least 50% of the total premium cost. The credit will be available for two years. The full credit will be available to employers with 10 or fewer employees and average annual wages of less than $25,000. The credit phases-out as firm size and average wage increases. Tax-exempt small businesses meeting these requirements are eligible for tax credits of up to 35% of the employer’s contribution toward the employee’s health insurance premium</a:t>
            </a:r>
          </a:p>
          <a:p>
            <a:r>
              <a:rPr lang="en-US" dirty="0"/>
              <a:t>Create a temporary reinsurance program for employers providing health insurance coverage to retirees over age 55 who are not eligible for Medicare. Program will reimburse employers or insurers for 80% of retiree claims between $15,000 and $90,000. Payments from the reinsurance program will be used to lower the costs for enrollees in the employer plan. Appropriate $5 billion to finance the program. (Effective 90 days following enactment through January 1, 2014)</a:t>
            </a:r>
          </a:p>
          <a:p>
            <a:endParaRPr lang="en-US" dirty="0"/>
          </a:p>
        </p:txBody>
      </p:sp>
    </p:spTree>
    <p:extLst>
      <p:ext uri="{BB962C8B-B14F-4D97-AF65-F5344CB8AC3E}">
        <p14:creationId xmlns:p14="http://schemas.microsoft.com/office/powerpoint/2010/main" val="2602817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Credits</a:t>
            </a:r>
            <a:endParaRPr lang="en-US" dirty="0"/>
          </a:p>
        </p:txBody>
      </p:sp>
      <p:sp>
        <p:nvSpPr>
          <p:cNvPr id="3" name="Content Placeholder 2"/>
          <p:cNvSpPr>
            <a:spLocks noGrp="1"/>
          </p:cNvSpPr>
          <p:nvPr>
            <p:ph idx="1"/>
          </p:nvPr>
        </p:nvSpPr>
        <p:spPr/>
        <p:txBody>
          <a:bodyPr>
            <a:normAutofit/>
          </a:bodyPr>
          <a:lstStyle/>
          <a:p>
            <a:pPr fontAlgn="base"/>
            <a:r>
              <a:rPr lang="en-US" dirty="0" smtClean="0"/>
              <a:t>Refundable Tax Credit for purchasers of health insurance through state or federal exchanges who have incomes between 100% and 400% FPL</a:t>
            </a:r>
          </a:p>
          <a:p>
            <a:pPr fontAlgn="base"/>
            <a:r>
              <a:rPr lang="en-US" dirty="0" smtClean="0"/>
              <a:t>Tax credit for employers with fewer than 25 workers and average wages under $50,000</a:t>
            </a:r>
          </a:p>
          <a:p>
            <a:pPr fontAlgn="base"/>
            <a:endParaRPr lang="en-US" dirty="0"/>
          </a:p>
        </p:txBody>
      </p:sp>
    </p:spTree>
    <p:extLst>
      <p:ext uri="{BB962C8B-B14F-4D97-AF65-F5344CB8AC3E}">
        <p14:creationId xmlns:p14="http://schemas.microsoft.com/office/powerpoint/2010/main" val="4069879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Excise tax on individuals without adequate/qualifying health insurance coverage (exempting low income individuals and other groups)</a:t>
            </a:r>
          </a:p>
          <a:p>
            <a:pPr fontAlgn="base"/>
            <a:r>
              <a:rPr lang="en-US" dirty="0"/>
              <a:t>Excise tax on </a:t>
            </a:r>
            <a:r>
              <a:rPr lang="en-US" dirty="0" smtClean="0"/>
              <a:t>employers of 50+ not offering adequate/qualifying </a:t>
            </a:r>
            <a:r>
              <a:rPr lang="en-US" dirty="0"/>
              <a:t>health insurance </a:t>
            </a:r>
            <a:r>
              <a:rPr lang="en-US" dirty="0" smtClean="0"/>
              <a:t>coverage</a:t>
            </a:r>
          </a:p>
          <a:p>
            <a:pPr fontAlgn="base"/>
            <a:r>
              <a:rPr lang="en-US" dirty="0"/>
              <a:t>Excise tax on employers </a:t>
            </a:r>
            <a:r>
              <a:rPr lang="en-US" dirty="0" smtClean="0"/>
              <a:t>offering “</a:t>
            </a:r>
            <a:r>
              <a:rPr lang="en-US" dirty="0" err="1" smtClean="0"/>
              <a:t>Caddilac</a:t>
            </a:r>
            <a:r>
              <a:rPr lang="en-US" dirty="0" smtClean="0"/>
              <a:t>” insurance plans</a:t>
            </a:r>
          </a:p>
          <a:p>
            <a:pPr fontAlgn="base"/>
            <a:r>
              <a:rPr lang="en-US" dirty="0" smtClean="0"/>
              <a:t>Excise tax on health insurance providers, pharmaceutical companies, and medical device companies</a:t>
            </a:r>
            <a:endParaRPr lang="en-US" dirty="0"/>
          </a:p>
          <a:p>
            <a:pPr fontAlgn="base"/>
            <a:endParaRPr lang="en-US" dirty="0"/>
          </a:p>
        </p:txBody>
      </p:sp>
    </p:spTree>
    <p:extLst>
      <p:ext uri="{BB962C8B-B14F-4D97-AF65-F5344CB8AC3E}">
        <p14:creationId xmlns:p14="http://schemas.microsoft.com/office/powerpoint/2010/main" val="507680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Increase in payroll taxes of 0.9%</a:t>
            </a:r>
          </a:p>
          <a:p>
            <a:pPr fontAlgn="base"/>
            <a:r>
              <a:rPr lang="en-US" dirty="0" smtClean="0"/>
              <a:t>3.8% tax on net investment income for individuals with incomes exceeding $200,000 or couples with incomes exceeding $250,000</a:t>
            </a:r>
          </a:p>
          <a:p>
            <a:pPr fontAlgn="base"/>
            <a:r>
              <a:rPr lang="en-US" dirty="0" smtClean="0"/>
              <a:t>Additional limit on medical expense deduction</a:t>
            </a:r>
          </a:p>
          <a:p>
            <a:pPr lvl="1" fontAlgn="base"/>
            <a:r>
              <a:rPr lang="en-US" dirty="0"/>
              <a:t>Pre-ACA, taxpayers could deduct medical expenses exceeding 7.5 percent of income when calculating taxable income. Post-ACA, only medical expenses exceeding 10 percent of income can be deducted.</a:t>
            </a:r>
          </a:p>
          <a:p>
            <a:pPr fontAlgn="base"/>
            <a:endParaRPr lang="en-US" dirty="0"/>
          </a:p>
        </p:txBody>
      </p:sp>
    </p:spTree>
    <p:extLst>
      <p:ext uri="{BB962C8B-B14F-4D97-AF65-F5344CB8AC3E}">
        <p14:creationId xmlns:p14="http://schemas.microsoft.com/office/powerpoint/2010/main" val="2714804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s://www.taxpolicycenter.org/sites/default/files/4.7.8-table1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388" y="0"/>
            <a:ext cx="832408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617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Changes</a:t>
            </a:r>
            <a:endParaRPr lang="en-US" dirty="0"/>
          </a:p>
        </p:txBody>
      </p:sp>
      <p:sp>
        <p:nvSpPr>
          <p:cNvPr id="3" name="Content Placeholder 2"/>
          <p:cNvSpPr>
            <a:spLocks noGrp="1"/>
          </p:cNvSpPr>
          <p:nvPr>
            <p:ph idx="1"/>
          </p:nvPr>
        </p:nvSpPr>
        <p:spPr/>
        <p:txBody>
          <a:bodyPr>
            <a:normAutofit/>
          </a:bodyPr>
          <a:lstStyle/>
          <a:p>
            <a:r>
              <a:rPr lang="en-US" dirty="0" smtClean="0"/>
              <a:t>Health Exchanges</a:t>
            </a:r>
          </a:p>
          <a:p>
            <a:r>
              <a:rPr lang="en-US" dirty="0" smtClean="0"/>
              <a:t>Benefit Design</a:t>
            </a:r>
          </a:p>
          <a:p>
            <a:r>
              <a:rPr lang="en-US" dirty="0" smtClean="0"/>
              <a:t>Cost Containment</a:t>
            </a:r>
          </a:p>
          <a:p>
            <a:r>
              <a:rPr lang="en-US" dirty="0" smtClean="0"/>
              <a:t>Quality</a:t>
            </a:r>
          </a:p>
          <a:p>
            <a:pPr lvl="1"/>
            <a:r>
              <a:rPr lang="en-US" dirty="0" smtClean="0"/>
              <a:t>Pay-for-performance</a:t>
            </a:r>
          </a:p>
          <a:p>
            <a:r>
              <a:rPr lang="en-US" dirty="0" smtClean="0"/>
              <a:t>Prevention, wellness, and long term care changes</a:t>
            </a:r>
            <a:endParaRPr lang="en-US" dirty="0"/>
          </a:p>
        </p:txBody>
      </p:sp>
    </p:spTree>
    <p:extLst>
      <p:ext uri="{BB962C8B-B14F-4D97-AF65-F5344CB8AC3E}">
        <p14:creationId xmlns:p14="http://schemas.microsoft.com/office/powerpoint/2010/main" val="3680673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Children's Health Insurance Program</a:t>
            </a:r>
          </a:p>
        </p:txBody>
      </p:sp>
      <p:sp>
        <p:nvSpPr>
          <p:cNvPr id="3" name="Content Placeholder 2"/>
          <p:cNvSpPr>
            <a:spLocks noGrp="1"/>
          </p:cNvSpPr>
          <p:nvPr>
            <p:ph idx="1"/>
          </p:nvPr>
        </p:nvSpPr>
        <p:spPr/>
        <p:txBody>
          <a:bodyPr>
            <a:normAutofit lnSpcReduction="10000"/>
          </a:bodyPr>
          <a:lstStyle/>
          <a:p>
            <a:r>
              <a:rPr lang="en-US" dirty="0"/>
              <a:t>Chip is a federally funded, state administered program that covers children from low income families who do not qualify for Medicaid. Chip covers up to between 175% FPL and 405% FPL (average 255% FPL), 9 million children</a:t>
            </a:r>
          </a:p>
          <a:p>
            <a:pPr lvl="1"/>
            <a:r>
              <a:rPr lang="en-US" dirty="0" smtClean="0"/>
              <a:t>Created by Ted Kennedy and Orrin Hatch in response to the failure of </a:t>
            </a:r>
            <a:r>
              <a:rPr lang="en-US" dirty="0" err="1" smtClean="0"/>
              <a:t>HillaryCare</a:t>
            </a:r>
            <a:endParaRPr lang="en-US" dirty="0"/>
          </a:p>
          <a:p>
            <a:pPr lvl="1"/>
            <a:r>
              <a:rPr lang="en-US" dirty="0" smtClean="0"/>
              <a:t>Part of the budget act in 1997</a:t>
            </a:r>
          </a:p>
          <a:p>
            <a:pPr lvl="1"/>
            <a:r>
              <a:rPr lang="en-US" dirty="0" smtClean="0"/>
              <a:t>Federal funds to state run programs</a:t>
            </a:r>
          </a:p>
          <a:p>
            <a:pPr lvl="1"/>
            <a:r>
              <a:rPr lang="en-US" dirty="0" smtClean="0"/>
              <a:t>Funded by tobacco taxes</a:t>
            </a:r>
          </a:p>
          <a:p>
            <a:r>
              <a:rPr lang="en-US" dirty="0" smtClean="0"/>
              <a:t>Expired in 2017, but states kept it running, reauthorized and extended to 2027 in early 2018 as part of February budget (ending first shutdown during Trump administration)</a:t>
            </a:r>
            <a:endParaRPr lang="en-US" dirty="0"/>
          </a:p>
        </p:txBody>
      </p:sp>
    </p:spTree>
    <p:extLst>
      <p:ext uri="{BB962C8B-B14F-4D97-AF65-F5344CB8AC3E}">
        <p14:creationId xmlns:p14="http://schemas.microsoft.com/office/powerpoint/2010/main" val="2490990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lstStyle/>
          <a:p>
            <a:r>
              <a:rPr lang="en-US" dirty="0" smtClean="0"/>
              <a:t>Consolidated suits by the NFIB and by the State of Florida</a:t>
            </a:r>
          </a:p>
          <a:p>
            <a:r>
              <a:rPr lang="en-US" dirty="0" smtClean="0"/>
              <a:t>Other suits by the state of Virginia, Liberty University (Liberty University v. Geithner), a group of people with religious objections in DC (Mead V. Holder), a law group in Michigan (Thomas More Law Center v. Obama), </a:t>
            </a:r>
            <a:r>
              <a:rPr lang="en-US" dirty="0"/>
              <a:t>and Seven-Sky v. </a:t>
            </a:r>
            <a:r>
              <a:rPr lang="en-US" dirty="0" smtClean="0"/>
              <a:t>Holder (as CoA judge, </a:t>
            </a:r>
            <a:r>
              <a:rPr lang="en-US" dirty="0" err="1" smtClean="0"/>
              <a:t>Kavanaugh</a:t>
            </a:r>
            <a:r>
              <a:rPr lang="en-US" dirty="0"/>
              <a:t> dissented – see http://www.scotusblog.com/2018/07/kavanaugh-on-the-affordable-care-act-seven-sky-v-holder/)</a:t>
            </a:r>
            <a:endParaRPr lang="en-US" dirty="0" smtClean="0"/>
          </a:p>
          <a:p>
            <a:r>
              <a:rPr lang="en-US" dirty="0" smtClean="0"/>
              <a:t>Kathleen </a:t>
            </a:r>
            <a:r>
              <a:rPr lang="en-US" dirty="0" err="1" smtClean="0"/>
              <a:t>Sebelius</a:t>
            </a:r>
            <a:endParaRPr lang="en-US" dirty="0" smtClean="0"/>
          </a:p>
          <a:p>
            <a:pPr lvl="1"/>
            <a:r>
              <a:rPr lang="en-US" dirty="0" smtClean="0"/>
              <a:t>Secretary of Health and Human Services (2009-2014)</a:t>
            </a:r>
            <a:endParaRPr lang="en-US" dirty="0"/>
          </a:p>
        </p:txBody>
      </p:sp>
    </p:spTree>
    <p:extLst>
      <p:ext uri="{BB962C8B-B14F-4D97-AF65-F5344CB8AC3E}">
        <p14:creationId xmlns:p14="http://schemas.microsoft.com/office/powerpoint/2010/main" val="21434915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Constitutional:</a:t>
            </a:r>
          </a:p>
          <a:p>
            <a:pPr lvl="1"/>
            <a:r>
              <a:rPr lang="en-US" dirty="0" smtClean="0"/>
              <a:t>Anti-Injunction Act – individuals can’t sue to avoid paying taxes</a:t>
            </a:r>
          </a:p>
          <a:p>
            <a:pPr lvl="2"/>
            <a:r>
              <a:rPr lang="en-US" dirty="0" smtClean="0"/>
              <a:t>Court found that since the act is a penalty and not a tax, suits were allowed</a:t>
            </a:r>
          </a:p>
          <a:p>
            <a:pPr lvl="1"/>
            <a:r>
              <a:rPr lang="en-US" dirty="0" smtClean="0"/>
              <a:t>Congress taxing power</a:t>
            </a:r>
          </a:p>
          <a:p>
            <a:pPr lvl="2"/>
            <a:r>
              <a:rPr lang="en-US" dirty="0" smtClean="0"/>
              <a:t>The individual mandate was a valid exercise of taxing power</a:t>
            </a:r>
          </a:p>
          <a:p>
            <a:r>
              <a:rPr lang="en-US" dirty="0" smtClean="0"/>
              <a:t>Medicaid Expansion</a:t>
            </a:r>
          </a:p>
          <a:p>
            <a:pPr lvl="1"/>
            <a:r>
              <a:rPr lang="en-US" dirty="0" smtClean="0"/>
              <a:t>Roberts, Breyer, and Kagan felt states should be allowed to opt out</a:t>
            </a:r>
          </a:p>
          <a:p>
            <a:pPr lvl="1"/>
            <a:r>
              <a:rPr lang="en-US" dirty="0" smtClean="0"/>
              <a:t>Scalia, Kennedy, Thomas, and Alito felt Medicaid expansion (and the entire ACA) was unconstitutional</a:t>
            </a:r>
          </a:p>
          <a:p>
            <a:pPr lvl="1"/>
            <a:r>
              <a:rPr lang="en-US" dirty="0" smtClean="0"/>
              <a:t>Ginsburg and Sotomayor dissented, would have upheld Medicaid expansion in all states</a:t>
            </a:r>
          </a:p>
          <a:p>
            <a:pPr lvl="1"/>
            <a:r>
              <a:rPr lang="en-US" dirty="0"/>
              <a:t>Commerce Clause and the Necessary and Proper </a:t>
            </a:r>
            <a:r>
              <a:rPr lang="en-US" dirty="0" smtClean="0"/>
              <a:t>Clause</a:t>
            </a:r>
          </a:p>
          <a:p>
            <a:pPr lvl="1"/>
            <a:r>
              <a:rPr lang="en-US" dirty="0"/>
              <a:t>“As for the Medicaid expansion, that portion of the Affordable Care Act violates the Constitution by threatening existing Medicaid funding. Congress has no authority to order the States to regulate according to its instructions. Congress may offer the States grants and require the States to comply with accompanying conditions, but the States must have a genuine choice whether to accept the offer</a:t>
            </a:r>
            <a:r>
              <a:rPr lang="en-US" dirty="0" smtClean="0"/>
              <a:t>.” – John Roberts</a:t>
            </a:r>
            <a:endParaRPr lang="en-US" dirty="0"/>
          </a:p>
        </p:txBody>
      </p:sp>
    </p:spTree>
    <p:extLst>
      <p:ext uri="{BB962C8B-B14F-4D97-AF65-F5344CB8AC3E}">
        <p14:creationId xmlns:p14="http://schemas.microsoft.com/office/powerpoint/2010/main" val="10744518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of 2017</a:t>
            </a:r>
          </a:p>
        </p:txBody>
      </p:sp>
      <p:sp>
        <p:nvSpPr>
          <p:cNvPr id="3" name="Content Placeholder 2"/>
          <p:cNvSpPr>
            <a:spLocks noGrp="1"/>
          </p:cNvSpPr>
          <p:nvPr>
            <p:ph idx="1"/>
          </p:nvPr>
        </p:nvSpPr>
        <p:spPr/>
        <p:txBody>
          <a:bodyPr/>
          <a:lstStyle/>
          <a:p>
            <a:r>
              <a:rPr lang="en-US" dirty="0" smtClean="0"/>
              <a:t>Repeals the </a:t>
            </a:r>
            <a:r>
              <a:rPr lang="en-US" dirty="0"/>
              <a:t>individual </a:t>
            </a:r>
            <a:r>
              <a:rPr lang="en-US" dirty="0" smtClean="0"/>
              <a:t>mandate, effective </a:t>
            </a:r>
            <a:r>
              <a:rPr lang="en-US" dirty="0"/>
              <a:t>starting in </a:t>
            </a:r>
            <a:r>
              <a:rPr lang="en-US" dirty="0" smtClean="0"/>
              <a:t>2019</a:t>
            </a:r>
          </a:p>
          <a:p>
            <a:pPr lvl="1"/>
            <a:r>
              <a:rPr lang="en-US" dirty="0" smtClean="0"/>
              <a:t>Reduces the penalty for going uncovered to zero</a:t>
            </a:r>
          </a:p>
          <a:p>
            <a:r>
              <a:rPr lang="en-US" dirty="0" smtClean="0"/>
              <a:t>~13 </a:t>
            </a:r>
            <a:r>
              <a:rPr lang="en-US" dirty="0"/>
              <a:t>million fewer persons would have health insurance by </a:t>
            </a:r>
            <a:r>
              <a:rPr lang="en-US" dirty="0" smtClean="0"/>
              <a:t>2025</a:t>
            </a:r>
          </a:p>
          <a:p>
            <a:pPr lvl="1"/>
            <a:r>
              <a:rPr lang="en-US" dirty="0" smtClean="0"/>
              <a:t>8 </a:t>
            </a:r>
            <a:r>
              <a:rPr lang="en-US" dirty="0"/>
              <a:t>million fewer on the Affordable Care Act exchanges and 5 million fewer on </a:t>
            </a:r>
            <a:r>
              <a:rPr lang="en-US" dirty="0" smtClean="0"/>
              <a:t>Medicaid</a:t>
            </a:r>
          </a:p>
          <a:p>
            <a:r>
              <a:rPr lang="en-US" dirty="0" smtClean="0"/>
              <a:t>Lowers tax credits providing estimated </a:t>
            </a:r>
            <a:r>
              <a:rPr lang="en-US" dirty="0"/>
              <a:t>over $300 billion in </a:t>
            </a:r>
            <a:r>
              <a:rPr lang="en-US" dirty="0" smtClean="0"/>
              <a:t>savings to government between 2020 and 2030</a:t>
            </a:r>
            <a:endParaRPr lang="en-US" dirty="0"/>
          </a:p>
        </p:txBody>
      </p:sp>
    </p:spTree>
    <p:extLst>
      <p:ext uri="{BB962C8B-B14F-4D97-AF65-F5344CB8AC3E}">
        <p14:creationId xmlns:p14="http://schemas.microsoft.com/office/powerpoint/2010/main" val="2688237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Obama, Barack. "United States health care reform: progress to date and next steps." </a:t>
            </a:r>
            <a:r>
              <a:rPr lang="en-US" i="1" dirty="0" err="1"/>
              <a:t>Jama</a:t>
            </a:r>
            <a:r>
              <a:rPr lang="en-US" dirty="0"/>
              <a:t> 316, no. 5 (2016): 525-532</a:t>
            </a:r>
            <a:r>
              <a:rPr lang="en-US" dirty="0" smtClean="0"/>
              <a:t>.</a:t>
            </a:r>
          </a:p>
          <a:p>
            <a:r>
              <a:rPr lang="en-US" dirty="0"/>
              <a:t>“Summary of the Affordable Care </a:t>
            </a:r>
            <a:r>
              <a:rPr lang="en-US" dirty="0" smtClean="0"/>
              <a:t>Act.” </a:t>
            </a:r>
            <a:r>
              <a:rPr lang="en-US" i="1" dirty="0" smtClean="0"/>
              <a:t>KFF, </a:t>
            </a:r>
            <a:r>
              <a:rPr lang="en-US" dirty="0"/>
              <a:t>April 23, 2013: </a:t>
            </a:r>
            <a:r>
              <a:rPr lang="en-US" dirty="0">
                <a:hlinkClick r:id="rId2"/>
              </a:rPr>
              <a:t>http://</a:t>
            </a:r>
            <a:r>
              <a:rPr lang="en-US" dirty="0" smtClean="0">
                <a:hlinkClick r:id="rId2"/>
              </a:rPr>
              <a:t>files.kff.org/attachment/fact-sheet-summary-of-the-affordable-care-act</a:t>
            </a:r>
            <a:endParaRPr lang="en-US" dirty="0" smtClean="0"/>
          </a:p>
          <a:p>
            <a:r>
              <a:rPr lang="en-US" dirty="0" smtClean="0"/>
              <a:t>“</a:t>
            </a:r>
            <a:r>
              <a:rPr lang="en-US" dirty="0"/>
              <a:t>What tax changes did the Affordable Care Act </a:t>
            </a:r>
            <a:r>
              <a:rPr lang="en-US" dirty="0" smtClean="0"/>
              <a:t>make?” Tax Policy Center, https</a:t>
            </a:r>
            <a:r>
              <a:rPr lang="en-US" dirty="0"/>
              <a:t>://www.taxpolicycenter.org/briefing-book/what-tax-changes-did-affordable-care-act-make</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ACA</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Require most U.S. citizens and legal residents to have health </a:t>
            </a:r>
            <a:r>
              <a:rPr lang="en-US" dirty="0" smtClean="0"/>
              <a:t>insurance.</a:t>
            </a:r>
          </a:p>
          <a:p>
            <a:r>
              <a:rPr lang="en-US" dirty="0" smtClean="0"/>
              <a:t>Create </a:t>
            </a:r>
            <a:r>
              <a:rPr lang="en-US" dirty="0"/>
              <a:t>state-based American Health Benefit Exchanges through which individuals can purchase coverage, with premium and cost-sharing credits available to individuals/families with income between 133-400% of the federal poverty level (the poverty level is $19,530 for a family of three in 2013) and create separate Exchanges through which small businesses can purchase </a:t>
            </a:r>
            <a:r>
              <a:rPr lang="en-US" dirty="0" smtClean="0"/>
              <a:t>coverage.</a:t>
            </a:r>
          </a:p>
          <a:p>
            <a:r>
              <a:rPr lang="en-US" dirty="0" smtClean="0"/>
              <a:t>Require </a:t>
            </a:r>
            <a:r>
              <a:rPr lang="en-US" dirty="0"/>
              <a:t>employers to pay penalties for employees who receive tax credits for health insurance through an Exchange, with exceptions for small </a:t>
            </a:r>
            <a:r>
              <a:rPr lang="en-US" dirty="0" smtClean="0"/>
              <a:t>employers.</a:t>
            </a:r>
          </a:p>
          <a:p>
            <a:r>
              <a:rPr lang="en-US" dirty="0" smtClean="0"/>
              <a:t>Impose </a:t>
            </a:r>
            <a:r>
              <a:rPr lang="en-US" dirty="0"/>
              <a:t>new regulations on health plans in the Exchanges and in the individual and small group </a:t>
            </a:r>
            <a:r>
              <a:rPr lang="en-US" dirty="0" smtClean="0"/>
              <a:t>markets.</a:t>
            </a:r>
          </a:p>
          <a:p>
            <a:r>
              <a:rPr lang="en-US" dirty="0" smtClean="0"/>
              <a:t>Expand </a:t>
            </a:r>
            <a:r>
              <a:rPr lang="en-US" dirty="0"/>
              <a:t>Medicaid to 133% of the federal poverty level.</a:t>
            </a:r>
          </a:p>
          <a:p>
            <a:endParaRPr lang="en-US" b="1" dirty="0"/>
          </a:p>
        </p:txBody>
      </p:sp>
    </p:spTree>
    <p:extLst>
      <p:ext uri="{BB962C8B-B14F-4D97-AF65-F5344CB8AC3E}">
        <p14:creationId xmlns:p14="http://schemas.microsoft.com/office/powerpoint/2010/main" val="29901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Expansion</a:t>
            </a:r>
            <a:endParaRPr lang="en-US" dirty="0"/>
          </a:p>
        </p:txBody>
      </p:sp>
      <p:sp>
        <p:nvSpPr>
          <p:cNvPr id="3" name="Content Placeholder 2"/>
          <p:cNvSpPr>
            <a:spLocks noGrp="1"/>
          </p:cNvSpPr>
          <p:nvPr>
            <p:ph idx="1"/>
          </p:nvPr>
        </p:nvSpPr>
        <p:spPr/>
        <p:txBody>
          <a:bodyPr/>
          <a:lstStyle/>
          <a:p>
            <a:r>
              <a:rPr lang="en-US" dirty="0">
                <a:hlinkClick r:id="rId2"/>
              </a:rPr>
              <a:t>https://www.healthinsurance.org/medicaid</a:t>
            </a:r>
            <a:r>
              <a:rPr lang="en-US" dirty="0" smtClean="0">
                <a:hlinkClick r:id="rId2"/>
              </a:rPr>
              <a:t>/</a:t>
            </a:r>
            <a:endParaRPr lang="en-US" dirty="0" smtClean="0"/>
          </a:p>
          <a:p>
            <a:r>
              <a:rPr lang="en-US" dirty="0" smtClean="0">
                <a:hlinkClick r:id="rId3"/>
              </a:rPr>
              <a:t>https</a:t>
            </a:r>
            <a:r>
              <a:rPr lang="en-US" dirty="0">
                <a:hlinkClick r:id="rId3"/>
              </a:rPr>
              <a:t>://www.kff.org/uninsured/fact-sheet/key-facts-about-the-uninsured-population</a:t>
            </a:r>
            <a:r>
              <a:rPr lang="en-US" dirty="0" smtClean="0">
                <a:hlinkClick r:id="rId3"/>
              </a:rPr>
              <a:t>/</a:t>
            </a:r>
            <a:endParaRPr lang="en-US" dirty="0" smtClean="0"/>
          </a:p>
          <a:p>
            <a:endParaRPr lang="en-US" dirty="0"/>
          </a:p>
          <a:p>
            <a:endParaRPr lang="en-US" dirty="0"/>
          </a:p>
        </p:txBody>
      </p:sp>
    </p:spTree>
    <p:extLst>
      <p:ext uri="{BB962C8B-B14F-4D97-AF65-F5344CB8AC3E}">
        <p14:creationId xmlns:p14="http://schemas.microsoft.com/office/powerpoint/2010/main" val="35875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r>
              <a:rPr lang="en-US" dirty="0" smtClean="0"/>
              <a:t>According to KFF Appendix A:</a:t>
            </a:r>
          </a:p>
          <a:p>
            <a:pPr lvl="1"/>
            <a:r>
              <a:rPr lang="en-US" dirty="0" smtClean="0"/>
              <a:t>What was the rate of uninsured in 2013 and 2016? What was the change in rate in percentage points? How many people was that?</a:t>
            </a:r>
          </a:p>
          <a:p>
            <a:r>
              <a:rPr lang="en-US" dirty="0" smtClean="0"/>
              <a:t>According to healthinsurance.org:</a:t>
            </a:r>
          </a:p>
          <a:p>
            <a:pPr lvl="1"/>
            <a:r>
              <a:rPr lang="en-US" b="1" dirty="0" smtClean="0"/>
              <a:t>Who qualifies for Medicaid?</a:t>
            </a:r>
          </a:p>
          <a:p>
            <a:pPr lvl="1"/>
            <a:r>
              <a:rPr lang="en-US" b="1" dirty="0" smtClean="0"/>
              <a:t>What </a:t>
            </a:r>
            <a:r>
              <a:rPr lang="en-US" b="1" dirty="0" smtClean="0"/>
              <a:t>is the state Medicaid system called?</a:t>
            </a:r>
          </a:p>
          <a:p>
            <a:pPr lvl="1"/>
            <a:r>
              <a:rPr lang="en-US" b="1" dirty="0" smtClean="0"/>
              <a:t>How many additional people are covered or would be covered by an expansion?</a:t>
            </a:r>
          </a:p>
          <a:p>
            <a:pPr lvl="1"/>
            <a:r>
              <a:rPr lang="en-US" dirty="0"/>
              <a:t>Are there any issues in the application </a:t>
            </a:r>
            <a:r>
              <a:rPr lang="en-US" dirty="0" smtClean="0"/>
              <a:t>system? </a:t>
            </a:r>
            <a:r>
              <a:rPr lang="en-US" dirty="0" smtClean="0"/>
              <a:t>Are </a:t>
            </a:r>
            <a:r>
              <a:rPr lang="en-US" dirty="0" smtClean="0"/>
              <a:t>there any interesting details about Medicaid in your state?</a:t>
            </a:r>
          </a:p>
        </p:txBody>
      </p:sp>
    </p:spTree>
    <p:extLst>
      <p:ext uri="{BB962C8B-B14F-4D97-AF65-F5344CB8AC3E}">
        <p14:creationId xmlns:p14="http://schemas.microsoft.com/office/powerpoint/2010/main" val="3602653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8771466"/>
              </p:ext>
            </p:extLst>
          </p:nvPr>
        </p:nvGraphicFramePr>
        <p:xfrm>
          <a:off x="110837" y="240436"/>
          <a:ext cx="12954000" cy="6289151"/>
        </p:xfrm>
        <a:graphic>
          <a:graphicData uri="http://schemas.openxmlformats.org/drawingml/2006/table">
            <a:tbl>
              <a:tblPr>
                <a:tableStyleId>{5C22544A-7EE6-4342-B048-85BDC9FD1C3A}</a:tableStyleId>
              </a:tblPr>
              <a:tblGrid>
                <a:gridCol w="1394886">
                  <a:extLst>
                    <a:ext uri="{9D8B030D-6E8A-4147-A177-3AD203B41FA5}">
                      <a16:colId xmlns:a16="http://schemas.microsoft.com/office/drawing/2014/main" val="4167418589"/>
                    </a:ext>
                  </a:extLst>
                </a:gridCol>
                <a:gridCol w="1174640">
                  <a:extLst>
                    <a:ext uri="{9D8B030D-6E8A-4147-A177-3AD203B41FA5}">
                      <a16:colId xmlns:a16="http://schemas.microsoft.com/office/drawing/2014/main" val="3182538413"/>
                    </a:ext>
                  </a:extLst>
                </a:gridCol>
                <a:gridCol w="1174640">
                  <a:extLst>
                    <a:ext uri="{9D8B030D-6E8A-4147-A177-3AD203B41FA5}">
                      <a16:colId xmlns:a16="http://schemas.microsoft.com/office/drawing/2014/main" val="3789094762"/>
                    </a:ext>
                  </a:extLst>
                </a:gridCol>
                <a:gridCol w="939712">
                  <a:extLst>
                    <a:ext uri="{9D8B030D-6E8A-4147-A177-3AD203B41FA5}">
                      <a16:colId xmlns:a16="http://schemas.microsoft.com/office/drawing/2014/main" val="1972746413"/>
                    </a:ext>
                  </a:extLst>
                </a:gridCol>
                <a:gridCol w="1233370">
                  <a:extLst>
                    <a:ext uri="{9D8B030D-6E8A-4147-A177-3AD203B41FA5}">
                      <a16:colId xmlns:a16="http://schemas.microsoft.com/office/drawing/2014/main" val="2627979647"/>
                    </a:ext>
                  </a:extLst>
                </a:gridCol>
                <a:gridCol w="1057176">
                  <a:extLst>
                    <a:ext uri="{9D8B030D-6E8A-4147-A177-3AD203B41FA5}">
                      <a16:colId xmlns:a16="http://schemas.microsoft.com/office/drawing/2014/main" val="28338315"/>
                    </a:ext>
                  </a:extLst>
                </a:gridCol>
                <a:gridCol w="1624917">
                  <a:extLst>
                    <a:ext uri="{9D8B030D-6E8A-4147-A177-3AD203B41FA5}">
                      <a16:colId xmlns:a16="http://schemas.microsoft.com/office/drawing/2014/main" val="3159967352"/>
                    </a:ext>
                  </a:extLst>
                </a:gridCol>
                <a:gridCol w="2016466">
                  <a:extLst>
                    <a:ext uri="{9D8B030D-6E8A-4147-A177-3AD203B41FA5}">
                      <a16:colId xmlns:a16="http://schemas.microsoft.com/office/drawing/2014/main" val="426100888"/>
                    </a:ext>
                  </a:extLst>
                </a:gridCol>
                <a:gridCol w="2338193">
                  <a:extLst>
                    <a:ext uri="{9D8B030D-6E8A-4147-A177-3AD203B41FA5}">
                      <a16:colId xmlns:a16="http://schemas.microsoft.com/office/drawing/2014/main" val="2371669633"/>
                    </a:ext>
                  </a:extLst>
                </a:gridCol>
              </a:tblGrid>
              <a:tr h="155577">
                <a:tc gridSpan="9">
                  <a:txBody>
                    <a:bodyPr/>
                    <a:lstStyle/>
                    <a:p>
                      <a:pPr algn="ctr" rtl="0" fontAlgn="b"/>
                      <a:r>
                        <a:rPr lang="en-US" sz="1400" u="none" strike="noStrike">
                          <a:effectLst/>
                        </a:rPr>
                        <a:t>Expanding</a:t>
                      </a:r>
                      <a:endParaRPr lang="en-US" sz="1400" b="0" i="0" u="none" strike="noStrike">
                        <a:solidFill>
                          <a:srgbClr val="000000"/>
                        </a:solidFill>
                        <a:effectLst/>
                        <a:latin typeface="Calibri" panose="020F0502020204030204" pitchFamily="34" charset="0"/>
                      </a:endParaRPr>
                    </a:p>
                  </a:txBody>
                  <a:tcPr marL="4907" marR="4907" marT="490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01768051"/>
                  </a:ext>
                </a:extLst>
              </a:tr>
              <a:tr h="452590">
                <a:tc>
                  <a:txBody>
                    <a:bodyPr/>
                    <a:lstStyle/>
                    <a:p>
                      <a:pPr algn="l" rtl="0" fontAlgn="b"/>
                      <a:r>
                        <a:rPr lang="en-US" sz="1400" u="none" strike="noStrike">
                          <a:effectLst/>
                        </a:rPr>
                        <a:t>State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2013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2017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point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Qualification (FPL)</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 in Medicaid/CHIP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Name of State Program</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Other</a:t>
                      </a:r>
                      <a:endParaRPr lang="en-US" sz="1400" b="0" i="0" u="none" strike="noStrike">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902928419"/>
                  </a:ext>
                </a:extLst>
              </a:tr>
              <a:tr h="155577">
                <a:tc>
                  <a:txBody>
                    <a:bodyPr/>
                    <a:lstStyle/>
                    <a:p>
                      <a:pPr algn="l" fontAlgn="b"/>
                      <a:r>
                        <a:rPr lang="en-US" sz="1400" u="none" strike="noStrike">
                          <a:effectLst/>
                        </a:rPr>
                        <a:t>Mass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63,200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302,000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MassHealth</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6376526"/>
                  </a:ext>
                </a:extLst>
              </a:tr>
              <a:tr h="155577">
                <a:tc>
                  <a:txBody>
                    <a:bodyPr/>
                    <a:lstStyle/>
                    <a:p>
                      <a:pPr algn="l" fontAlgn="b"/>
                      <a:r>
                        <a:rPr lang="en-US" sz="1400" u="none" strike="noStrike">
                          <a:effectLst/>
                        </a:rPr>
                        <a:t>Alaska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20.5%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15.5%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32,900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81,157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Alaska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634725220"/>
                  </a:ext>
                </a:extLst>
              </a:tr>
              <a:tr h="155577">
                <a:tc>
                  <a:txBody>
                    <a:bodyPr/>
                    <a:lstStyle/>
                    <a:p>
                      <a:pPr algn="l" fontAlgn="b"/>
                      <a:r>
                        <a:rPr lang="en-US" sz="1400" u="none" strike="noStrike">
                          <a:effectLst/>
                        </a:rPr>
                        <a:t>Maine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9.8%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41,500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70,000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MaineCare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286009995"/>
                  </a:ext>
                </a:extLst>
              </a:tr>
              <a:tr h="155577">
                <a:tc>
                  <a:txBody>
                    <a:bodyPr/>
                    <a:lstStyle/>
                    <a:p>
                      <a:pPr algn="l" fontAlgn="b"/>
                      <a:r>
                        <a:rPr lang="en-US" sz="1400" u="none" strike="noStrike">
                          <a:effectLst/>
                        </a:rPr>
                        <a:t>New York</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12.5%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961,800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812,875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New York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593802810"/>
                  </a:ext>
                </a:extLst>
              </a:tr>
              <a:tr h="550181">
                <a:tc>
                  <a:txBody>
                    <a:bodyPr/>
                    <a:lstStyle/>
                    <a:p>
                      <a:pPr algn="l" fontAlgn="b"/>
                      <a:r>
                        <a:rPr lang="en-US" sz="1400" u="none" strike="noStrike">
                          <a:effectLst/>
                        </a:rPr>
                        <a:t>Pennsylvania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dirty="0">
                          <a:effectLst/>
                        </a:rPr>
                        <a:t>11.5%</a:t>
                      </a:r>
                      <a:endParaRPr lang="en-US" sz="1400" b="0" i="0" u="none" strike="noStrike" dirty="0">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7.0%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508,400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584,465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HealthPennsylvaniaCoverage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Seeking work requirement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57954607"/>
                  </a:ext>
                </a:extLst>
              </a:tr>
              <a:tr h="155577">
                <a:tc>
                  <a:txBody>
                    <a:bodyPr/>
                    <a:lstStyle/>
                    <a:p>
                      <a:pPr algn="l" fontAlgn="b"/>
                      <a:r>
                        <a:rPr lang="en-US" sz="1400" u="none" strike="noStrike">
                          <a:effectLst/>
                        </a:rPr>
                        <a:t>Kentucky</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16.8%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380,900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634,807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Kentucky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4011737685"/>
                  </a:ext>
                </a:extLst>
              </a:tr>
              <a:tr h="155577">
                <a:tc gridSpan="9">
                  <a:txBody>
                    <a:bodyPr/>
                    <a:lstStyle/>
                    <a:p>
                      <a:pPr algn="ctr" rtl="0" fontAlgn="b"/>
                      <a:r>
                        <a:rPr lang="en-US" sz="1400" u="none" strike="noStrike" dirty="0">
                          <a:effectLst/>
                        </a:rPr>
                        <a:t>Not Expanding</a:t>
                      </a:r>
                      <a:endParaRPr lang="en-US" sz="1400" b="0" i="0" u="none" strike="noStrike" dirty="0">
                        <a:solidFill>
                          <a:srgbClr val="000000"/>
                        </a:solidFill>
                        <a:effectLst/>
                        <a:latin typeface="Calibri" panose="020F0502020204030204" pitchFamily="34" charset="0"/>
                      </a:endParaRPr>
                    </a:p>
                  </a:txBody>
                  <a:tcPr marL="4907" marR="4907" marT="490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0011255"/>
                  </a:ext>
                </a:extLst>
              </a:tr>
              <a:tr h="601097">
                <a:tc>
                  <a:txBody>
                    <a:bodyPr/>
                    <a:lstStyle/>
                    <a:p>
                      <a:pPr algn="l" rtl="0" fontAlgn="b"/>
                      <a:r>
                        <a:rPr lang="en-US" sz="1400" u="none" strike="noStrike">
                          <a:effectLst/>
                        </a:rPr>
                        <a:t>State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2013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2017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point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Qualification (FPL)</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Potential # change in Medicaid/CHIP if expanded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Name of State Program</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dirty="0">
                          <a:effectLst/>
                        </a:rPr>
                        <a:t>Other</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450881161"/>
                  </a:ext>
                </a:extLst>
              </a:tr>
              <a:tr h="286843">
                <a:tc>
                  <a:txBody>
                    <a:bodyPr/>
                    <a:lstStyle/>
                    <a:p>
                      <a:pPr algn="l" fontAlgn="b"/>
                      <a:r>
                        <a:rPr lang="en-US" sz="1400" u="none" strike="noStrike">
                          <a:effectLst/>
                        </a:rPr>
                        <a:t>Wisconsin</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6.1%</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213,900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176,000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BadgerCare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Subsidies exist for private purchases between 100% and 400% FPL</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228886255"/>
                  </a:ext>
                </a:extLst>
              </a:tr>
              <a:tr h="821735">
                <a:tc>
                  <a:txBody>
                    <a:bodyPr/>
                    <a:lstStyle/>
                    <a:p>
                      <a:pPr algn="l" fontAlgn="b"/>
                      <a:r>
                        <a:rPr lang="en-US" sz="1400" u="none" strike="noStrike">
                          <a:effectLst/>
                        </a:rPr>
                        <a:t>Oklahoma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20.6%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16.1%</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130,200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233,000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Sooner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state program to assist low income adult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318794217"/>
                  </a:ext>
                </a:extLst>
              </a:tr>
              <a:tr h="685957">
                <a:tc>
                  <a:txBody>
                    <a:bodyPr/>
                    <a:lstStyle/>
                    <a:p>
                      <a:pPr algn="l" fontAlgn="b"/>
                      <a:r>
                        <a:rPr lang="en-US" sz="1400" u="none" strike="noStrike">
                          <a:effectLst/>
                        </a:rPr>
                        <a:t>Texas</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24.6%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19.6%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879,100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         1,685,000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StarMedicaid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Pay the most taxes towards Medicaid</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825221608"/>
                  </a:ext>
                </a:extLst>
              </a:tr>
              <a:tr h="550181">
                <a:tc>
                  <a:txBody>
                    <a:bodyPr/>
                    <a:lstStyle/>
                    <a:p>
                      <a:pPr algn="l" fontAlgn="b"/>
                      <a:r>
                        <a:rPr lang="en-US" sz="1400" u="none" strike="noStrike">
                          <a:effectLst/>
                        </a:rPr>
                        <a:t>South Dakota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11.0%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23,900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         43,000.00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Seeking work requirement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899811567"/>
                  </a:ext>
                </a:extLst>
              </a:tr>
              <a:tr h="155577">
                <a:tc>
                  <a:txBody>
                    <a:bodyPr/>
                    <a:lstStyle/>
                    <a:p>
                      <a:pPr algn="l" fontAlgn="b"/>
                      <a:r>
                        <a:rPr lang="en-US" sz="1400" u="none" strike="noStrike">
                          <a:effectLst/>
                        </a:rPr>
                        <a:t>Wyoming</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27,000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730695203"/>
                  </a:ext>
                </a:extLst>
              </a:tr>
            </a:tbl>
          </a:graphicData>
        </a:graphic>
      </p:graphicFrame>
    </p:spTree>
    <p:extLst>
      <p:ext uri="{BB962C8B-B14F-4D97-AF65-F5344CB8AC3E}">
        <p14:creationId xmlns:p14="http://schemas.microsoft.com/office/powerpoint/2010/main" val="315041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7543376"/>
              </p:ext>
            </p:extLst>
          </p:nvPr>
        </p:nvGraphicFramePr>
        <p:xfrm>
          <a:off x="0" y="249381"/>
          <a:ext cx="12192000" cy="6996549"/>
        </p:xfrm>
        <a:graphic>
          <a:graphicData uri="http://schemas.openxmlformats.org/drawingml/2006/table">
            <a:tbl>
              <a:tblPr>
                <a:tableStyleId>{5C22544A-7EE6-4342-B048-85BDC9FD1C3A}</a:tableStyleId>
              </a:tblPr>
              <a:tblGrid>
                <a:gridCol w="1320486">
                  <a:extLst>
                    <a:ext uri="{9D8B030D-6E8A-4147-A177-3AD203B41FA5}">
                      <a16:colId xmlns:a16="http://schemas.microsoft.com/office/drawing/2014/main" val="183516896"/>
                    </a:ext>
                  </a:extLst>
                </a:gridCol>
                <a:gridCol w="1455537">
                  <a:extLst>
                    <a:ext uri="{9D8B030D-6E8A-4147-A177-3AD203B41FA5}">
                      <a16:colId xmlns:a16="http://schemas.microsoft.com/office/drawing/2014/main" val="3684456131"/>
                    </a:ext>
                  </a:extLst>
                </a:gridCol>
                <a:gridCol w="1650608">
                  <a:extLst>
                    <a:ext uri="{9D8B030D-6E8A-4147-A177-3AD203B41FA5}">
                      <a16:colId xmlns:a16="http://schemas.microsoft.com/office/drawing/2014/main" val="3596509079"/>
                    </a:ext>
                  </a:extLst>
                </a:gridCol>
                <a:gridCol w="1080398">
                  <a:extLst>
                    <a:ext uri="{9D8B030D-6E8A-4147-A177-3AD203B41FA5}">
                      <a16:colId xmlns:a16="http://schemas.microsoft.com/office/drawing/2014/main" val="3883806446"/>
                    </a:ext>
                  </a:extLst>
                </a:gridCol>
                <a:gridCol w="825305">
                  <a:extLst>
                    <a:ext uri="{9D8B030D-6E8A-4147-A177-3AD203B41FA5}">
                      <a16:colId xmlns:a16="http://schemas.microsoft.com/office/drawing/2014/main" val="4268385111"/>
                    </a:ext>
                  </a:extLst>
                </a:gridCol>
                <a:gridCol w="1110410">
                  <a:extLst>
                    <a:ext uri="{9D8B030D-6E8A-4147-A177-3AD203B41FA5}">
                      <a16:colId xmlns:a16="http://schemas.microsoft.com/office/drawing/2014/main" val="1289669154"/>
                    </a:ext>
                  </a:extLst>
                </a:gridCol>
                <a:gridCol w="1294228">
                  <a:extLst>
                    <a:ext uri="{9D8B030D-6E8A-4147-A177-3AD203B41FA5}">
                      <a16:colId xmlns:a16="http://schemas.microsoft.com/office/drawing/2014/main" val="33131573"/>
                    </a:ext>
                  </a:extLst>
                </a:gridCol>
                <a:gridCol w="947355">
                  <a:extLst>
                    <a:ext uri="{9D8B030D-6E8A-4147-A177-3AD203B41FA5}">
                      <a16:colId xmlns:a16="http://schemas.microsoft.com/office/drawing/2014/main" val="4026290454"/>
                    </a:ext>
                  </a:extLst>
                </a:gridCol>
                <a:gridCol w="2507673">
                  <a:extLst>
                    <a:ext uri="{9D8B030D-6E8A-4147-A177-3AD203B41FA5}">
                      <a16:colId xmlns:a16="http://schemas.microsoft.com/office/drawing/2014/main" val="4154039335"/>
                    </a:ext>
                  </a:extLst>
                </a:gridCol>
              </a:tblGrid>
              <a:tr h="189483">
                <a:tc gridSpan="9">
                  <a:txBody>
                    <a:bodyPr/>
                    <a:lstStyle/>
                    <a:p>
                      <a:pPr algn="ctr" fontAlgn="b"/>
                      <a:r>
                        <a:rPr lang="en-US" sz="1200" u="none" strike="noStrike">
                          <a:effectLst/>
                        </a:rPr>
                        <a:t>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6052485"/>
                  </a:ext>
                </a:extLst>
              </a:tr>
              <a:tr h="372904">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2017 </a:t>
                      </a:r>
                      <a:r>
                        <a:rPr lang="en-US" sz="1200" u="none" strike="noStrike" dirty="0" err="1">
                          <a:effectLst/>
                        </a:rPr>
                        <a:t>Uninsurance</a:t>
                      </a:r>
                      <a:r>
                        <a:rPr lang="en-US" sz="1200" u="none" strike="noStrike" dirty="0">
                          <a:effectLst/>
                        </a:rPr>
                        <a:t> rate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 change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b="0" i="0" u="none" strike="noStrike" dirty="0" smtClean="0">
                          <a:solidFill>
                            <a:srgbClr val="000000"/>
                          </a:solidFill>
                          <a:effectLst/>
                          <a:latin typeface="Calibri" panose="020F0502020204030204" pitchFamily="34" charset="0"/>
                        </a:rPr>
                        <a:t># change in</a:t>
                      </a:r>
                      <a:r>
                        <a:rPr lang="en-US" sz="1200" b="0" i="0" u="none" strike="noStrike" baseline="0" dirty="0" smtClean="0">
                          <a:solidFill>
                            <a:srgbClr val="000000"/>
                          </a:solidFill>
                          <a:effectLst/>
                          <a:latin typeface="Calibri" panose="020F0502020204030204" pitchFamily="34" charset="0"/>
                        </a:rPr>
                        <a:t> </a:t>
                      </a:r>
                      <a:r>
                        <a:rPr lang="en-US" sz="1200" u="none" strike="noStrike" dirty="0" smtClean="0">
                          <a:effectLst/>
                        </a:rPr>
                        <a:t>Medicaid/CHIP</a:t>
                      </a:r>
                      <a:r>
                        <a:rPr lang="en-US" sz="1200" u="none" strike="noStrike" baseline="0" dirty="0" smtClean="0">
                          <a:effectLst/>
                        </a:rPr>
                        <a:t> </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Other</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679595552"/>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091725639"/>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897555700"/>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798055494"/>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1742415633"/>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95346448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74353609"/>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755556584"/>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263890333"/>
                  </a:ext>
                </a:extLst>
              </a:tr>
              <a:tr h="189483">
                <a:tc gridSpan="9">
                  <a:txBody>
                    <a:bodyPr/>
                    <a:lstStyle/>
                    <a:p>
                      <a:pPr algn="ctr" fontAlgn="b"/>
                      <a:r>
                        <a:rPr lang="en-US" sz="1200" u="none" strike="noStrike" dirty="0">
                          <a:effectLst/>
                        </a:rPr>
                        <a:t>Not Expanding</a:t>
                      </a:r>
                      <a:endParaRPr lang="en-US" sz="1200" b="0" i="0" u="none" strike="noStrike" dirty="0">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615174"/>
                  </a:ext>
                </a:extLst>
              </a:tr>
              <a:tr h="372904">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2017 </a:t>
                      </a:r>
                      <a:r>
                        <a:rPr lang="en-US" sz="1200" u="none" strike="noStrike" dirty="0" err="1">
                          <a:effectLst/>
                        </a:rPr>
                        <a:t>Uninsurance</a:t>
                      </a:r>
                      <a:r>
                        <a:rPr lang="en-US" sz="1200" u="none" strike="noStrike" dirty="0">
                          <a:effectLst/>
                        </a:rPr>
                        <a:t> rate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 change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Potential # change in Medicaid/CHIP</a:t>
                      </a:r>
                      <a:r>
                        <a:rPr lang="en-US" sz="1200" u="none" strike="noStrike" baseline="0" dirty="0" smtClean="0">
                          <a:effectLst/>
                        </a:rPr>
                        <a:t> </a:t>
                      </a:r>
                      <a:r>
                        <a:rPr lang="en-US" sz="1200" u="none" strike="noStrike" dirty="0" smtClean="0">
                          <a:effectLst/>
                        </a:rPr>
                        <a:t>if expanded</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Other</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316289854"/>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952999877"/>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208600940"/>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70421477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19853191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584045488"/>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3498146255"/>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dirty="0"/>
                    </a:p>
                  </a:txBody>
                  <a:tcPr marL="6044" marR="6044" marT="6044" marB="0" anchor="b"/>
                </a:tc>
                <a:extLst>
                  <a:ext uri="{0D108BD9-81ED-4DB2-BD59-A6C34878D82A}">
                    <a16:rowId xmlns:a16="http://schemas.microsoft.com/office/drawing/2014/main" val="3005689052"/>
                  </a:ext>
                </a:extLst>
              </a:tr>
            </a:tbl>
          </a:graphicData>
        </a:graphic>
      </p:graphicFrame>
    </p:spTree>
    <p:extLst>
      <p:ext uri="{BB962C8B-B14F-4D97-AF65-F5344CB8AC3E}">
        <p14:creationId xmlns:p14="http://schemas.microsoft.com/office/powerpoint/2010/main" val="1811737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813110"/>
              </p:ext>
            </p:extLst>
          </p:nvPr>
        </p:nvGraphicFramePr>
        <p:xfrm>
          <a:off x="672354" y="268949"/>
          <a:ext cx="11295527" cy="6635310"/>
        </p:xfrm>
        <a:graphic>
          <a:graphicData uri="http://schemas.openxmlformats.org/drawingml/2006/table">
            <a:tbl>
              <a:tblPr>
                <a:tableStyleId>{5C22544A-7EE6-4342-B048-85BDC9FD1C3A}</a:tableStyleId>
              </a:tblPr>
              <a:tblGrid>
                <a:gridCol w="1223391">
                  <a:extLst>
                    <a:ext uri="{9D8B030D-6E8A-4147-A177-3AD203B41FA5}">
                      <a16:colId xmlns:a16="http://schemas.microsoft.com/office/drawing/2014/main" val="183516896"/>
                    </a:ext>
                  </a:extLst>
                </a:gridCol>
                <a:gridCol w="1348512">
                  <a:extLst>
                    <a:ext uri="{9D8B030D-6E8A-4147-A177-3AD203B41FA5}">
                      <a16:colId xmlns:a16="http://schemas.microsoft.com/office/drawing/2014/main" val="3684456131"/>
                    </a:ext>
                  </a:extLst>
                </a:gridCol>
                <a:gridCol w="1529240">
                  <a:extLst>
                    <a:ext uri="{9D8B030D-6E8A-4147-A177-3AD203B41FA5}">
                      <a16:colId xmlns:a16="http://schemas.microsoft.com/office/drawing/2014/main" val="3596509079"/>
                    </a:ext>
                  </a:extLst>
                </a:gridCol>
                <a:gridCol w="1000957">
                  <a:extLst>
                    <a:ext uri="{9D8B030D-6E8A-4147-A177-3AD203B41FA5}">
                      <a16:colId xmlns:a16="http://schemas.microsoft.com/office/drawing/2014/main" val="3883806446"/>
                    </a:ext>
                  </a:extLst>
                </a:gridCol>
                <a:gridCol w="764621">
                  <a:extLst>
                    <a:ext uri="{9D8B030D-6E8A-4147-A177-3AD203B41FA5}">
                      <a16:colId xmlns:a16="http://schemas.microsoft.com/office/drawing/2014/main" val="4268385111"/>
                    </a:ext>
                  </a:extLst>
                </a:gridCol>
                <a:gridCol w="1028762">
                  <a:extLst>
                    <a:ext uri="{9D8B030D-6E8A-4147-A177-3AD203B41FA5}">
                      <a16:colId xmlns:a16="http://schemas.microsoft.com/office/drawing/2014/main" val="1289669154"/>
                    </a:ext>
                  </a:extLst>
                </a:gridCol>
                <a:gridCol w="1199064">
                  <a:extLst>
                    <a:ext uri="{9D8B030D-6E8A-4147-A177-3AD203B41FA5}">
                      <a16:colId xmlns:a16="http://schemas.microsoft.com/office/drawing/2014/main" val="33131573"/>
                    </a:ext>
                  </a:extLst>
                </a:gridCol>
                <a:gridCol w="3200980">
                  <a:extLst>
                    <a:ext uri="{9D8B030D-6E8A-4147-A177-3AD203B41FA5}">
                      <a16:colId xmlns:a16="http://schemas.microsoft.com/office/drawing/2014/main" val="4026290454"/>
                    </a:ext>
                  </a:extLst>
                </a:gridCol>
              </a:tblGrid>
              <a:tr h="183029">
                <a:tc gridSpan="8">
                  <a:txBody>
                    <a:bodyPr/>
                    <a:lstStyle/>
                    <a:p>
                      <a:pPr algn="ctr" fontAlgn="b"/>
                      <a:r>
                        <a:rPr lang="en-US" sz="1200" u="none" strike="noStrike">
                          <a:effectLst/>
                        </a:rPr>
                        <a:t>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6052485"/>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679595552"/>
                  </a:ext>
                </a:extLst>
              </a:tr>
              <a:tr h="366058">
                <a:tc>
                  <a:txBody>
                    <a:bodyPr/>
                    <a:lstStyle/>
                    <a:p>
                      <a:pPr algn="l" fontAlgn="b"/>
                      <a:r>
                        <a:rPr lang="en-US" sz="1200" u="none" strike="noStrike">
                          <a:effectLst/>
                        </a:rPr>
                        <a:t>Connecticut</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0.3898305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Husky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091725639"/>
                  </a:ext>
                </a:extLst>
              </a:tr>
              <a:tr h="366058">
                <a:tc>
                  <a:txBody>
                    <a:bodyPr/>
                    <a:lstStyle/>
                    <a:p>
                      <a:pPr algn="l" fontAlgn="b"/>
                      <a:r>
                        <a:rPr lang="en-US" sz="1200" u="none" strike="noStrike">
                          <a:effectLst/>
                        </a:rPr>
                        <a:t>North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12.1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0.2644628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Lowest eligibility cap for CHIP</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897555700"/>
                  </a:ext>
                </a:extLst>
              </a:tr>
              <a:tr h="366058">
                <a:tc>
                  <a:txBody>
                    <a:bodyPr/>
                    <a:lstStyle/>
                    <a:p>
                      <a:pPr algn="l" fontAlgn="b"/>
                      <a:r>
                        <a:rPr lang="en-US" sz="1200" u="none" strike="noStrike">
                          <a:effectLst/>
                        </a:rPr>
                        <a:t>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0.2173913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Health first 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Provided Coverage for children who have short residency</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98055494"/>
                  </a:ext>
                </a:extLst>
              </a:tr>
              <a:tr h="366058">
                <a:tc>
                  <a:txBody>
                    <a:bodyPr/>
                    <a:lstStyle/>
                    <a:p>
                      <a:pPr algn="l" fontAlgn="b"/>
                      <a:r>
                        <a:rPr lang="en-US" sz="1200" u="none" strike="noStrike">
                          <a:effectLst/>
                        </a:rPr>
                        <a:t>Massachusetts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-0.7777778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MassHealth</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Litigation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1742415633"/>
                  </a:ext>
                </a:extLst>
              </a:tr>
              <a:tr h="366058">
                <a:tc>
                  <a:txBody>
                    <a:bodyPr/>
                    <a:lstStyle/>
                    <a:p>
                      <a:pPr algn="l" fontAlgn="b"/>
                      <a:r>
                        <a:rPr lang="en-US" sz="1200" u="none" strike="noStrike">
                          <a:effectLst/>
                        </a:rPr>
                        <a:t>New York</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0.4054054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Previous state funded support for individuals now heavilly dependent on ACA</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953464482"/>
                  </a:ext>
                </a:extLst>
              </a:tr>
              <a:tr h="366058">
                <a:tc>
                  <a:txBody>
                    <a:bodyPr/>
                    <a:lstStyle/>
                    <a:p>
                      <a:pPr algn="l" fontAlgn="b"/>
                      <a:r>
                        <a:rPr lang="en-US" sz="1200" u="none" strike="noStrike">
                          <a:effectLst/>
                        </a:rPr>
                        <a:t>New Jersey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0.3283582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dirty="0">
                          <a:effectLst/>
                        </a:rPr>
                        <a:t>138%</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New Jersey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74353609"/>
                  </a:ext>
                </a:extLst>
              </a:tr>
              <a:tr h="366058">
                <a:tc>
                  <a:txBody>
                    <a:bodyPr/>
                    <a:lstStyle/>
                    <a:p>
                      <a:pPr algn="l" fontAlgn="b"/>
                      <a:r>
                        <a:rPr lang="en-US" sz="1200" u="none" strike="noStrike">
                          <a:effectLst/>
                        </a:rPr>
                        <a:t>California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0.4695122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Undocumented children eligible</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755556584"/>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0.4044118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63890333"/>
                  </a:ext>
                </a:extLst>
              </a:tr>
              <a:tr h="183029">
                <a:tc gridSpan="8">
                  <a:txBody>
                    <a:bodyPr/>
                    <a:lstStyle/>
                    <a:p>
                      <a:pPr algn="ctr" fontAlgn="b"/>
                      <a:r>
                        <a:rPr lang="en-US" sz="1200" u="none" strike="noStrike">
                          <a:effectLst/>
                        </a:rPr>
                        <a:t>Not 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615174"/>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316289854"/>
                  </a:ext>
                </a:extLst>
              </a:tr>
              <a:tr h="366058">
                <a:tc>
                  <a:txBody>
                    <a:bodyPr/>
                    <a:lstStyle/>
                    <a:p>
                      <a:pPr algn="l" fontAlgn="b"/>
                      <a:r>
                        <a:rPr lang="en-US" sz="1200" u="none" strike="noStrike">
                          <a:effectLst/>
                        </a:rPr>
                        <a:t>Florida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0.3363636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Use SSI for qualifiction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952999877"/>
                  </a:ext>
                </a:extLst>
              </a:tr>
              <a:tr h="366058">
                <a:tc>
                  <a:txBody>
                    <a:bodyPr/>
                    <a:lstStyle/>
                    <a:p>
                      <a:pPr algn="l" fontAlgn="b"/>
                      <a:r>
                        <a:rPr lang="en-US" sz="1200" u="none" strike="noStrike">
                          <a:effectLst/>
                        </a:rPr>
                        <a:t>South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0.1896552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Proposed work requirement</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08600940"/>
                  </a:ext>
                </a:extLst>
              </a:tr>
              <a:tr h="366058">
                <a:tc>
                  <a:txBody>
                    <a:bodyPr/>
                    <a:lstStyle/>
                    <a:p>
                      <a:pPr algn="l" fontAlgn="b"/>
                      <a:r>
                        <a:rPr lang="en-US" sz="1200" u="none" strike="noStrike">
                          <a:effectLst/>
                        </a:rPr>
                        <a:t>Maine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0.2300885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Maine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04214772"/>
                  </a:ext>
                </a:extLst>
              </a:tr>
              <a:tr h="366058">
                <a:tc>
                  <a:txBody>
                    <a:bodyPr/>
                    <a:lstStyle/>
                    <a:p>
                      <a:pPr algn="l" fontAlgn="b"/>
                      <a:r>
                        <a:rPr lang="en-US" sz="1200" u="none" strike="noStrike">
                          <a:effectLst/>
                        </a:rPr>
                        <a:t>Alabama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0.4325843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 coverage for childless adults, State supported study suggested expansion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198531912"/>
                  </a:ext>
                </a:extLst>
              </a:tr>
              <a:tr h="366058">
                <a:tc>
                  <a:txBody>
                    <a:bodyPr/>
                    <a:lstStyle/>
                    <a:p>
                      <a:pPr algn="l" fontAlgn="b"/>
                      <a:r>
                        <a:rPr lang="en-US" sz="1200" u="none" strike="noStrike">
                          <a:effectLst/>
                        </a:rPr>
                        <a:t>Georgia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0.2594595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Georgia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One of the lowest income limits</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584045488"/>
                  </a:ext>
                </a:extLst>
              </a:tr>
              <a:tr h="366058">
                <a:tc>
                  <a:txBody>
                    <a:bodyPr/>
                    <a:lstStyle/>
                    <a:p>
                      <a:pPr algn="l" fontAlgn="b"/>
                      <a:r>
                        <a:rPr lang="en-US" sz="1200" u="none" strike="noStrike">
                          <a:effectLst/>
                        </a:rPr>
                        <a:t>Texas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498146255"/>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0.2651934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005689052"/>
                  </a:ext>
                </a:extLst>
              </a:tr>
            </a:tbl>
          </a:graphicData>
        </a:graphic>
      </p:graphicFrame>
    </p:spTree>
    <p:extLst>
      <p:ext uri="{BB962C8B-B14F-4D97-AF65-F5344CB8AC3E}">
        <p14:creationId xmlns:p14="http://schemas.microsoft.com/office/powerpoint/2010/main" val="16247774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Mandate</a:t>
            </a:r>
            <a:endParaRPr lang="en-US" dirty="0"/>
          </a:p>
        </p:txBody>
      </p:sp>
      <p:sp>
        <p:nvSpPr>
          <p:cNvPr id="3" name="Content Placeholder 2"/>
          <p:cNvSpPr>
            <a:spLocks noGrp="1"/>
          </p:cNvSpPr>
          <p:nvPr>
            <p:ph idx="1"/>
          </p:nvPr>
        </p:nvSpPr>
        <p:spPr/>
        <p:txBody>
          <a:bodyPr>
            <a:normAutofit fontScale="85000" lnSpcReduction="10000"/>
          </a:bodyPr>
          <a:lstStyle/>
          <a:p>
            <a:r>
              <a:rPr lang="en-US" dirty="0"/>
              <a:t>Require U.S. citizens and legal residents to have qualifying health coverage. </a:t>
            </a:r>
            <a:endParaRPr lang="en-US" dirty="0" smtClean="0"/>
          </a:p>
          <a:p>
            <a:pPr lvl="1"/>
            <a:r>
              <a:rPr lang="en-US" dirty="0" smtClean="0"/>
              <a:t>Those </a:t>
            </a:r>
            <a:r>
              <a:rPr lang="en-US" dirty="0"/>
              <a:t>without coverage pay a tax penalty of the greater of $695 per year up to a maximum of three times that amount ($2,085) per family or 2.5% of household </a:t>
            </a:r>
            <a:r>
              <a:rPr lang="en-US" dirty="0" smtClean="0"/>
              <a:t>income.</a:t>
            </a:r>
          </a:p>
          <a:p>
            <a:pPr lvl="1"/>
            <a:r>
              <a:rPr lang="en-US" dirty="0" smtClean="0"/>
              <a:t>The </a:t>
            </a:r>
            <a:r>
              <a:rPr lang="en-US" dirty="0"/>
              <a:t>penalty </a:t>
            </a:r>
            <a:r>
              <a:rPr lang="en-US" dirty="0" smtClean="0"/>
              <a:t>was </a:t>
            </a:r>
            <a:r>
              <a:rPr lang="en-US" dirty="0"/>
              <a:t>phased-in according to the following schedule:  $95 in 2014, $325 in 2015, and $695 in 2016 for the flat fee or 1.0% of taxable income in 2014, 2.0% of taxable income in 2015, and 2.5% of taxable income in </a:t>
            </a:r>
            <a:r>
              <a:rPr lang="en-US" dirty="0" smtClean="0"/>
              <a:t>2016.</a:t>
            </a:r>
          </a:p>
          <a:p>
            <a:r>
              <a:rPr lang="en-US" dirty="0" smtClean="0"/>
              <a:t>Beginning </a:t>
            </a:r>
            <a:r>
              <a:rPr lang="en-US" dirty="0"/>
              <a:t>after 2016, the penalty will be increased annually by the cost-of-living </a:t>
            </a:r>
            <a:r>
              <a:rPr lang="en-US" dirty="0" smtClean="0"/>
              <a:t>adjustment.</a:t>
            </a:r>
          </a:p>
          <a:p>
            <a:r>
              <a:rPr lang="en-US" dirty="0" smtClean="0"/>
              <a:t>Exemptions </a:t>
            </a:r>
            <a:r>
              <a:rPr lang="en-US" dirty="0"/>
              <a:t>will be granted for financial hardship, religious objections, American Indians, those without coverage for less than three months, undocumented immigrants, incarcerated individuals, those for whom the lowest cost plan option exceeds 8% of an individual’s income, and those with incomes below the tax filing threshold (in 2009 the threshold for taxpayers under age 65 was $9,350 for singles and $18,700 for couples).</a:t>
            </a:r>
          </a:p>
          <a:p>
            <a:endParaRPr lang="en-US" dirty="0"/>
          </a:p>
        </p:txBody>
      </p:sp>
    </p:spTree>
    <p:extLst>
      <p:ext uri="{BB962C8B-B14F-4D97-AF65-F5344CB8AC3E}">
        <p14:creationId xmlns:p14="http://schemas.microsoft.com/office/powerpoint/2010/main" val="2981854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46627</TotalTime>
  <Words>2231</Words>
  <Application>Microsoft Office PowerPoint</Application>
  <PresentationFormat>Widescreen</PresentationFormat>
  <Paragraphs>383</Paragraphs>
  <Slides>23</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HCMI 4225: Affordable Care Act</vt:lpstr>
      <vt:lpstr>Children's Health Insurance Program</vt:lpstr>
      <vt:lpstr>Summary of the ACA</vt:lpstr>
      <vt:lpstr>Medicaid Expansion</vt:lpstr>
      <vt:lpstr>Questions</vt:lpstr>
      <vt:lpstr>PowerPoint Presentation</vt:lpstr>
      <vt:lpstr>PowerPoint Presentation</vt:lpstr>
      <vt:lpstr>PowerPoint Presentation</vt:lpstr>
      <vt:lpstr>Individual Mandate</vt:lpstr>
      <vt:lpstr>Employer Requirements</vt:lpstr>
      <vt:lpstr>Expansion of Public Programs: Medicaid</vt:lpstr>
      <vt:lpstr>Expansion of Public Programs: CHIP</vt:lpstr>
      <vt:lpstr>Premium and Cost-Sharing Subsidies to Individuals</vt:lpstr>
      <vt:lpstr>Premium Subsidies to Employers</vt:lpstr>
      <vt:lpstr>Tax changes related to health insurance: Credits</vt:lpstr>
      <vt:lpstr>Tax changes related to health insurance: Excise taxes</vt:lpstr>
      <vt:lpstr>Tax changes related to health insurance: Excise taxes</vt:lpstr>
      <vt:lpstr>PowerPoint Presentation</vt:lpstr>
      <vt:lpstr>Additional Changes</vt:lpstr>
      <vt:lpstr>National Federation of Independent Business v. Sebelius  (2012)</vt:lpstr>
      <vt:lpstr>National Federation of Independent Business v. Sebelius  (2012)</vt:lpstr>
      <vt:lpstr>Tax Cuts and Jobs Act of 2017</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134</cp:revision>
  <dcterms:created xsi:type="dcterms:W3CDTF">2018-08-26T19:46:47Z</dcterms:created>
  <dcterms:modified xsi:type="dcterms:W3CDTF">2019-03-27T14:48:08Z</dcterms:modified>
</cp:coreProperties>
</file>