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4" r:id="rId4"/>
    <p:sldId id="258" r:id="rId5"/>
    <p:sldId id="259" r:id="rId6"/>
    <p:sldId id="289" r:id="rId7"/>
    <p:sldId id="290" r:id="rId8"/>
    <p:sldId id="291" r:id="rId9"/>
    <p:sldId id="292" r:id="rId10"/>
    <p:sldId id="293"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5" r:id="rId26"/>
    <p:sldId id="274" r:id="rId27"/>
    <p:sldId id="276" r:id="rId28"/>
    <p:sldId id="279" r:id="rId29"/>
    <p:sldId id="280" r:id="rId30"/>
    <p:sldId id="281" r:id="rId31"/>
    <p:sldId id="282" r:id="rId32"/>
    <p:sldId id="283" r:id="rId33"/>
    <p:sldId id="284" r:id="rId34"/>
    <p:sldId id="285"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8" d="100"/>
          <a:sy n="88" d="100"/>
        </p:scale>
        <p:origin x="446" y="62"/>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week’s material is covered in Chapter 3 of the </a:t>
            </a:r>
            <a:r>
              <a:rPr lang="en-US" dirty="0" err="1"/>
              <a:t>Santerre</a:t>
            </a:r>
            <a:r>
              <a:rPr lang="en-US" dirty="0"/>
              <a:t> &amp; </a:t>
            </a:r>
            <a:r>
              <a:rPr lang="en-US" dirty="0" err="1"/>
              <a:t>Neun</a:t>
            </a:r>
            <a:r>
              <a:rPr lang="en-US" dirty="0"/>
              <a:t> textbook. </a:t>
            </a:r>
          </a:p>
        </p:txBody>
      </p:sp>
      <p:sp>
        <p:nvSpPr>
          <p:cNvPr id="4" name="Slide Number Placeholder 3"/>
          <p:cNvSpPr>
            <a:spLocks noGrp="1"/>
          </p:cNvSpPr>
          <p:nvPr>
            <p:ph type="sldNum" sz="quarter" idx="5"/>
          </p:nvPr>
        </p:nvSpPr>
        <p:spPr/>
        <p:txBody>
          <a:bodyPr/>
          <a:lstStyle/>
          <a:p>
            <a:fld id="{A4E313EF-30CE-49A0-9E58-A9C39D3C09D2}" type="slidenum">
              <a:rPr lang="en-US" smtClean="0"/>
              <a:t>2</a:t>
            </a:fld>
            <a:endParaRPr lang="en-US"/>
          </a:p>
        </p:txBody>
      </p:sp>
    </p:spTree>
    <p:extLst>
      <p:ext uri="{BB962C8B-B14F-4D97-AF65-F5344CB8AC3E}">
        <p14:creationId xmlns:p14="http://schemas.microsoft.com/office/powerpoint/2010/main" val="278707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Q</a:t>
            </a:r>
            <a:r>
              <a:rPr lang="en-US" altLang="en-US" baseline="-25000" dirty="0"/>
              <a:t>0</a:t>
            </a:r>
            <a:r>
              <a:rPr lang="en-US" altLang="en-US" dirty="0"/>
              <a:t> represents the efficient level of medical services because TNSB, the vertical difference between TCB and TSC, is the greatest.</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13</a:t>
            </a:fld>
            <a:endParaRPr lang="en-US"/>
          </a:p>
        </p:txBody>
      </p:sp>
    </p:spTree>
    <p:extLst>
      <p:ext uri="{BB962C8B-B14F-4D97-AF65-F5344CB8AC3E}">
        <p14:creationId xmlns:p14="http://schemas.microsoft.com/office/powerpoint/2010/main" val="161154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 we maximize social benefit and reduce net social cost – at the margins this means that we optimize where the net of the marginal social benefit equals zero.</a:t>
            </a:r>
            <a:endParaRPr lang="en-US" b="1" dirty="0"/>
          </a:p>
          <a:p>
            <a:endParaRPr lang="en-US" dirty="0"/>
          </a:p>
          <a:p>
            <a:r>
              <a:rPr lang="en-US" dirty="0"/>
              <a:t>The last two lines in this slide tell us something about what a policymaker might actually have to deal with. We aren’t necessarily going to have a point estimate of a Quantity such that NMSB = 0, but they may be able to estimate NMSB at the current level of Q, which would give them some idea of whether they should increase or decrease Q. </a:t>
            </a:r>
          </a:p>
          <a:p>
            <a:endParaRPr lang="en-US" dirty="0"/>
          </a:p>
          <a:p>
            <a:r>
              <a:rPr lang="en-US" dirty="0"/>
              <a:t>In practice, estimating the cost and benefit functions, or putting a dollar value on all of the costs and benefits of a health policy decision become the difficult part of this picture. </a:t>
            </a:r>
          </a:p>
        </p:txBody>
      </p:sp>
      <p:sp>
        <p:nvSpPr>
          <p:cNvPr id="4" name="Slide Number Placeholder 3"/>
          <p:cNvSpPr>
            <a:spLocks noGrp="1"/>
          </p:cNvSpPr>
          <p:nvPr>
            <p:ph type="sldNum" sz="quarter" idx="5"/>
          </p:nvPr>
        </p:nvSpPr>
        <p:spPr/>
        <p:txBody>
          <a:bodyPr/>
          <a:lstStyle/>
          <a:p>
            <a:fld id="{A4E313EF-30CE-49A0-9E58-A9C39D3C09D2}" type="slidenum">
              <a:rPr lang="en-US" smtClean="0"/>
              <a:t>15</a:t>
            </a:fld>
            <a:endParaRPr lang="en-US"/>
          </a:p>
        </p:txBody>
      </p:sp>
    </p:spTree>
    <p:extLst>
      <p:ext uri="{BB962C8B-B14F-4D97-AF65-F5344CB8AC3E}">
        <p14:creationId xmlns:p14="http://schemas.microsoft.com/office/powerpoint/2010/main" val="135092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benefit is usually the easiest to calculate and involves estimating the medical costs that would have been incurred had the medical treatment not been implemented. The second benefit involves projecting the value of an individual’s income that would be lost due to illness or death.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last benefit is the most subjective and therefore the most difficult to quantify, because it involves estimating the monetary value of the pleasure people receive from a longer life and good health. For example, how does one attach a dollar value to the decrease in pain and suffering an individual may experience after hip replacement surgery? Or what is the monetary value of the satisfaction a parent receives from watching a child grow up?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 difficulty involved in measuring the pleasure of life, many studies simply calculate the other three types of benefits. The resulting figure is considered to reflect a lower-bound estimate of total benefits. </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16</a:t>
            </a:fld>
            <a:endParaRPr lang="en-US"/>
          </a:p>
        </p:txBody>
      </p:sp>
    </p:spTree>
    <p:extLst>
      <p:ext uri="{BB962C8B-B14F-4D97-AF65-F5344CB8AC3E}">
        <p14:creationId xmlns:p14="http://schemas.microsoft.com/office/powerpoint/2010/main" val="400497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costs and benefits of any medical decision are likely to accrue over time rather than at a single point in time. For example, the benefits of a polio vaccination are felt primarily in terms of allowing children who might otherwise have been afflicted with polio to lead normal, healthy, active lives. The benefits in this case accrue over many decades.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we make an adjustment to account for the fact that a benefit (or a cost) received today has more value than one received at a future date. To do this, the net benefit of an activity yielding a stream of future returns must be expressed in present value (PV) terms.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simplest terms, PV means that an individual prefers $100 today rather than a year from now. Even if the individual wants to spend the money a year from now, he or she is still made better off by accepting the money today. For example, $100 deposited in a savings account offering a 4 percent annual return yields $104 a year later. We say that the PV of $104 to be received a year from now at a 4 percent rate of interest equals $100.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Stated in financial terms, a dollar received today is worth more than a dollar received tomorrow.</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17</a:t>
            </a:fld>
            <a:endParaRPr lang="en-US"/>
          </a:p>
        </p:txBody>
      </p:sp>
    </p:spTree>
    <p:extLst>
      <p:ext uri="{BB962C8B-B14F-4D97-AF65-F5344CB8AC3E}">
        <p14:creationId xmlns:p14="http://schemas.microsoft.com/office/powerpoint/2010/main" val="394125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0" kern="1200" dirty="0">
                <a:solidFill>
                  <a:schemeClr val="tx1"/>
                </a:solidFill>
                <a:effectLst/>
                <a:latin typeface="+mn-lt"/>
                <a:ea typeface="+mn-ea"/>
                <a:cs typeface="+mn-cs"/>
              </a:rPr>
              <a:t>Each annual payment is expressed in today’s dollars by dividing it by the discounting factor. The discounting factor equals 1 plus the rate of interest raised to the appropriate power, which is the number of years in the future when the payment is to be received. The sum total, or PV, represents the present value of all annual payments to be received in the future.</a:t>
            </a:r>
            <a:endParaRPr lang="en-US" altLang="en-US" sz="1200" dirty="0"/>
          </a:p>
          <a:p>
            <a:pPr>
              <a:lnSpc>
                <a:spcPct val="90000"/>
              </a:lnSpc>
            </a:pPr>
            <a:endParaRPr lang="en-US" altLang="en-US" sz="1200" dirty="0"/>
          </a:p>
          <a:p>
            <a:pPr>
              <a:lnSpc>
                <a:spcPct val="90000"/>
              </a:lnSpc>
            </a:pPr>
            <a:r>
              <a:rPr lang="en-US" altLang="en-US" sz="1200" dirty="0"/>
              <a:t>Careful consideration must be given to the choice of the discount rate. The discount rate should reflect society’s time preference for goods and services. </a:t>
            </a:r>
          </a:p>
          <a:p>
            <a:pPr>
              <a:lnSpc>
                <a:spcPct val="90000"/>
              </a:lnSpc>
            </a:pPr>
            <a:r>
              <a:rPr lang="en-US" altLang="en-US" sz="1200" dirty="0"/>
              <a:t>If the chosen rate is higher than the true rate, short-term interventions will be chosen over long-term interventions.</a:t>
            </a:r>
          </a:p>
          <a:p>
            <a:pPr>
              <a:lnSpc>
                <a:spcPct val="90000"/>
              </a:lnSpc>
            </a:pPr>
            <a:r>
              <a:rPr lang="en-US" altLang="en-US" sz="1200" dirty="0"/>
              <a:t>The T-bill rate is often used and studies normally examine the sensitivity of the results  to different discount rates.</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18</a:t>
            </a:fld>
            <a:endParaRPr lang="en-US"/>
          </a:p>
        </p:txBody>
      </p:sp>
    </p:spTree>
    <p:extLst>
      <p:ext uri="{BB962C8B-B14F-4D97-AF65-F5344CB8AC3E}">
        <p14:creationId xmlns:p14="http://schemas.microsoft.com/office/powerpoint/2010/main" val="75173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properly estimate the total benefits of a medical intervention, we try to estimate the value of a human life. Because medical interventions (i.e. asthma treatment or heart disease treatment) and policy interventions (i.e. vaccine programs, diabetes screenings, etc.) usually extend life or improve the quality of life, we need to calculate some value of life in order to calculate the benefit of the intervention (for CBA).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19</a:t>
            </a:fld>
            <a:endParaRPr lang="en-US"/>
          </a:p>
        </p:txBody>
      </p:sp>
    </p:spTree>
    <p:extLst>
      <p:ext uri="{BB962C8B-B14F-4D97-AF65-F5344CB8AC3E}">
        <p14:creationId xmlns:p14="http://schemas.microsoft.com/office/powerpoint/2010/main" val="137786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&lt;&lt;insert some slides about the </a:t>
            </a:r>
            <a:r>
              <a:rPr lang="en-US" dirty="0" err="1"/>
              <a:t>Viscusi</a:t>
            </a:r>
            <a:r>
              <a:rPr lang="en-US" dirty="0"/>
              <a:t> Paper here&gt;&gt;</a:t>
            </a:r>
          </a:p>
        </p:txBody>
      </p:sp>
      <p:sp>
        <p:nvSpPr>
          <p:cNvPr id="4" name="Slide Number Placeholder 3"/>
          <p:cNvSpPr>
            <a:spLocks noGrp="1"/>
          </p:cNvSpPr>
          <p:nvPr>
            <p:ph type="sldNum" sz="quarter" idx="5"/>
          </p:nvPr>
        </p:nvSpPr>
        <p:spPr/>
        <p:txBody>
          <a:bodyPr/>
          <a:lstStyle/>
          <a:p>
            <a:fld id="{A4E313EF-30CE-49A0-9E58-A9C39D3C09D2}" type="slidenum">
              <a:rPr lang="en-US" smtClean="0"/>
              <a:t>25</a:t>
            </a:fld>
            <a:endParaRPr lang="en-US"/>
          </a:p>
        </p:txBody>
      </p:sp>
    </p:spTree>
    <p:extLst>
      <p:ext uri="{BB962C8B-B14F-4D97-AF65-F5344CB8AC3E}">
        <p14:creationId xmlns:p14="http://schemas.microsoft.com/office/powerpoint/2010/main" val="1983483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&lt;&lt;insert some slides about the </a:t>
            </a:r>
            <a:r>
              <a:rPr lang="en-US" dirty="0" err="1"/>
              <a:t>Viscusi</a:t>
            </a:r>
            <a:r>
              <a:rPr lang="en-US" dirty="0"/>
              <a:t> Paper here&gt;&gt;</a:t>
            </a:r>
          </a:p>
        </p:txBody>
      </p:sp>
      <p:sp>
        <p:nvSpPr>
          <p:cNvPr id="4" name="Slide Number Placeholder 3"/>
          <p:cNvSpPr>
            <a:spLocks noGrp="1"/>
          </p:cNvSpPr>
          <p:nvPr>
            <p:ph type="sldNum" sz="quarter" idx="5"/>
          </p:nvPr>
        </p:nvSpPr>
        <p:spPr/>
        <p:txBody>
          <a:bodyPr/>
          <a:lstStyle/>
          <a:p>
            <a:fld id="{A4E313EF-30CE-49A0-9E58-A9C39D3C09D2}" type="slidenum">
              <a:rPr lang="en-US" smtClean="0"/>
              <a:t>26</a:t>
            </a:fld>
            <a:endParaRPr lang="en-US"/>
          </a:p>
        </p:txBody>
      </p:sp>
    </p:spTree>
    <p:extLst>
      <p:ext uri="{BB962C8B-B14F-4D97-AF65-F5344CB8AC3E}">
        <p14:creationId xmlns:p14="http://schemas.microsoft.com/office/powerpoint/2010/main" val="650900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B3465-6E61-431C-B21B-37EF6D1B4C74}" type="slidenum">
              <a:rPr lang="en-US" smtClean="0"/>
              <a:t>28</a:t>
            </a:fld>
            <a:endParaRPr lang="en-US"/>
          </a:p>
        </p:txBody>
      </p:sp>
    </p:spTree>
    <p:extLst>
      <p:ext uri="{BB962C8B-B14F-4D97-AF65-F5344CB8AC3E}">
        <p14:creationId xmlns:p14="http://schemas.microsoft.com/office/powerpoint/2010/main" val="366871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Wtp</a:t>
            </a:r>
            <a:r>
              <a:rPr lang="en-US" sz="1200" b="0" i="0" kern="1200" dirty="0">
                <a:solidFill>
                  <a:schemeClr val="tx1"/>
                </a:solidFill>
                <a:effectLst/>
                <a:latin typeface="+mn-lt"/>
                <a:ea typeface="+mn-ea"/>
                <a:cs typeface="+mn-cs"/>
              </a:rPr>
              <a:t> to avoid risk from terrorism is twice as high as </a:t>
            </a:r>
            <a:r>
              <a:rPr lang="en-US" sz="1200" b="0" i="0" kern="1200" dirty="0" err="1">
                <a:solidFill>
                  <a:schemeClr val="tx1"/>
                </a:solidFill>
                <a:effectLst/>
                <a:latin typeface="+mn-lt"/>
                <a:ea typeface="+mn-ea"/>
                <a:cs typeface="+mn-cs"/>
              </a:rPr>
              <a:t>wtp</a:t>
            </a:r>
            <a:r>
              <a:rPr lang="en-US" sz="1200" b="0" i="0" kern="1200" dirty="0">
                <a:solidFill>
                  <a:schemeClr val="tx1"/>
                </a:solidFill>
                <a:effectLst/>
                <a:latin typeface="+mn-lt"/>
                <a:ea typeface="+mn-ea"/>
                <a:cs typeface="+mn-cs"/>
              </a:rPr>
              <a:t> to avoid similar risk from natural disaster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we (society) are less willing to pay to prevent suicides (tall fences on bridges) than to prevent other </a:t>
            </a:r>
            <a:r>
              <a:rPr lang="en-US" sz="1200" b="0" i="0" kern="1200" dirty="0" err="1">
                <a:solidFill>
                  <a:schemeClr val="tx1"/>
                </a:solidFill>
                <a:effectLst/>
                <a:latin typeface="+mn-lt"/>
                <a:ea typeface="+mn-ea"/>
                <a:cs typeface="+mn-cs"/>
              </a:rPr>
              <a:t>riks</a:t>
            </a:r>
            <a:r>
              <a:rPr lang="en-US" sz="1200" b="0" i="0" kern="1200" dirty="0">
                <a:solidFill>
                  <a:schemeClr val="tx1"/>
                </a:solidFill>
                <a:effectLst/>
                <a:latin typeface="+mn-lt"/>
                <a:ea typeface="+mn-ea"/>
                <a:cs typeface="+mn-cs"/>
              </a:rPr>
              <a:t>, similarly, we are less willing to pay to prevent reckless behavior near rails/trains</a:t>
            </a:r>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34</a:t>
            </a:fld>
            <a:endParaRPr lang="en-US"/>
          </a:p>
        </p:txBody>
      </p:sp>
    </p:spTree>
    <p:extLst>
      <p:ext uri="{BB962C8B-B14F-4D97-AF65-F5344CB8AC3E}">
        <p14:creationId xmlns:p14="http://schemas.microsoft.com/office/powerpoint/2010/main" val="21994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Direct </a:t>
            </a:r>
            <a:r>
              <a:rPr lang="en-US" altLang="en-US" sz="1200" u="sng" dirty="0" err="1"/>
              <a:t>Direct</a:t>
            </a:r>
            <a:r>
              <a:rPr lang="en-US" altLang="en-US" sz="1200" u="sng" dirty="0"/>
              <a:t> medical costs</a:t>
            </a:r>
            <a:r>
              <a:rPr lang="en-US" altLang="en-US" sz="1200" dirty="0"/>
              <a:t> – all costs incurred by medical care providers when treating the condition.</a:t>
            </a:r>
          </a:p>
          <a:p>
            <a:pPr>
              <a:lnSpc>
                <a:spcPct val="90000"/>
              </a:lnSpc>
            </a:pPr>
            <a:r>
              <a:rPr lang="en-US" altLang="en-US" sz="1200" u="sng" dirty="0"/>
              <a:t>Direct nonmedical costs</a:t>
            </a:r>
            <a:r>
              <a:rPr lang="en-US" altLang="en-US" sz="1200" dirty="0"/>
              <a:t> – monetary costs imposed on any nonmedical care personnel, including patients and their relatives.</a:t>
            </a:r>
          </a:p>
          <a:p>
            <a:pPr>
              <a:lnSpc>
                <a:spcPct val="90000"/>
              </a:lnSpc>
            </a:pPr>
            <a:r>
              <a:rPr lang="en-US" altLang="en-US" sz="1200" u="sng" dirty="0"/>
              <a:t>Indirect costs</a:t>
            </a:r>
            <a:r>
              <a:rPr lang="en-US" altLang="en-US" sz="1200" dirty="0"/>
              <a:t> – opportunity cost of the time influenced by the illness or health behavior such as lost productivity because of sickness, injury, or loss of life.</a:t>
            </a:r>
          </a:p>
          <a:p>
            <a:pPr>
              <a:lnSpc>
                <a:spcPct val="90000"/>
              </a:lnSpc>
            </a:pPr>
            <a:endParaRPr lang="en-US" altLang="en-US" sz="1200" dirty="0"/>
          </a:p>
          <a:p>
            <a:r>
              <a:rPr lang="en-US" sz="1200" kern="1200" dirty="0">
                <a:solidFill>
                  <a:schemeClr val="tx1"/>
                </a:solidFill>
                <a:effectLst/>
                <a:latin typeface="+mn-lt"/>
                <a:ea typeface="+mn-ea"/>
                <a:cs typeface="+mn-cs"/>
              </a:rPr>
              <a:t>Direct medical care costs encompass all costs incurred by medical care providers, such as hospitals, physicians, and nursing homes. They include such costs as the cost of all necessary medical tests and examinations, the cost of administering medical care, and the cost of any follow-up treatments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nonmedical costs represent all monetary costs imposed on any nonmedical care personnel, including patients. For the patient, direct nonmedical costs include the cost of transportation to and from the medical care provider, in addition to any other costs borne directly by the patient. For example, the patient may require home care or have specific dietary restrictions. Others may also be influenced by the treatment. For example, the cost of instituting a substance abuse program in the workplace includes not only the direct medical costs of drug and alcohol rehabilitation but also any nonmedical costs the firm incurs while implementing and overseeing the program. Family members may be financially affected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consist primarily of the time costs associated with implementation of the treatment. Indirect costs include the opportunity cost of the patient’s (or anyone else’s) time that the program affects, especially because many health behaviors and medical conditions result in lost productivity due to injury, disability, or loss of life. Consider the substance abuse program previously discussed. Costs should reflect the opportunity costs of the time needed to educate workers about the potential dangers of substance abuse. The time cost is borne by the employer and equals the value of forgone production.</a:t>
            </a:r>
          </a:p>
          <a:p>
            <a:pPr>
              <a:lnSpc>
                <a:spcPct val="90000"/>
              </a:lnSpc>
            </a:pPr>
            <a:endParaRPr lang="en-US" altLang="en-US" sz="1200" dirty="0"/>
          </a:p>
          <a:p>
            <a:endParaRPr lang="en-US" dirty="0"/>
          </a:p>
          <a:p>
            <a:r>
              <a:rPr lang="en-US" dirty="0"/>
              <a:t>Example: Cost of obesity</a:t>
            </a:r>
          </a:p>
        </p:txBody>
      </p:sp>
      <p:sp>
        <p:nvSpPr>
          <p:cNvPr id="4" name="Slide Number Placeholder 3"/>
          <p:cNvSpPr>
            <a:spLocks noGrp="1"/>
          </p:cNvSpPr>
          <p:nvPr>
            <p:ph type="sldNum" sz="quarter" idx="5"/>
          </p:nvPr>
        </p:nvSpPr>
        <p:spPr/>
        <p:txBody>
          <a:bodyPr/>
          <a:lstStyle/>
          <a:p>
            <a:fld id="{A4E313EF-30CE-49A0-9E58-A9C39D3C09D2}" type="slidenum">
              <a:rPr lang="en-US" smtClean="0"/>
              <a:t>4</a:t>
            </a:fld>
            <a:endParaRPr lang="en-US"/>
          </a:p>
        </p:txBody>
      </p:sp>
    </p:spTree>
    <p:extLst>
      <p:ext uri="{BB962C8B-B14F-4D97-AF65-F5344CB8AC3E}">
        <p14:creationId xmlns:p14="http://schemas.microsoft.com/office/powerpoint/2010/main" val="364652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“What is the least cost way of achieving a given objective?”</a:t>
            </a:r>
          </a:p>
          <a:p>
            <a:endParaRPr lang="en-US" dirty="0"/>
          </a:p>
          <a:p>
            <a:r>
              <a:rPr lang="en-US" sz="1200" b="0" i="0" kern="1200" dirty="0">
                <a:solidFill>
                  <a:schemeClr val="tx1"/>
                </a:solidFill>
                <a:effectLst/>
                <a:latin typeface="+mn-lt"/>
                <a:ea typeface="+mn-ea"/>
                <a:cs typeface="+mn-cs"/>
              </a:rPr>
              <a:t>CEA is an attempt to compare the cost of an intervention to DALYs averted</a:t>
            </a:r>
          </a:p>
          <a:p>
            <a:r>
              <a:rPr lang="en-US" sz="1200" b="0" i="0" kern="1200" dirty="0">
                <a:solidFill>
                  <a:schemeClr val="tx1"/>
                </a:solidFill>
                <a:effectLst/>
                <a:latin typeface="+mn-lt"/>
                <a:ea typeface="+mn-ea"/>
                <a:cs typeface="+mn-cs"/>
              </a:rPr>
              <a:t>CEA focuses on health outcomes</a:t>
            </a:r>
          </a:p>
          <a:p>
            <a:r>
              <a:rPr lang="en-US" sz="1200" b="0" i="0" kern="1200" dirty="0">
                <a:solidFill>
                  <a:schemeClr val="tx1"/>
                </a:solidFill>
                <a:effectLst/>
                <a:latin typeface="+mn-lt"/>
                <a:ea typeface="+mn-ea"/>
                <a:cs typeface="+mn-cs"/>
              </a:rPr>
              <a:t>But you could do a CA focusing on effectiveness of an intervention for non-health outcomes - for instance the CEA of an intervention to increase school attendance</a:t>
            </a:r>
          </a:p>
          <a:p>
            <a:r>
              <a:rPr lang="en-US" sz="1200" b="0" i="0" kern="1200" dirty="0">
                <a:solidFill>
                  <a:schemeClr val="tx1"/>
                </a:solidFill>
                <a:effectLst/>
                <a:latin typeface="+mn-lt"/>
                <a:ea typeface="+mn-ea"/>
                <a:cs typeface="+mn-cs"/>
              </a:rPr>
              <a:t>CBA generally considers an even wider range of outcomes. The Worms paper gives a taste of the kinds of outcomes that a health intervention might lead to</a:t>
            </a:r>
          </a:p>
          <a:p>
            <a:r>
              <a:rPr lang="en-US" sz="1200" b="0" i="0" kern="1200" dirty="0">
                <a:solidFill>
                  <a:schemeClr val="tx1"/>
                </a:solidFill>
                <a:effectLst/>
                <a:latin typeface="+mn-lt"/>
                <a:ea typeface="+mn-ea"/>
                <a:cs typeface="+mn-cs"/>
              </a:rPr>
              <a:t>These include spillovers for treated children (such as improved weight, not just relief from </a:t>
            </a:r>
            <a:r>
              <a:rPr lang="en-US" sz="1200" b="0" i="0" kern="1200" dirty="0" err="1">
                <a:solidFill>
                  <a:schemeClr val="tx1"/>
                </a:solidFill>
                <a:effectLst/>
                <a:latin typeface="+mn-lt"/>
                <a:ea typeface="+mn-ea"/>
                <a:cs typeface="+mn-cs"/>
              </a:rPr>
              <a:t>diarhhea</a:t>
            </a:r>
            <a:r>
              <a:rPr lang="en-US" sz="1200" b="0" i="0" kern="1200" dirty="0">
                <a:solidFill>
                  <a:schemeClr val="tx1"/>
                </a:solidFill>
                <a:effectLst/>
                <a:latin typeface="+mn-lt"/>
                <a:ea typeface="+mn-ea"/>
                <a:cs typeface="+mn-cs"/>
              </a:rPr>
              <a:t>), spillovers for non-treated children, and non health-related outcomes such as school attendance</a:t>
            </a:r>
          </a:p>
          <a:p>
            <a:r>
              <a:rPr lang="en-US" sz="1200" b="0" i="0" kern="1200" dirty="0">
                <a:solidFill>
                  <a:schemeClr val="tx1"/>
                </a:solidFill>
                <a:effectLst/>
                <a:latin typeface="+mn-lt"/>
                <a:ea typeface="+mn-ea"/>
                <a:cs typeface="+mn-cs"/>
              </a:rPr>
              <a:t>So when thinking about total societal benefit of an intervention, we often might have a broad scope</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6</a:t>
            </a:fld>
            <a:endParaRPr lang="en-US"/>
          </a:p>
        </p:txBody>
      </p:sp>
    </p:spTree>
    <p:extLst>
      <p:ext uri="{BB962C8B-B14F-4D97-AF65-F5344CB8AC3E}">
        <p14:creationId xmlns:p14="http://schemas.microsoft.com/office/powerpoint/2010/main" val="298535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the benefits that accrue from a particular policy are clearly defined and deemed desirable, cost-effectiveness analysis (CEA) is often employed.</a:t>
            </a:r>
            <a:endParaRPr lang="en-US" dirty="0"/>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7</a:t>
            </a:fld>
            <a:endParaRPr lang="en-US"/>
          </a:p>
        </p:txBody>
      </p:sp>
    </p:spTree>
    <p:extLst>
      <p:ext uri="{BB962C8B-B14F-4D97-AF65-F5344CB8AC3E}">
        <p14:creationId xmlns:p14="http://schemas.microsoft.com/office/powerpoint/2010/main" val="137117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CEA, the analyst estimates the costs associated with two or more medical treatment options or clinical strategies for a given health care objective, such as life-years saved, to determine the relative value of one medical treatment or technology over another. </a:t>
            </a:r>
            <a:r>
              <a:rPr lang="en-US" sz="1200" b="0" i="0" u="none" strike="noStrike" kern="1200" dirty="0">
                <a:solidFill>
                  <a:schemeClr val="tx1"/>
                </a:solidFill>
                <a:effectLst/>
                <a:latin typeface="+mn-lt"/>
                <a:ea typeface="+mn-ea"/>
                <a:cs typeface="+mn-cs"/>
              </a:rPr>
              <a:t>Other objectives, such as reducing cholesterol levels of blood pressure, may also be specified. </a:t>
            </a:r>
            <a:r>
              <a:rPr lang="en-US" sz="1200" b="0" i="0" kern="1200" dirty="0">
                <a:solidFill>
                  <a:schemeClr val="tx1"/>
                </a:solidFill>
                <a:effectLst/>
                <a:latin typeface="+mn-lt"/>
                <a:ea typeface="+mn-ea"/>
                <a:cs typeface="+mn-cs"/>
              </a:rPr>
              <a:t>In most cases, the comparison is done through the calculation of an </a:t>
            </a:r>
            <a:r>
              <a:rPr lang="en-US" sz="1200" b="1" i="0" kern="1200" dirty="0">
                <a:solidFill>
                  <a:schemeClr val="tx1"/>
                </a:solidFill>
                <a:effectLst/>
                <a:latin typeface="+mn-lt"/>
                <a:ea typeface="+mn-ea"/>
                <a:cs typeface="+mn-cs"/>
              </a:rPr>
              <a:t>incremental cost effectiveness ratio (ICER)</a:t>
            </a:r>
            <a:r>
              <a:rPr lang="en-US" sz="1200" b="0" i="0" kern="1200" dirty="0">
                <a:solidFill>
                  <a:schemeClr val="tx1"/>
                </a:solidFill>
                <a:effectLst/>
                <a:latin typeface="+mn-lt"/>
                <a:ea typeface="+mn-ea"/>
                <a:cs typeface="+mn-cs"/>
              </a:rPr>
              <a:t>. For example, assume that a new medical treatment, </a:t>
            </a:r>
            <a:r>
              <a:rPr lang="en-US" sz="1200" b="1" i="1" kern="12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is being compared to an existing treatment, </a:t>
            </a:r>
            <a:r>
              <a:rPr lang="en-US" sz="1200" b="1" i="1" kern="12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and the cost and medical effectiveness of each treatment are C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C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and E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E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respectively. In this case:</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8</a:t>
            </a:fld>
            <a:endParaRPr lang="en-US"/>
          </a:p>
        </p:txBody>
      </p:sp>
    </p:spTree>
    <p:extLst>
      <p:ext uri="{BB962C8B-B14F-4D97-AF65-F5344CB8AC3E}">
        <p14:creationId xmlns:p14="http://schemas.microsoft.com/office/powerpoint/2010/main" val="393523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the new treatment is less costly than the old (C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&lt; C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and more effective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&gt;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then the new treatment is said to dominate the old and should be adopted. This situation is depicted in quadrant IV of Figure 3-4, where the net effect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is measured on the horizontal axis and the net cost (</a:t>
            </a:r>
            <a:r>
              <a:rPr lang="en-US" sz="1200" b="0" i="0" kern="1200" dirty="0" err="1">
                <a:solidFill>
                  <a:schemeClr val="tx1"/>
                </a:solidFill>
                <a:effectLst/>
                <a:latin typeface="+mn-lt"/>
                <a:ea typeface="+mn-ea"/>
                <a:cs typeface="+mn-cs"/>
              </a:rPr>
              <a:t>C</a:t>
            </a:r>
            <a:r>
              <a:rPr lang="en-US" sz="1200" b="0" i="0" kern="1200" baseline="-25000" dirty="0" err="1">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 C</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is measured on the vertical axis. </a:t>
            </a:r>
          </a:p>
          <a:p>
            <a:r>
              <a:rPr lang="en-US" sz="1200" b="0" i="0" kern="1200" dirty="0">
                <a:solidFill>
                  <a:schemeClr val="tx1"/>
                </a:solidFill>
                <a:effectLst/>
                <a:latin typeface="+mn-lt"/>
                <a:ea typeface="+mn-ea"/>
                <a:cs typeface="+mn-cs"/>
              </a:rPr>
              <a:t>On the other hand, if the new treatment is both more costly and less effective than the old, then the old is dominant (quadrant II in Figure 3-4). In this situation, the new treatment should not be adopted.</a:t>
            </a:r>
          </a:p>
          <a:p>
            <a:r>
              <a:rPr lang="en-US" sz="1200" b="0" i="0" kern="1200" dirty="0">
                <a:solidFill>
                  <a:schemeClr val="tx1"/>
                </a:solidFill>
                <a:effectLst/>
                <a:latin typeface="+mn-lt"/>
                <a:ea typeface="+mn-ea"/>
                <a:cs typeface="+mn-cs"/>
              </a:rPr>
              <a:t>The most interesting case is when the new treatment is more effective than the old and at the same time more costly. This situation is captured in quadrant I of Figure 3-4. CEA becomes an important tool of analysis under this circumstance because a decision has to be made regarding whether the new treatment is worth adopting or not. The basic question becomes: </a:t>
            </a:r>
            <a:r>
              <a:rPr lang="en-US" sz="1200" b="1" i="0" kern="1200" dirty="0">
                <a:solidFill>
                  <a:schemeClr val="tx1"/>
                </a:solidFill>
                <a:effectLst/>
                <a:latin typeface="+mn-lt"/>
                <a:ea typeface="+mn-ea"/>
                <a:cs typeface="+mn-cs"/>
              </a:rPr>
              <a:t>Is the gain in improved health brought about by the new treatment worth the additional cost in dollars? </a:t>
            </a:r>
            <a:r>
              <a:rPr lang="en-US" sz="1200" b="0" i="0" kern="1200" dirty="0">
                <a:solidFill>
                  <a:schemeClr val="tx1"/>
                </a:solidFill>
                <a:effectLst/>
                <a:latin typeface="+mn-lt"/>
                <a:ea typeface="+mn-ea"/>
                <a:cs typeface="+mn-cs"/>
              </a:rPr>
              <a:t>For example, assume that the new treatment costs $5,000 per additional life-year saved. This seems like a rather small price to pay for a life-year and most would conclude that the new treatment should be adopted. But what happens if the cost is $150,000 per additional life-year saved? Is the cost of the new treatment worth the benefits in terms of life-years saved? Or, put in other terms, what is the threshold point at which a particular medical treatment or technology is simply too costly to adopt? Clearly, there is no straightforward answer. However, </a:t>
            </a:r>
            <a:r>
              <a:rPr lang="en-US" sz="1200" b="1" i="0" kern="1200" dirty="0">
                <a:solidFill>
                  <a:schemeClr val="tx1"/>
                </a:solidFill>
                <a:effectLst/>
                <a:latin typeface="+mn-lt"/>
                <a:ea typeface="+mn-ea"/>
                <a:cs typeface="+mn-cs"/>
              </a:rPr>
              <a:t>many agree that if the cost of a new medical treatment is less than $50,000 per additional year of life saved it is generally viewed favorably. </a:t>
            </a:r>
            <a:r>
              <a:rPr lang="en-US" sz="1200" b="0" i="0" kern="1200" dirty="0">
                <a:solidFill>
                  <a:schemeClr val="tx1"/>
                </a:solidFill>
                <a:effectLst/>
                <a:latin typeface="+mn-lt"/>
                <a:ea typeface="+mn-ea"/>
                <a:cs typeface="+mn-cs"/>
              </a:rPr>
              <a:t>Cutler (2004) places the threshold at double that amount, arguing that the value of a year of life is around $100,000.</a:t>
            </a:r>
          </a:p>
          <a:p>
            <a:r>
              <a:rPr lang="en-US" sz="1200" b="0" i="0" kern="1200" dirty="0">
                <a:solidFill>
                  <a:schemeClr val="tx1"/>
                </a:solidFill>
                <a:effectLst/>
                <a:latin typeface="+mn-lt"/>
                <a:ea typeface="+mn-ea"/>
                <a:cs typeface="+mn-cs"/>
              </a:rPr>
              <a:t>Finally, we have the case where the new technology is less costly and less effective than the old. This situation is depicted in quadrant III of Figure 3-4 and the relevant question becomes whether the decrease in health is worth the cost savings. CEA is needed to provide the relative cost savings per life-year. Given that the major emphasis in medical care is on improving or extending life, very little attention is paid in literature regarding this possibility.</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9</a:t>
            </a:fld>
            <a:endParaRPr lang="en-US"/>
          </a:p>
        </p:txBody>
      </p:sp>
    </p:spTree>
    <p:extLst>
      <p:ext uri="{BB962C8B-B14F-4D97-AF65-F5344CB8AC3E}">
        <p14:creationId xmlns:p14="http://schemas.microsoft.com/office/powerpoint/2010/main" val="39604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Even cost effectiveness analysis is not without its critics. Some argue that life-years are not homogenous. Sometimes a medical intervention is associated with a significant number of life-years saved but a reduced quality of life. Conversely, a medical intervention may result in few life-years saved but an enhanced quality of life. For example, some analysts claim that coronary bypass operations do more to enhance the quality of life than they do to extend life.</a:t>
            </a:r>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10</a:t>
            </a:fld>
            <a:endParaRPr lang="en-US"/>
          </a:p>
        </p:txBody>
      </p:sp>
    </p:spTree>
    <p:extLst>
      <p:ext uri="{BB962C8B-B14F-4D97-AF65-F5344CB8AC3E}">
        <p14:creationId xmlns:p14="http://schemas.microsoft.com/office/powerpoint/2010/main" val="196543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CBA allows the aggregation of health and non-health benefits because it values benefits, as well as costs, in money terms. In the United States, the Office of Management and Budget requires that a CBA be performed for all 'economically significant' regulations proposed by Federal agencies.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Formal cost-benefit analysis utilizes the same net benefit calculus to establish the monetary value of all the costs and benefits associated with a given health policy decision.</a:t>
            </a:r>
            <a:endParaRPr lang="en-US" dirty="0"/>
          </a:p>
          <a:p>
            <a:endParaRPr lang="en-US" dirty="0"/>
          </a:p>
          <a:p>
            <a:r>
              <a:rPr lang="en-US" dirty="0"/>
              <a:t>Here is a nicely-presented discussion of cost-benefit analysis and cost-effectiveness analysis: https://www.ahrq.gov/professionals/education/curriculum-tools/population-health/russell.html</a:t>
            </a:r>
          </a:p>
        </p:txBody>
      </p:sp>
      <p:sp>
        <p:nvSpPr>
          <p:cNvPr id="4" name="Slide Number Placeholder 3"/>
          <p:cNvSpPr>
            <a:spLocks noGrp="1"/>
          </p:cNvSpPr>
          <p:nvPr>
            <p:ph type="sldNum" sz="quarter" idx="5"/>
          </p:nvPr>
        </p:nvSpPr>
        <p:spPr/>
        <p:txBody>
          <a:bodyPr/>
          <a:lstStyle/>
          <a:p>
            <a:fld id="{A4E313EF-30CE-49A0-9E58-A9C39D3C09D2}" type="slidenum">
              <a:rPr lang="en-US" smtClean="0"/>
              <a:t>11</a:t>
            </a:fld>
            <a:endParaRPr lang="en-US"/>
          </a:p>
        </p:txBody>
      </p:sp>
    </p:spTree>
    <p:extLst>
      <p:ext uri="{BB962C8B-B14F-4D97-AF65-F5344CB8AC3E}">
        <p14:creationId xmlns:p14="http://schemas.microsoft.com/office/powerpoint/2010/main" val="116722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0" kern="1200" dirty="0">
                <a:solidFill>
                  <a:schemeClr val="tx1"/>
                </a:solidFill>
                <a:effectLst/>
                <a:latin typeface="+mn-lt"/>
                <a:ea typeface="+mn-ea"/>
                <a:cs typeface="+mn-cs"/>
              </a:rPr>
              <a:t>This Equation allows for the fact that the levels of benefits, costs, and net social benefit depend on the quantity of medical services, </a:t>
            </a:r>
            <a:r>
              <a:rPr lang="en-US" sz="1200" b="1" i="1" kern="1200" dirty="0">
                <a:solidFill>
                  <a:schemeClr val="tx1"/>
                </a:solidFill>
                <a:effectLst/>
                <a:latin typeface="+mn-lt"/>
                <a:ea typeface="+mn-ea"/>
                <a:cs typeface="+mn-cs"/>
              </a:rPr>
              <a:t>Q.</a:t>
            </a:r>
            <a:r>
              <a:rPr lang="en-US" sz="1200" b="0" i="0" kern="1200" dirty="0">
                <a:solidFill>
                  <a:schemeClr val="tx1"/>
                </a:solidFill>
                <a:effectLst/>
                <a:latin typeface="+mn-lt"/>
                <a:ea typeface="+mn-ea"/>
                <a:cs typeface="+mn-cs"/>
              </a:rPr>
              <a:t> We maximize TNSB by choosing the quantity of medical services at which the difference between TSB and TSC reaches its greatest level. </a:t>
            </a:r>
          </a:p>
          <a:p>
            <a:pPr>
              <a:lnSpc>
                <a:spcPct val="90000"/>
              </a:lnSpc>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12</a:t>
            </a:fld>
            <a:endParaRPr lang="en-US"/>
          </a:p>
        </p:txBody>
      </p:sp>
    </p:spTree>
    <p:extLst>
      <p:ext uri="{BB962C8B-B14F-4D97-AF65-F5344CB8AC3E}">
        <p14:creationId xmlns:p14="http://schemas.microsoft.com/office/powerpoint/2010/main" val="402107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3/11/2019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HCMI 5243: CEA/CBA/VSL</a:t>
            </a:r>
            <a:endParaRPr lang="en-US" dirty="0"/>
          </a:p>
        </p:txBody>
      </p:sp>
      <p:sp>
        <p:nvSpPr>
          <p:cNvPr id="3" name="Subtitle 2"/>
          <p:cNvSpPr>
            <a:spLocks noGrp="1"/>
          </p:cNvSpPr>
          <p:nvPr>
            <p:ph type="subTitle" idx="1"/>
          </p:nvPr>
        </p:nvSpPr>
        <p:spPr/>
        <p:txBody>
          <a:bodyPr/>
          <a:lstStyle/>
          <a:p>
            <a:r>
              <a:rPr lang="en-US" dirty="0" smtClean="0"/>
              <a:t>GBLC 504: 6:00 PM – 9:00 PM</a:t>
            </a:r>
          </a:p>
          <a:p>
            <a:r>
              <a:rPr lang="en-US" dirty="0" smtClean="0"/>
              <a:t>Shane Murphy – </a:t>
            </a:r>
            <a:r>
              <a:rPr lang="en-US" dirty="0" smtClean="0">
                <a:hlinkClick r:id="rId2"/>
              </a:rPr>
              <a:t>shane@uconn.edu</a:t>
            </a:r>
            <a:endParaRPr lang="en-US" dirty="0" smtClean="0"/>
          </a:p>
          <a:p>
            <a:r>
              <a:rPr lang="en-US" dirty="0" smtClean="0"/>
              <a:t>Office Hours: Mon/Wed 11:00 AM – 12:30PM</a:t>
            </a:r>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80F9-0C1B-4AC4-A25F-DD26E2BA86D0}"/>
              </a:ext>
            </a:extLst>
          </p:cNvPr>
          <p:cNvSpPr>
            <a:spLocks noGrp="1"/>
          </p:cNvSpPr>
          <p:nvPr>
            <p:ph type="title"/>
          </p:nvPr>
        </p:nvSpPr>
        <p:spPr/>
        <p:txBody>
          <a:bodyPr/>
          <a:lstStyle/>
          <a:p>
            <a:r>
              <a:rPr lang="en-US" dirty="0"/>
              <a:t>Drawbacks of Cost-Effectiveness?</a:t>
            </a:r>
          </a:p>
        </p:txBody>
      </p:sp>
      <p:sp>
        <p:nvSpPr>
          <p:cNvPr id="3" name="Content Placeholder 2">
            <a:extLst>
              <a:ext uri="{FF2B5EF4-FFF2-40B4-BE49-F238E27FC236}">
                <a16:creationId xmlns:a16="http://schemas.microsoft.com/office/drawing/2014/main" id="{97C86106-0F7A-487F-B796-392A54E44DC1}"/>
              </a:ext>
            </a:extLst>
          </p:cNvPr>
          <p:cNvSpPr>
            <a:spLocks noGrp="1"/>
          </p:cNvSpPr>
          <p:nvPr>
            <p:ph idx="1"/>
          </p:nvPr>
        </p:nvSpPr>
        <p:spPr/>
        <p:txBody>
          <a:bodyPr/>
          <a:lstStyle/>
          <a:p>
            <a:r>
              <a:rPr lang="en-US" dirty="0"/>
              <a:t>Life-years are not homogenous</a:t>
            </a:r>
          </a:p>
          <a:p>
            <a:r>
              <a:rPr lang="en-US" dirty="0"/>
              <a:t>Trade-offs between life-years vs. quality of life</a:t>
            </a:r>
          </a:p>
          <a:p>
            <a:r>
              <a:rPr lang="en-US" dirty="0"/>
              <a:t>Some interventions provide one vs the other. </a:t>
            </a:r>
          </a:p>
        </p:txBody>
      </p:sp>
    </p:spTree>
    <p:extLst>
      <p:ext uri="{BB962C8B-B14F-4D97-AF65-F5344CB8AC3E}">
        <p14:creationId xmlns:p14="http://schemas.microsoft.com/office/powerpoint/2010/main" val="267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D083-8604-4820-B4CB-BF9F92C56C88}"/>
              </a:ext>
            </a:extLst>
          </p:cNvPr>
          <p:cNvSpPr>
            <a:spLocks noGrp="1"/>
          </p:cNvSpPr>
          <p:nvPr>
            <p:ph type="title"/>
          </p:nvPr>
        </p:nvSpPr>
        <p:spPr/>
        <p:txBody>
          <a:bodyPr/>
          <a:lstStyle/>
          <a:p>
            <a:r>
              <a:rPr lang="en-US" dirty="0"/>
              <a:t>Cost-Benefit Analysis (CBA)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BE2A54-6442-48D9-B4E3-34200673C75B}"/>
                  </a:ext>
                </a:extLst>
              </p:cNvPr>
              <p:cNvSpPr>
                <a:spLocks noGrp="1"/>
              </p:cNvSpPr>
              <p:nvPr>
                <p:ph idx="1"/>
              </p:nvPr>
            </p:nvSpPr>
            <p:spPr>
              <a:xfrm>
                <a:off x="838200" y="1588559"/>
                <a:ext cx="10515600" cy="4667250"/>
              </a:xfrm>
            </p:spPr>
            <p:txBody>
              <a:bodyPr/>
              <a:lstStyle/>
              <a:p>
                <a:r>
                  <a:rPr lang="en-US" dirty="0"/>
                  <a:t>Measures the total cost (direct medical care costs, direct non-medical costs, and indirect costs) against total benefits (health and non-health benefits) in money terms.</a:t>
                </a:r>
              </a:p>
              <a:p>
                <a:r>
                  <a:rPr lang="en-US" dirty="0"/>
                  <a:t>Assumes rationality:</a:t>
                </a:r>
              </a:p>
              <a:p>
                <a:pPr lvl="1"/>
                <a:r>
                  <a:rPr lang="en-US" dirty="0"/>
                  <a:t>People can rank their preferences from high to low</a:t>
                </a:r>
              </a:p>
              <a:p>
                <a:pPr lvl="1"/>
                <a:r>
                  <a:rPr lang="en-US" dirty="0"/>
                  <a:t>People don’t purposely choose to make themselves worse off</a:t>
                </a:r>
              </a:p>
              <a:p>
                <a:r>
                  <a:rPr lang="en-US" dirty="0"/>
                  <a:t>Assumes we optimize:</a:t>
                </a:r>
                <a:endParaRPr lang="en-US" b="0" dirty="0"/>
              </a:p>
              <a:p>
                <a:pPr marL="0" indent="0">
                  <a:buNone/>
                </a:pPr>
                <a:r>
                  <a:rPr lang="en-US" b="0" dirty="0"/>
                  <a:t> 	   Expected Net Benefit of X = Exp. </a:t>
                </a:r>
                <a:r>
                  <a:rPr lang="en-US" dirty="0"/>
                  <a:t>Benefit of X – Exp. Cost of X</a:t>
                </a:r>
              </a:p>
              <a:p>
                <a:pPr marL="0" indent="0">
                  <a:buNone/>
                </a:pPr>
                <a:r>
                  <a:rPr lang="en-US" dirty="0"/>
                  <a:t>			          </a:t>
                </a:r>
                <a14:m>
                  <m:oMath xmlns:m="http://schemas.openxmlformats.org/officeDocument/2006/math">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oMath>
                </a14:m>
                <a:endParaRPr lang="en-US" b="0" dirty="0"/>
              </a:p>
              <a:p>
                <a:pPr marL="0" indent="0">
                  <a:buNone/>
                </a:pPr>
                <a:r>
                  <a:rPr lang="en-US" sz="2400" b="0" dirty="0"/>
                  <a:t>	Where X is a particular choice or activit</a:t>
                </a:r>
                <a:r>
                  <a:rPr lang="en-US" sz="2400" dirty="0"/>
                  <a:t>y under consideration.</a:t>
                </a:r>
                <a:endParaRPr lang="en-US" sz="2400" b="0" dirty="0"/>
              </a:p>
            </p:txBody>
          </p:sp>
        </mc:Choice>
        <mc:Fallback xmlns="">
          <p:sp>
            <p:nvSpPr>
              <p:cNvPr id="3" name="Content Placeholder 2">
                <a:extLst>
                  <a:ext uri="{FF2B5EF4-FFF2-40B4-BE49-F238E27FC236}">
                    <a16:creationId xmlns:a16="http://schemas.microsoft.com/office/drawing/2014/main" id="{80BE2A54-6442-48D9-B4E3-34200673C75B}"/>
                  </a:ext>
                </a:extLst>
              </p:cNvPr>
              <p:cNvSpPr>
                <a:spLocks noGrp="1" noRot="1" noChangeAspect="1" noMove="1" noResize="1" noEditPoints="1" noAdjustHandles="1" noChangeArrowheads="1" noChangeShapeType="1" noTextEdit="1"/>
              </p:cNvSpPr>
              <p:nvPr>
                <p:ph idx="1"/>
              </p:nvPr>
            </p:nvSpPr>
            <p:spPr>
              <a:xfrm>
                <a:off x="838200" y="1588559"/>
                <a:ext cx="10515600" cy="4667250"/>
              </a:xfrm>
              <a:blipFill>
                <a:blip r:embed="rId3"/>
                <a:stretch>
                  <a:fillRect l="-1043" t="-2222" r="-1507" b="-131"/>
                </a:stretch>
              </a:blipFill>
            </p:spPr>
            <p:txBody>
              <a:bodyPr/>
              <a:lstStyle/>
              <a:p>
                <a:r>
                  <a:rPr lang="en-US">
                    <a:noFill/>
                  </a:rPr>
                  <a:t> </a:t>
                </a:r>
              </a:p>
            </p:txBody>
          </p:sp>
        </mc:Fallback>
      </mc:AlternateContent>
    </p:spTree>
    <p:extLst>
      <p:ext uri="{BB962C8B-B14F-4D97-AF65-F5344CB8AC3E}">
        <p14:creationId xmlns:p14="http://schemas.microsoft.com/office/powerpoint/2010/main" val="108277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0548-4F7B-49AD-9764-A802DB89E4A2}"/>
              </a:ext>
            </a:extLst>
          </p:cNvPr>
          <p:cNvSpPr>
            <a:spLocks noGrp="1"/>
          </p:cNvSpPr>
          <p:nvPr>
            <p:ph type="title"/>
          </p:nvPr>
        </p:nvSpPr>
        <p:spPr/>
        <p:txBody>
          <a:bodyPr/>
          <a:lstStyle/>
          <a:p>
            <a:r>
              <a:rPr lang="en-US" dirty="0"/>
              <a:t>How do we optimize Expected Net Benefit?</a:t>
            </a:r>
          </a:p>
        </p:txBody>
      </p:sp>
      <p:sp>
        <p:nvSpPr>
          <p:cNvPr id="3" name="Content Placeholder 2">
            <a:extLst>
              <a:ext uri="{FF2B5EF4-FFF2-40B4-BE49-F238E27FC236}">
                <a16:creationId xmlns:a16="http://schemas.microsoft.com/office/drawing/2014/main" id="{F4731B91-B894-4661-B5B2-CEFA072715F0}"/>
              </a:ext>
            </a:extLst>
          </p:cNvPr>
          <p:cNvSpPr>
            <a:spLocks noGrp="1"/>
          </p:cNvSpPr>
          <p:nvPr>
            <p:ph idx="1"/>
          </p:nvPr>
        </p:nvSpPr>
        <p:spPr>
          <a:xfrm>
            <a:off x="838200" y="1477963"/>
            <a:ext cx="10515600" cy="5080000"/>
          </a:xfrm>
        </p:spPr>
        <p:txBody>
          <a:bodyPr>
            <a:normAutofit fontScale="85000" lnSpcReduction="10000"/>
          </a:bodyPr>
          <a:lstStyle/>
          <a:p>
            <a:pPr marL="0" indent="0">
              <a:buNone/>
            </a:pPr>
            <a:r>
              <a:rPr lang="en-US" altLang="en-US" b="1" dirty="0"/>
              <a:t>			</a:t>
            </a:r>
          </a:p>
          <a:p>
            <a:pPr marL="0" indent="0" algn="ctr">
              <a:buNone/>
            </a:pPr>
            <a:r>
              <a:rPr lang="en-US" altLang="en-US" b="1" dirty="0"/>
              <a:t>Max TNSB(Q) = TSB(Q) – TSC(Q)</a:t>
            </a:r>
          </a:p>
          <a:p>
            <a:pPr marL="0" indent="0">
              <a:buNone/>
            </a:pPr>
            <a:endParaRPr lang="en-US" altLang="en-US" b="1" dirty="0"/>
          </a:p>
          <a:p>
            <a:r>
              <a:rPr lang="en-US" altLang="en-US" dirty="0"/>
              <a:t>Q identifies the decision variable – how many medical services to produce</a:t>
            </a:r>
          </a:p>
          <a:p>
            <a:r>
              <a:rPr lang="en-US" altLang="en-US" dirty="0"/>
              <a:t>TSB = Total Social Benefit assoc. with consuming and producing medical services</a:t>
            </a:r>
          </a:p>
          <a:p>
            <a:pPr lvl="1"/>
            <a:r>
              <a:rPr lang="en-US" altLang="en-US" dirty="0"/>
              <a:t>The money value of the satisfaction gained from consuming different amounts of medical services. </a:t>
            </a:r>
          </a:p>
          <a:p>
            <a:pPr lvl="1"/>
            <a:r>
              <a:rPr lang="en-US" altLang="en-US" dirty="0"/>
              <a:t>TSB increases at a </a:t>
            </a:r>
            <a:r>
              <a:rPr lang="en-US" altLang="en-US" u="sng" dirty="0"/>
              <a:t>decreasing</a:t>
            </a:r>
            <a:r>
              <a:rPr lang="en-US" altLang="en-US" dirty="0"/>
              <a:t> rate reflecting the law of </a:t>
            </a:r>
            <a:r>
              <a:rPr lang="en-US" altLang="en-US" u="sng" dirty="0"/>
              <a:t>diminishing marginal utility</a:t>
            </a:r>
            <a:r>
              <a:rPr lang="en-US" altLang="en-US" dirty="0"/>
              <a:t>.</a:t>
            </a:r>
          </a:p>
          <a:p>
            <a:pPr marL="457200" lvl="1" indent="0">
              <a:buNone/>
            </a:pPr>
            <a:endParaRPr lang="en-US" altLang="en-US" dirty="0"/>
          </a:p>
          <a:p>
            <a:r>
              <a:rPr lang="en-US" altLang="en-US" dirty="0"/>
              <a:t>TSC = Total Social Cost assoc. with consuming and producing medical services</a:t>
            </a:r>
          </a:p>
          <a:p>
            <a:pPr lvl="1"/>
            <a:r>
              <a:rPr lang="en-US" altLang="en-US" dirty="0"/>
              <a:t>The money value of resources used in the producing different amount of medical services. </a:t>
            </a:r>
          </a:p>
          <a:p>
            <a:pPr lvl="1"/>
            <a:r>
              <a:rPr lang="en-US" altLang="en-US" dirty="0"/>
              <a:t>TSB increasing at an </a:t>
            </a:r>
            <a:r>
              <a:rPr lang="en-US" altLang="en-US" u="sng" dirty="0"/>
              <a:t>increasing</a:t>
            </a:r>
            <a:r>
              <a:rPr lang="en-US" altLang="en-US" dirty="0"/>
              <a:t> rate indicating the law of </a:t>
            </a:r>
            <a:r>
              <a:rPr lang="en-US" altLang="en-US" u="sng" dirty="0"/>
              <a:t>diminishing marginal productivity</a:t>
            </a:r>
            <a:r>
              <a:rPr lang="en-US" altLang="en-US" dirty="0"/>
              <a:t>.</a:t>
            </a:r>
          </a:p>
          <a:p>
            <a:pPr lvl="1"/>
            <a:endParaRPr lang="en-US" altLang="en-US" dirty="0"/>
          </a:p>
          <a:p>
            <a:r>
              <a:rPr lang="en-US" altLang="en-US" dirty="0"/>
              <a:t>TNSB = Total Net Social Benefit</a:t>
            </a:r>
          </a:p>
          <a:p>
            <a:endParaRPr lang="en-US" dirty="0"/>
          </a:p>
        </p:txBody>
      </p:sp>
    </p:spTree>
    <p:extLst>
      <p:ext uri="{BB962C8B-B14F-4D97-AF65-F5344CB8AC3E}">
        <p14:creationId xmlns:p14="http://schemas.microsoft.com/office/powerpoint/2010/main" val="334540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3ED-3567-4563-B84C-0657DB8950A2}"/>
              </a:ext>
            </a:extLst>
          </p:cNvPr>
          <p:cNvSpPr>
            <a:spLocks noGrp="1"/>
          </p:cNvSpPr>
          <p:nvPr>
            <p:ph type="title"/>
          </p:nvPr>
        </p:nvSpPr>
        <p:spPr/>
        <p:txBody>
          <a:bodyPr/>
          <a:lstStyle/>
          <a:p>
            <a:r>
              <a:rPr lang="en-US" dirty="0"/>
              <a:t>Optimization of Total Net Social Benefit</a:t>
            </a:r>
          </a:p>
        </p:txBody>
      </p:sp>
      <p:sp>
        <p:nvSpPr>
          <p:cNvPr id="3" name="Content Placeholder 2">
            <a:extLst>
              <a:ext uri="{FF2B5EF4-FFF2-40B4-BE49-F238E27FC236}">
                <a16:creationId xmlns:a16="http://schemas.microsoft.com/office/drawing/2014/main" id="{A2FA267B-B51E-42A7-8782-3D17E36E6388}"/>
              </a:ext>
            </a:extLst>
          </p:cNvPr>
          <p:cNvSpPr>
            <a:spLocks noGrp="1"/>
          </p:cNvSpPr>
          <p:nvPr>
            <p:ph idx="1"/>
          </p:nvPr>
        </p:nvSpPr>
        <p:spPr>
          <a:xfrm>
            <a:off x="7691967" y="1429279"/>
            <a:ext cx="4103564" cy="5063595"/>
          </a:xfrm>
        </p:spPr>
        <p:txBody>
          <a:bodyPr>
            <a:normAutofit fontScale="92500" lnSpcReduction="20000"/>
          </a:bodyPr>
          <a:lstStyle/>
          <a:p>
            <a:pPr>
              <a:buNone/>
            </a:pPr>
            <a:r>
              <a:rPr lang="en-US" altLang="en-US" dirty="0"/>
              <a:t>Marginal social benefit</a:t>
            </a:r>
          </a:p>
          <a:p>
            <a:r>
              <a:rPr lang="en-US" altLang="en-US" dirty="0"/>
              <a:t>(MSB) = </a:t>
            </a:r>
            <a:r>
              <a:rPr lang="en-US" altLang="en-US" dirty="0">
                <a:cs typeface="Times New Roman" panose="02020603050405020304" pitchFamily="18" charset="0"/>
                <a:sym typeface="Symbol" panose="05050102010706020507" pitchFamily="18" charset="2"/>
              </a:rPr>
              <a:t>TSB/Q or slope of TSB curve</a:t>
            </a:r>
          </a:p>
          <a:p>
            <a:pPr>
              <a:buNone/>
            </a:pPr>
            <a:r>
              <a:rPr lang="en-US" altLang="en-US" dirty="0">
                <a:cs typeface="Times New Roman" panose="02020603050405020304" pitchFamily="18" charset="0"/>
                <a:sym typeface="Symbol" panose="05050102010706020507" pitchFamily="18" charset="2"/>
              </a:rPr>
              <a:t>Marginal social cost</a:t>
            </a:r>
          </a:p>
          <a:p>
            <a:r>
              <a:rPr lang="en-US" altLang="en-US" dirty="0">
                <a:cs typeface="Times New Roman" panose="02020603050405020304" pitchFamily="18" charset="0"/>
                <a:sym typeface="Symbol" panose="05050102010706020507" pitchFamily="18" charset="2"/>
              </a:rPr>
              <a:t>(MSC) = TSC/Q or slope of TSC curve</a:t>
            </a:r>
          </a:p>
          <a:p>
            <a:pPr>
              <a:buNone/>
            </a:pPr>
            <a:endParaRPr lang="en-US" altLang="en-US" dirty="0">
              <a:cs typeface="Times New Roman" panose="02020603050405020304" pitchFamily="18" charset="0"/>
              <a:sym typeface="Symbol" panose="05050102010706020507" pitchFamily="18" charset="2"/>
            </a:endParaRPr>
          </a:p>
          <a:p>
            <a:pPr>
              <a:buNone/>
            </a:pPr>
            <a:r>
              <a:rPr lang="en-US" altLang="en-US" dirty="0">
                <a:cs typeface="Times New Roman" panose="02020603050405020304" pitchFamily="18" charset="0"/>
                <a:sym typeface="Symbol" panose="05050102010706020507" pitchFamily="18" charset="2"/>
              </a:rPr>
              <a:t>Geometric principle – the distance between two curves is maximized when slopes are equal.</a:t>
            </a:r>
          </a:p>
          <a:p>
            <a:pPr>
              <a:buNone/>
            </a:pPr>
            <a:endParaRPr lang="en-US" altLang="en-US" dirty="0">
              <a:cs typeface="Times New Roman" panose="02020603050405020304" pitchFamily="18" charset="0"/>
              <a:sym typeface="Symbol" panose="05050102010706020507" pitchFamily="18" charset="2"/>
            </a:endParaRPr>
          </a:p>
          <a:p>
            <a:pPr>
              <a:buNone/>
            </a:pPr>
            <a:r>
              <a:rPr lang="en-US" altLang="en-US" dirty="0">
                <a:cs typeface="Times New Roman" panose="02020603050405020304" pitchFamily="18" charset="0"/>
                <a:sym typeface="Symbol" panose="05050102010706020507" pitchFamily="18" charset="2"/>
              </a:rPr>
              <a:t>In other words, when </a:t>
            </a:r>
          </a:p>
          <a:p>
            <a:pPr>
              <a:buNone/>
            </a:pPr>
            <a:r>
              <a:rPr lang="en-US" altLang="en-US" dirty="0">
                <a:cs typeface="Times New Roman" panose="02020603050405020304" pitchFamily="18" charset="0"/>
                <a:sym typeface="Symbol" panose="05050102010706020507" pitchFamily="18" charset="2"/>
              </a:rPr>
              <a:t>	MSB = MSC </a:t>
            </a:r>
          </a:p>
          <a:p>
            <a:pPr>
              <a:buNone/>
            </a:pPr>
            <a:endParaRPr lang="en-US" altLang="en-US" dirty="0">
              <a:cs typeface="Times New Roman" panose="02020603050405020304" pitchFamily="18" charset="0"/>
              <a:sym typeface="Symbol" panose="05050102010706020507" pitchFamily="18" charset="2"/>
            </a:endParaRPr>
          </a:p>
          <a:p>
            <a:endParaRPr lang="en-US" dirty="0"/>
          </a:p>
        </p:txBody>
      </p:sp>
      <p:pic>
        <p:nvPicPr>
          <p:cNvPr id="1026" name="Picture 2" descr="http://intranet.tdmu.edu.ua/data/kafedra/internal/magistr/classes_stud/English/First%20year/Health%20Economics%20and%20marketing%20of%20medical%20services/03.%20Decision-Making%20in%20the%20Health%20Care%20System.%20Cost%20Effectiveness%20and%20Cost-Benefit%20Analysis_files/image002.gif">
            <a:extLst>
              <a:ext uri="{FF2B5EF4-FFF2-40B4-BE49-F238E27FC236}">
                <a16:creationId xmlns:a16="http://schemas.microsoft.com/office/drawing/2014/main" id="{E33C143A-F07F-4269-94AF-D42FB9DA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0" y="1429280"/>
            <a:ext cx="6967944"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0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a:extLst>
              <a:ext uri="{FF2B5EF4-FFF2-40B4-BE49-F238E27FC236}">
                <a16:creationId xmlns:a16="http://schemas.microsoft.com/office/drawing/2014/main" id="{0AD9DC28-7371-414A-A5F0-0B82B9FD9B90}"/>
              </a:ext>
            </a:extLst>
          </p:cNvPr>
          <p:cNvSpPr>
            <a:spLocks noChangeShapeType="1"/>
          </p:cNvSpPr>
          <p:nvPr/>
        </p:nvSpPr>
        <p:spPr bwMode="auto">
          <a:xfrm flipV="1">
            <a:off x="3733800" y="1219200"/>
            <a:ext cx="0" cy="3733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Line 3">
            <a:extLst>
              <a:ext uri="{FF2B5EF4-FFF2-40B4-BE49-F238E27FC236}">
                <a16:creationId xmlns:a16="http://schemas.microsoft.com/office/drawing/2014/main" id="{85A1EFB3-9154-4410-9001-6F98C7AFCA68}"/>
              </a:ext>
            </a:extLst>
          </p:cNvPr>
          <p:cNvSpPr>
            <a:spLocks noChangeShapeType="1"/>
          </p:cNvSpPr>
          <p:nvPr/>
        </p:nvSpPr>
        <p:spPr bwMode="auto">
          <a:xfrm>
            <a:off x="3733800" y="4953000"/>
            <a:ext cx="518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Text Box 4">
            <a:extLst>
              <a:ext uri="{FF2B5EF4-FFF2-40B4-BE49-F238E27FC236}">
                <a16:creationId xmlns:a16="http://schemas.microsoft.com/office/drawing/2014/main" id="{E6860525-2C41-4C8B-803E-6E38930F52D5}"/>
              </a:ext>
            </a:extLst>
          </p:cNvPr>
          <p:cNvSpPr txBox="1">
            <a:spLocks noChangeArrowheads="1"/>
          </p:cNvSpPr>
          <p:nvPr/>
        </p:nvSpPr>
        <p:spPr bwMode="auto">
          <a:xfrm>
            <a:off x="7223125" y="5091114"/>
            <a:ext cx="3035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         Quantity of Medical Services</a:t>
            </a:r>
          </a:p>
          <a:p>
            <a:r>
              <a:rPr lang="en-US" altLang="en-US" sz="1600"/>
              <a:t>                            Q</a:t>
            </a:r>
          </a:p>
        </p:txBody>
      </p:sp>
      <p:sp>
        <p:nvSpPr>
          <p:cNvPr id="13317" name="Text Box 5">
            <a:extLst>
              <a:ext uri="{FF2B5EF4-FFF2-40B4-BE49-F238E27FC236}">
                <a16:creationId xmlns:a16="http://schemas.microsoft.com/office/drawing/2014/main" id="{9945F1A1-E1E1-480B-84CB-B290B1E13B70}"/>
              </a:ext>
            </a:extLst>
          </p:cNvPr>
          <p:cNvSpPr txBox="1">
            <a:spLocks noChangeArrowheads="1"/>
          </p:cNvSpPr>
          <p:nvPr/>
        </p:nvSpPr>
        <p:spPr bwMode="auto">
          <a:xfrm>
            <a:off x="3184525" y="103187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13318" name="Line 6">
            <a:extLst>
              <a:ext uri="{FF2B5EF4-FFF2-40B4-BE49-F238E27FC236}">
                <a16:creationId xmlns:a16="http://schemas.microsoft.com/office/drawing/2014/main" id="{7227EA8D-E159-4586-B0A9-7B8932094219}"/>
              </a:ext>
            </a:extLst>
          </p:cNvPr>
          <p:cNvSpPr>
            <a:spLocks noChangeShapeType="1"/>
          </p:cNvSpPr>
          <p:nvPr/>
        </p:nvSpPr>
        <p:spPr bwMode="auto">
          <a:xfrm>
            <a:off x="3733800" y="1905000"/>
            <a:ext cx="4191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a:extLst>
              <a:ext uri="{FF2B5EF4-FFF2-40B4-BE49-F238E27FC236}">
                <a16:creationId xmlns:a16="http://schemas.microsoft.com/office/drawing/2014/main" id="{5B61B52B-B9B2-4A23-9B67-39864283D3AC}"/>
              </a:ext>
            </a:extLst>
          </p:cNvPr>
          <p:cNvSpPr>
            <a:spLocks noChangeShapeType="1"/>
          </p:cNvSpPr>
          <p:nvPr/>
        </p:nvSpPr>
        <p:spPr bwMode="auto">
          <a:xfrm flipV="1">
            <a:off x="3733800" y="1981200"/>
            <a:ext cx="4191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Text Box 8">
            <a:extLst>
              <a:ext uri="{FF2B5EF4-FFF2-40B4-BE49-F238E27FC236}">
                <a16:creationId xmlns:a16="http://schemas.microsoft.com/office/drawing/2014/main" id="{3F83597E-22D8-4FB0-88D2-9F34237BC324}"/>
              </a:ext>
            </a:extLst>
          </p:cNvPr>
          <p:cNvSpPr txBox="1">
            <a:spLocks noChangeArrowheads="1"/>
          </p:cNvSpPr>
          <p:nvPr/>
        </p:nvSpPr>
        <p:spPr bwMode="auto">
          <a:xfrm>
            <a:off x="7985126" y="1717675"/>
            <a:ext cx="6110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MSC</a:t>
            </a:r>
          </a:p>
        </p:txBody>
      </p:sp>
      <p:sp>
        <p:nvSpPr>
          <p:cNvPr id="13321" name="Text Box 9">
            <a:extLst>
              <a:ext uri="{FF2B5EF4-FFF2-40B4-BE49-F238E27FC236}">
                <a16:creationId xmlns:a16="http://schemas.microsoft.com/office/drawing/2014/main" id="{CD8405A2-4AEF-4181-B201-BB80F7304E57}"/>
              </a:ext>
            </a:extLst>
          </p:cNvPr>
          <p:cNvSpPr txBox="1">
            <a:spLocks noChangeArrowheads="1"/>
          </p:cNvSpPr>
          <p:nvPr/>
        </p:nvSpPr>
        <p:spPr bwMode="auto">
          <a:xfrm>
            <a:off x="8061325" y="3775075"/>
            <a:ext cx="612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MSB</a:t>
            </a:r>
          </a:p>
        </p:txBody>
      </p:sp>
      <p:sp>
        <p:nvSpPr>
          <p:cNvPr id="13322" name="Text Box 10">
            <a:extLst>
              <a:ext uri="{FF2B5EF4-FFF2-40B4-BE49-F238E27FC236}">
                <a16:creationId xmlns:a16="http://schemas.microsoft.com/office/drawing/2014/main" id="{F723FDF2-C077-4765-AD7B-14474631FC2D}"/>
              </a:ext>
            </a:extLst>
          </p:cNvPr>
          <p:cNvSpPr txBox="1">
            <a:spLocks noChangeArrowheads="1"/>
          </p:cNvSpPr>
          <p:nvPr/>
        </p:nvSpPr>
        <p:spPr bwMode="auto">
          <a:xfrm>
            <a:off x="3352800" y="1717675"/>
            <a:ext cx="541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a:t>
            </a:r>
          </a:p>
        </p:txBody>
      </p:sp>
      <p:sp>
        <p:nvSpPr>
          <p:cNvPr id="13323" name="Text Box 11">
            <a:extLst>
              <a:ext uri="{FF2B5EF4-FFF2-40B4-BE49-F238E27FC236}">
                <a16:creationId xmlns:a16="http://schemas.microsoft.com/office/drawing/2014/main" id="{BF70BF90-C90F-4AE7-9E51-1B86A2BBE61D}"/>
              </a:ext>
            </a:extLst>
          </p:cNvPr>
          <p:cNvSpPr txBox="1">
            <a:spLocks noChangeArrowheads="1"/>
          </p:cNvSpPr>
          <p:nvPr/>
        </p:nvSpPr>
        <p:spPr bwMode="auto">
          <a:xfrm>
            <a:off x="3352801" y="3851275"/>
            <a:ext cx="523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a:t>
            </a:r>
          </a:p>
        </p:txBody>
      </p:sp>
      <p:sp>
        <p:nvSpPr>
          <p:cNvPr id="13325" name="Line 13">
            <a:extLst>
              <a:ext uri="{FF2B5EF4-FFF2-40B4-BE49-F238E27FC236}">
                <a16:creationId xmlns:a16="http://schemas.microsoft.com/office/drawing/2014/main" id="{2450A876-C1BE-4416-901E-93976B824567}"/>
              </a:ext>
            </a:extLst>
          </p:cNvPr>
          <p:cNvSpPr>
            <a:spLocks noChangeShapeType="1"/>
          </p:cNvSpPr>
          <p:nvPr/>
        </p:nvSpPr>
        <p:spPr bwMode="auto">
          <a:xfrm>
            <a:off x="5867400" y="3048000"/>
            <a:ext cx="0" cy="1905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14">
            <a:extLst>
              <a:ext uri="{FF2B5EF4-FFF2-40B4-BE49-F238E27FC236}">
                <a16:creationId xmlns:a16="http://schemas.microsoft.com/office/drawing/2014/main" id="{0AF4746E-006E-449D-8D81-B4C89320A30F}"/>
              </a:ext>
            </a:extLst>
          </p:cNvPr>
          <p:cNvSpPr txBox="1">
            <a:spLocks noChangeArrowheads="1"/>
          </p:cNvSpPr>
          <p:nvPr/>
        </p:nvSpPr>
        <p:spPr bwMode="auto">
          <a:xfrm>
            <a:off x="5775325" y="2514600"/>
            <a:ext cx="38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a:t>
            </a:r>
          </a:p>
        </p:txBody>
      </p:sp>
      <p:sp>
        <p:nvSpPr>
          <p:cNvPr id="13327" name="Text Box 15">
            <a:extLst>
              <a:ext uri="{FF2B5EF4-FFF2-40B4-BE49-F238E27FC236}">
                <a16:creationId xmlns:a16="http://schemas.microsoft.com/office/drawing/2014/main" id="{5E909D5E-DE08-411A-B7A7-E9CDB1CE814F}"/>
              </a:ext>
            </a:extLst>
          </p:cNvPr>
          <p:cNvSpPr txBox="1">
            <a:spLocks noChangeArrowheads="1"/>
          </p:cNvSpPr>
          <p:nvPr/>
        </p:nvSpPr>
        <p:spPr bwMode="auto">
          <a:xfrm>
            <a:off x="5699125" y="491807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0</a:t>
            </a:r>
          </a:p>
        </p:txBody>
      </p:sp>
      <p:sp>
        <p:nvSpPr>
          <p:cNvPr id="13328" name="Line 16">
            <a:extLst>
              <a:ext uri="{FF2B5EF4-FFF2-40B4-BE49-F238E27FC236}">
                <a16:creationId xmlns:a16="http://schemas.microsoft.com/office/drawing/2014/main" id="{5BA907C0-7CB6-47C0-BFA7-E5D60B025CB8}"/>
              </a:ext>
            </a:extLst>
          </p:cNvPr>
          <p:cNvSpPr>
            <a:spLocks noChangeShapeType="1"/>
          </p:cNvSpPr>
          <p:nvPr/>
        </p:nvSpPr>
        <p:spPr bwMode="auto">
          <a:xfrm>
            <a:off x="4724400" y="2438400"/>
            <a:ext cx="0" cy="2514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7">
            <a:extLst>
              <a:ext uri="{FF2B5EF4-FFF2-40B4-BE49-F238E27FC236}">
                <a16:creationId xmlns:a16="http://schemas.microsoft.com/office/drawing/2014/main" id="{2296AF14-A175-459A-90A7-75F454401EFF}"/>
              </a:ext>
            </a:extLst>
          </p:cNvPr>
          <p:cNvSpPr txBox="1">
            <a:spLocks noChangeArrowheads="1"/>
          </p:cNvSpPr>
          <p:nvPr/>
        </p:nvSpPr>
        <p:spPr bwMode="auto">
          <a:xfrm>
            <a:off x="4632325" y="1981200"/>
            <a:ext cx="369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a:t>
            </a:r>
          </a:p>
        </p:txBody>
      </p:sp>
      <p:sp>
        <p:nvSpPr>
          <p:cNvPr id="13330" name="Text Box 18">
            <a:extLst>
              <a:ext uri="{FF2B5EF4-FFF2-40B4-BE49-F238E27FC236}">
                <a16:creationId xmlns:a16="http://schemas.microsoft.com/office/drawing/2014/main" id="{A54C69E3-7540-448D-B57B-616220F0F5B5}"/>
              </a:ext>
            </a:extLst>
          </p:cNvPr>
          <p:cNvSpPr txBox="1">
            <a:spLocks noChangeArrowheads="1"/>
          </p:cNvSpPr>
          <p:nvPr/>
        </p:nvSpPr>
        <p:spPr bwMode="auto">
          <a:xfrm>
            <a:off x="4708525" y="3394075"/>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3331" name="Text Box 19">
            <a:extLst>
              <a:ext uri="{FF2B5EF4-FFF2-40B4-BE49-F238E27FC236}">
                <a16:creationId xmlns:a16="http://schemas.microsoft.com/office/drawing/2014/main" id="{68F64EAE-9DA2-4717-A2E7-12CFA2221645}"/>
              </a:ext>
            </a:extLst>
          </p:cNvPr>
          <p:cNvSpPr txBox="1">
            <a:spLocks noChangeArrowheads="1"/>
          </p:cNvSpPr>
          <p:nvPr/>
        </p:nvSpPr>
        <p:spPr bwMode="auto">
          <a:xfrm>
            <a:off x="4556125" y="4918075"/>
            <a:ext cx="4042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L</a:t>
            </a:r>
          </a:p>
        </p:txBody>
      </p:sp>
      <p:sp>
        <p:nvSpPr>
          <p:cNvPr id="13332" name="Line 20">
            <a:extLst>
              <a:ext uri="{FF2B5EF4-FFF2-40B4-BE49-F238E27FC236}">
                <a16:creationId xmlns:a16="http://schemas.microsoft.com/office/drawing/2014/main" id="{C9E96A62-D02F-4E5A-AD7D-114865BBBC42}"/>
              </a:ext>
            </a:extLst>
          </p:cNvPr>
          <p:cNvSpPr>
            <a:spLocks noChangeShapeType="1"/>
          </p:cNvSpPr>
          <p:nvPr/>
        </p:nvSpPr>
        <p:spPr bwMode="auto">
          <a:xfrm>
            <a:off x="6934200" y="2514600"/>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Text Box 21">
            <a:extLst>
              <a:ext uri="{FF2B5EF4-FFF2-40B4-BE49-F238E27FC236}">
                <a16:creationId xmlns:a16="http://schemas.microsoft.com/office/drawing/2014/main" id="{448CF67F-AE10-4EE7-BBED-AF09BA57FA72}"/>
              </a:ext>
            </a:extLst>
          </p:cNvPr>
          <p:cNvSpPr txBox="1">
            <a:spLocks noChangeArrowheads="1"/>
          </p:cNvSpPr>
          <p:nvPr/>
        </p:nvSpPr>
        <p:spPr bwMode="auto">
          <a:xfrm>
            <a:off x="6765926" y="1946275"/>
            <a:ext cx="404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G</a:t>
            </a:r>
          </a:p>
        </p:txBody>
      </p:sp>
      <p:sp>
        <p:nvSpPr>
          <p:cNvPr id="13334" name="Text Box 22">
            <a:extLst>
              <a:ext uri="{FF2B5EF4-FFF2-40B4-BE49-F238E27FC236}">
                <a16:creationId xmlns:a16="http://schemas.microsoft.com/office/drawing/2014/main" id="{2B93D679-89E2-46D1-B070-D61A41A3F467}"/>
              </a:ext>
            </a:extLst>
          </p:cNvPr>
          <p:cNvSpPr txBox="1">
            <a:spLocks noChangeArrowheads="1"/>
          </p:cNvSpPr>
          <p:nvPr/>
        </p:nvSpPr>
        <p:spPr bwMode="auto">
          <a:xfrm>
            <a:off x="6553200" y="3394075"/>
            <a:ext cx="541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a:t>
            </a:r>
          </a:p>
        </p:txBody>
      </p:sp>
      <p:sp>
        <p:nvSpPr>
          <p:cNvPr id="13335" name="Text Box 23">
            <a:extLst>
              <a:ext uri="{FF2B5EF4-FFF2-40B4-BE49-F238E27FC236}">
                <a16:creationId xmlns:a16="http://schemas.microsoft.com/office/drawing/2014/main" id="{B8ACE4EE-7D33-4FDC-8006-8556513E95F1}"/>
              </a:ext>
            </a:extLst>
          </p:cNvPr>
          <p:cNvSpPr txBox="1">
            <a:spLocks noChangeArrowheads="1"/>
          </p:cNvSpPr>
          <p:nvPr/>
        </p:nvSpPr>
        <p:spPr bwMode="auto">
          <a:xfrm>
            <a:off x="6689725" y="4918075"/>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R</a:t>
            </a:r>
          </a:p>
        </p:txBody>
      </p:sp>
      <p:sp>
        <p:nvSpPr>
          <p:cNvPr id="13336" name="Text Box 24">
            <a:extLst>
              <a:ext uri="{FF2B5EF4-FFF2-40B4-BE49-F238E27FC236}">
                <a16:creationId xmlns:a16="http://schemas.microsoft.com/office/drawing/2014/main" id="{541B15D9-6912-4A03-B5B3-7F6FD7EDCCCB}"/>
              </a:ext>
            </a:extLst>
          </p:cNvPr>
          <p:cNvSpPr txBox="1">
            <a:spLocks noChangeArrowheads="1"/>
          </p:cNvSpPr>
          <p:nvPr/>
        </p:nvSpPr>
        <p:spPr bwMode="auto">
          <a:xfrm>
            <a:off x="1718932" y="262751"/>
            <a:ext cx="83790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 Marginal Perspective of the Efficient Level</a:t>
            </a:r>
          </a:p>
        </p:txBody>
      </p:sp>
      <p:sp>
        <p:nvSpPr>
          <p:cNvPr id="13337" name="Text Box 25">
            <a:extLst>
              <a:ext uri="{FF2B5EF4-FFF2-40B4-BE49-F238E27FC236}">
                <a16:creationId xmlns:a16="http://schemas.microsoft.com/office/drawing/2014/main" id="{52677727-DA0B-4EEB-B60A-04A5F3AF4F7F}"/>
              </a:ext>
            </a:extLst>
          </p:cNvPr>
          <p:cNvSpPr txBox="1">
            <a:spLocks noChangeArrowheads="1"/>
          </p:cNvSpPr>
          <p:nvPr/>
        </p:nvSpPr>
        <p:spPr bwMode="auto">
          <a:xfrm>
            <a:off x="596895" y="5579586"/>
            <a:ext cx="102044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The amount of medical services at Q</a:t>
            </a:r>
            <a:r>
              <a:rPr lang="en-US" altLang="en-US" sz="2000" baseline="-25000" dirty="0"/>
              <a:t>0</a:t>
            </a:r>
            <a:r>
              <a:rPr lang="en-US" altLang="en-US" sz="2000" dirty="0"/>
              <a:t> is efficient because MSB = MSC. Q</a:t>
            </a:r>
            <a:r>
              <a:rPr lang="en-US" altLang="en-US" sz="2000" baseline="-25000" dirty="0"/>
              <a:t>L</a:t>
            </a:r>
            <a:r>
              <a:rPr lang="en-US" altLang="en-US" sz="2000" dirty="0"/>
              <a:t> reflects </a:t>
            </a:r>
            <a:r>
              <a:rPr lang="en-US" altLang="en-US" sz="2000" dirty="0" err="1"/>
              <a:t>underprovision</a:t>
            </a:r>
            <a:endParaRPr lang="en-US" altLang="en-US" sz="2000" dirty="0"/>
          </a:p>
          <a:p>
            <a:r>
              <a:rPr lang="en-US" altLang="en-US" sz="2000" dirty="0"/>
              <a:t>because MSB &gt; MSC and Q</a:t>
            </a:r>
            <a:r>
              <a:rPr lang="en-US" altLang="en-US" sz="2000" baseline="-25000" dirty="0"/>
              <a:t>R</a:t>
            </a:r>
            <a:r>
              <a:rPr lang="en-US" altLang="en-US" sz="2000" dirty="0"/>
              <a:t> indicates overprovision because MSC &gt; MSB. Triangular areas </a:t>
            </a:r>
          </a:p>
          <a:p>
            <a:r>
              <a:rPr lang="en-US" altLang="en-US" sz="2000" dirty="0"/>
              <a:t>ECF and GCH reflect the deadweight losses associated with inefficient outcomes.</a:t>
            </a:r>
          </a:p>
        </p:txBody>
      </p:sp>
    </p:spTree>
    <p:extLst>
      <p:ext uri="{BB962C8B-B14F-4D97-AF65-F5344CB8AC3E}">
        <p14:creationId xmlns:p14="http://schemas.microsoft.com/office/powerpoint/2010/main" val="105768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784B63-F329-4A6E-88B1-3F633EF6CE27}"/>
              </a:ext>
            </a:extLst>
          </p:cNvPr>
          <p:cNvSpPr>
            <a:spLocks noGrp="1" noChangeArrowheads="1"/>
          </p:cNvSpPr>
          <p:nvPr>
            <p:ph type="title"/>
          </p:nvPr>
        </p:nvSpPr>
        <p:spPr/>
        <p:txBody>
          <a:bodyPr/>
          <a:lstStyle/>
          <a:p>
            <a:r>
              <a:rPr lang="en-US" altLang="en-US"/>
              <a:t>The Net Benefit Calculus - revisited</a:t>
            </a:r>
          </a:p>
        </p:txBody>
      </p:sp>
      <p:sp>
        <p:nvSpPr>
          <p:cNvPr id="15363" name="Rectangle 3">
            <a:extLst>
              <a:ext uri="{FF2B5EF4-FFF2-40B4-BE49-F238E27FC236}">
                <a16:creationId xmlns:a16="http://schemas.microsoft.com/office/drawing/2014/main" id="{BDD9A2CF-E681-4CC1-9D55-5CCA9F350029}"/>
              </a:ext>
            </a:extLst>
          </p:cNvPr>
          <p:cNvSpPr>
            <a:spLocks noGrp="1" noChangeArrowheads="1"/>
          </p:cNvSpPr>
          <p:nvPr>
            <p:ph type="body" idx="1"/>
          </p:nvPr>
        </p:nvSpPr>
        <p:spPr/>
        <p:txBody>
          <a:bodyPr/>
          <a:lstStyle/>
          <a:p>
            <a:pPr marL="0" indent="0">
              <a:buNone/>
            </a:pPr>
            <a:r>
              <a:rPr lang="en-US" altLang="en-US" dirty="0"/>
              <a:t>Our task of maximizing total net social benefit can be restated as setting the net marginal social benefit (NMSB) of each and every good equal to zero, or</a:t>
            </a:r>
          </a:p>
          <a:p>
            <a:pPr lvl="1"/>
            <a:r>
              <a:rPr lang="en-US" altLang="en-US" dirty="0"/>
              <a:t>NMSB(Q) = MSB(Q) – MSC(Q) = 0</a:t>
            </a:r>
          </a:p>
          <a:p>
            <a:pPr lvl="1"/>
            <a:r>
              <a:rPr lang="en-US" altLang="en-US" dirty="0"/>
              <a:t>If NMSB(Q) &gt; 0                   produce more</a:t>
            </a:r>
          </a:p>
          <a:p>
            <a:pPr lvl="1"/>
            <a:r>
              <a:rPr lang="en-US" altLang="en-US" dirty="0"/>
              <a:t>If NMSB(Q) &lt; 0                   produce less</a:t>
            </a:r>
          </a:p>
        </p:txBody>
      </p:sp>
      <p:sp>
        <p:nvSpPr>
          <p:cNvPr id="15364" name="Line 4">
            <a:extLst>
              <a:ext uri="{FF2B5EF4-FFF2-40B4-BE49-F238E27FC236}">
                <a16:creationId xmlns:a16="http://schemas.microsoft.com/office/drawing/2014/main" id="{88F7F0AB-CC0F-4830-9022-AB93DE5B490A}"/>
              </a:ext>
            </a:extLst>
          </p:cNvPr>
          <p:cNvSpPr>
            <a:spLocks noChangeShapeType="1"/>
          </p:cNvSpPr>
          <p:nvPr/>
        </p:nvSpPr>
        <p:spPr bwMode="auto">
          <a:xfrm>
            <a:off x="3680178" y="3668889"/>
            <a:ext cx="959555" cy="56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FF973216-BD4E-4403-ACCE-0BCA1A01B55E}"/>
              </a:ext>
            </a:extLst>
          </p:cNvPr>
          <p:cNvSpPr>
            <a:spLocks noChangeShapeType="1"/>
          </p:cNvSpPr>
          <p:nvPr/>
        </p:nvSpPr>
        <p:spPr bwMode="auto">
          <a:xfrm>
            <a:off x="3668888" y="3984361"/>
            <a:ext cx="970845" cy="169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6077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428E028-9DA2-4581-8112-26B5ED396471}"/>
              </a:ext>
            </a:extLst>
          </p:cNvPr>
          <p:cNvSpPr>
            <a:spLocks noGrp="1" noChangeArrowheads="1"/>
          </p:cNvSpPr>
          <p:nvPr>
            <p:ph type="title"/>
          </p:nvPr>
        </p:nvSpPr>
        <p:spPr/>
        <p:txBody>
          <a:bodyPr/>
          <a:lstStyle/>
          <a:p>
            <a:r>
              <a:rPr lang="en-US" altLang="en-US"/>
              <a:t>Practical Side of C/B Analysis</a:t>
            </a:r>
          </a:p>
        </p:txBody>
      </p:sp>
      <p:sp>
        <p:nvSpPr>
          <p:cNvPr id="17411" name="Rectangle 3">
            <a:extLst>
              <a:ext uri="{FF2B5EF4-FFF2-40B4-BE49-F238E27FC236}">
                <a16:creationId xmlns:a16="http://schemas.microsoft.com/office/drawing/2014/main" id="{8695F698-400D-4F6E-8924-2CFFB17F4513}"/>
              </a:ext>
            </a:extLst>
          </p:cNvPr>
          <p:cNvSpPr>
            <a:spLocks noGrp="1" noChangeArrowheads="1"/>
          </p:cNvSpPr>
          <p:nvPr>
            <p:ph type="body" idx="1"/>
          </p:nvPr>
        </p:nvSpPr>
        <p:spPr>
          <a:xfrm>
            <a:off x="838200" y="1467555"/>
            <a:ext cx="10515600" cy="4709407"/>
          </a:xfrm>
        </p:spPr>
        <p:txBody>
          <a:bodyPr>
            <a:normAutofit lnSpcReduction="10000"/>
          </a:bodyPr>
          <a:lstStyle/>
          <a:p>
            <a:pPr marL="609600" indent="-609600">
              <a:buNone/>
            </a:pPr>
            <a:r>
              <a:rPr lang="en-US" altLang="en-US" dirty="0"/>
              <a:t>Several steps must be taken to implement C/B analysis in practice.</a:t>
            </a:r>
          </a:p>
          <a:p>
            <a:pPr marL="609600" indent="-609600"/>
            <a:r>
              <a:rPr lang="en-US" altLang="en-US" dirty="0"/>
              <a:t>Enumerate and quantify the benefits of the program or intervention, this includes:</a:t>
            </a:r>
          </a:p>
          <a:p>
            <a:pPr marL="990600" lvl="1" indent="-533400">
              <a:buFont typeface="+mj-lt"/>
              <a:buAutoNum type="arabicPeriod"/>
            </a:pPr>
            <a:r>
              <a:rPr lang="en-US" altLang="en-US" dirty="0"/>
              <a:t>Medical costs diverted because an illness is prevented</a:t>
            </a:r>
          </a:p>
          <a:p>
            <a:pPr marL="990600" lvl="1" indent="-533400">
              <a:buFont typeface="+mj-lt"/>
              <a:buAutoNum type="arabicPeriod"/>
            </a:pPr>
            <a:r>
              <a:rPr lang="en-US" altLang="en-US" dirty="0"/>
              <a:t>Monetary value of any gains in productivity because death is postponed or illnesses prevented</a:t>
            </a:r>
          </a:p>
          <a:p>
            <a:pPr marL="990600" lvl="1" indent="-533400">
              <a:buFont typeface="+mj-lt"/>
              <a:buAutoNum type="arabicPeriod"/>
            </a:pPr>
            <a:r>
              <a:rPr lang="en-US" altLang="en-US" dirty="0"/>
              <a:t>The monetary value associated with the utility of being in a state of good health</a:t>
            </a:r>
          </a:p>
          <a:p>
            <a:r>
              <a:rPr lang="en-US" altLang="en-US" dirty="0"/>
              <a:t>Costs must be enumerated and quantified, e.g.,</a:t>
            </a:r>
          </a:p>
          <a:p>
            <a:pPr lvl="1"/>
            <a:r>
              <a:rPr lang="en-US" altLang="en-US" dirty="0"/>
              <a:t>Opportunity cost of each and every resource involved in the program or intervention.</a:t>
            </a:r>
          </a:p>
          <a:p>
            <a:pPr lvl="2"/>
            <a:r>
              <a:rPr lang="en-US" altLang="en-US" dirty="0"/>
              <a:t>Should capture both the money (explicit) and time (implicit) cost of resources.</a:t>
            </a:r>
          </a:p>
          <a:p>
            <a:pPr marL="533400" indent="-533400"/>
            <a:endParaRPr lang="en-US" altLang="en-US" dirty="0"/>
          </a:p>
          <a:p>
            <a:pPr marL="609600" indent="-609600">
              <a:buFontTx/>
              <a:buAutoNum type="arabicPeriod"/>
            </a:pPr>
            <a:endParaRPr lang="en-US" altLang="en-US" dirty="0"/>
          </a:p>
        </p:txBody>
      </p:sp>
    </p:spTree>
    <p:extLst>
      <p:ext uri="{BB962C8B-B14F-4D97-AF65-F5344CB8AC3E}">
        <p14:creationId xmlns:p14="http://schemas.microsoft.com/office/powerpoint/2010/main" val="268162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AEAE-0E27-4404-A4F1-C6938B513864}"/>
              </a:ext>
            </a:extLst>
          </p:cNvPr>
          <p:cNvSpPr>
            <a:spLocks noGrp="1"/>
          </p:cNvSpPr>
          <p:nvPr>
            <p:ph type="title"/>
          </p:nvPr>
        </p:nvSpPr>
        <p:spPr/>
        <p:txBody>
          <a:bodyPr/>
          <a:lstStyle/>
          <a:p>
            <a:r>
              <a:rPr lang="en-US" dirty="0"/>
              <a:t>Discounting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F1F334-57BB-43B0-9B04-E4082B409A52}"/>
                  </a:ext>
                </a:extLst>
              </p:cNvPr>
              <p:cNvSpPr>
                <a:spLocks noGrp="1"/>
              </p:cNvSpPr>
              <p:nvPr>
                <p:ph idx="1"/>
              </p:nvPr>
            </p:nvSpPr>
            <p:spPr/>
            <p:txBody>
              <a:bodyPr/>
              <a:lstStyle/>
              <a:p>
                <a:r>
                  <a:rPr lang="en-US" dirty="0"/>
                  <a:t>$100 today vs $100 one year from today</a:t>
                </a:r>
              </a:p>
              <a:p>
                <a:r>
                  <a:rPr lang="en-US" dirty="0"/>
                  <a:t>If we have a savings account with 4% APY, then the Present Value of $100 today = $104 and the PV of $100 one year from today = $100</a:t>
                </a:r>
              </a:p>
              <a:p>
                <a:endParaRPr lang="en-US" dirty="0"/>
              </a:p>
              <a:p>
                <a:r>
                  <a:rPr lang="en-US" dirty="0"/>
                  <a:t>Formally: </a:t>
                </a:r>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m:t>
                        </m:r>
                      </m:den>
                    </m:f>
                  </m:oMath>
                </a14:m>
                <a:r>
                  <a:rPr lang="en-US" dirty="0"/>
                  <a:t>	where F is a fixed sum of money and r is the annual interest rate, or rate at which the sum is discounted</a:t>
                </a:r>
              </a:p>
            </p:txBody>
          </p:sp>
        </mc:Choice>
        <mc:Fallback xmlns="">
          <p:sp>
            <p:nvSpPr>
              <p:cNvPr id="3" name="Content Placeholder 2">
                <a:extLst>
                  <a:ext uri="{FF2B5EF4-FFF2-40B4-BE49-F238E27FC236}">
                    <a16:creationId xmlns:a16="http://schemas.microsoft.com/office/drawing/2014/main" id="{79F1F334-57BB-43B0-9B04-E4082B409A5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89844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02E-7912-450E-9457-2D0310B3E65E}"/>
              </a:ext>
            </a:extLst>
          </p:cNvPr>
          <p:cNvSpPr>
            <a:spLocks noGrp="1"/>
          </p:cNvSpPr>
          <p:nvPr>
            <p:ph type="title"/>
          </p:nvPr>
        </p:nvSpPr>
        <p:spPr>
          <a:xfrm>
            <a:off x="457201" y="365125"/>
            <a:ext cx="11219934" cy="1325563"/>
          </a:xfrm>
        </p:spPr>
        <p:txBody>
          <a:bodyPr>
            <a:normAutofit/>
          </a:bodyPr>
          <a:lstStyle/>
          <a:p>
            <a:r>
              <a:rPr lang="en-US" sz="4000" dirty="0"/>
              <a:t>Discounting sums received over a number of periods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8E6B14-188F-4709-B95D-250EFD95BEFC}"/>
                  </a:ext>
                </a:extLst>
              </p:cNvPr>
              <p:cNvSpPr>
                <a:spLocks noGrp="1"/>
              </p:cNvSpPr>
              <p:nvPr>
                <p:ph idx="1"/>
              </p:nvPr>
            </p:nvSpPr>
            <p:spPr>
              <a:xfrm>
                <a:off x="838200" y="1532238"/>
                <a:ext cx="10515600" cy="4775965"/>
              </a:xfrm>
            </p:spPr>
            <p:txBody>
              <a:bodyPr/>
              <a:lstStyle/>
              <a:p>
                <a:r>
                  <a:rPr lang="en-US" dirty="0"/>
                  <a:t>If different sums of money (or net benefits) are received over a number of years, n, our formula for calculating the Present Value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1</m:t>
                              </m:r>
                            </m:sub>
                          </m:sSub>
                        </m:num>
                        <m:den>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1</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2</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3</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3</m:t>
                              </m:r>
                            </m:sup>
                          </m:sSup>
                        </m:den>
                      </m:f>
                      <m:r>
                        <a:rPr lang="en-US" b="0" i="1" smtClean="0">
                          <a:latin typeface="Cambria Math" panose="02040503050406030204" pitchFamily="18" charset="0"/>
                        </a:rPr>
                        <m:t>+ …+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𝑛</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𝑛</m:t>
                              </m:r>
                            </m:sup>
                          </m:sSup>
                        </m:den>
                      </m:f>
                    </m:oMath>
                  </m:oMathPara>
                </a14:m>
                <a:endParaRPr lang="en-US" dirty="0"/>
              </a:p>
              <a:p>
                <a:r>
                  <a:rPr lang="en-US" dirty="0"/>
                  <a:t>For simplicity, we assume the discount rate is fixed over time.</a:t>
                </a:r>
              </a:p>
              <a:p>
                <a:r>
                  <a:rPr lang="en-US" dirty="0"/>
                  <a:t>We often re-write this equation in summation form, and in terms of costs and benefits (instead of in terms of a sum of money)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𝑁𝐵</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f>
                            <m:fPr>
                              <m:ctrlPr>
                                <a:rPr lang="en-US" i="1">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m:t>
                                  </m:r>
                                </m:sub>
                              </m:sSub>
                              <m:r>
                                <a:rPr lang="en-US" b="0" i="1" smtClean="0">
                                  <a:latin typeface="Cambria Math" panose="02040503050406030204" pitchFamily="18" charset="0"/>
                                </a:rPr>
                                <m:t>)</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𝑡</m:t>
                                  </m:r>
                                </m:sup>
                              </m:sSup>
                            </m:den>
                          </m:f>
                        </m:e>
                      </m:nary>
                    </m:oMath>
                  </m:oMathPara>
                </a14:m>
                <a:endParaRPr lang="en-US" dirty="0"/>
              </a:p>
            </p:txBody>
          </p:sp>
        </mc:Choice>
        <mc:Fallback xmlns="">
          <p:sp>
            <p:nvSpPr>
              <p:cNvPr id="3" name="Content Placeholder 2">
                <a:extLst>
                  <a:ext uri="{FF2B5EF4-FFF2-40B4-BE49-F238E27FC236}">
                    <a16:creationId xmlns:a16="http://schemas.microsoft.com/office/drawing/2014/main" id="{928E6B14-188F-4709-B95D-250EFD95BEFC}"/>
                  </a:ext>
                </a:extLst>
              </p:cNvPr>
              <p:cNvSpPr>
                <a:spLocks noGrp="1" noRot="1" noChangeAspect="1" noMove="1" noResize="1" noEditPoints="1" noAdjustHandles="1" noChangeArrowheads="1" noChangeShapeType="1" noTextEdit="1"/>
              </p:cNvSpPr>
              <p:nvPr>
                <p:ph idx="1"/>
              </p:nvPr>
            </p:nvSpPr>
            <p:spPr>
              <a:xfrm>
                <a:off x="838200" y="1532238"/>
                <a:ext cx="10515600" cy="4775965"/>
              </a:xfrm>
              <a:blipFill>
                <a:blip r:embed="rId3"/>
                <a:stretch>
                  <a:fillRect l="-1043" t="-2041"/>
                </a:stretch>
              </a:blipFill>
            </p:spPr>
            <p:txBody>
              <a:bodyPr/>
              <a:lstStyle/>
              <a:p>
                <a:r>
                  <a:rPr lang="en-US">
                    <a:noFill/>
                  </a:rPr>
                  <a:t> </a:t>
                </a:r>
              </a:p>
            </p:txBody>
          </p:sp>
        </mc:Fallback>
      </mc:AlternateContent>
    </p:spTree>
    <p:extLst>
      <p:ext uri="{BB962C8B-B14F-4D97-AF65-F5344CB8AC3E}">
        <p14:creationId xmlns:p14="http://schemas.microsoft.com/office/powerpoint/2010/main" val="4208422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A40-70B6-49F5-8863-5556A2EA9535}"/>
              </a:ext>
            </a:extLst>
          </p:cNvPr>
          <p:cNvSpPr>
            <a:spLocks noGrp="1"/>
          </p:cNvSpPr>
          <p:nvPr>
            <p:ph type="title"/>
          </p:nvPr>
        </p:nvSpPr>
        <p:spPr/>
        <p:txBody>
          <a:bodyPr/>
          <a:lstStyle/>
          <a:p>
            <a:r>
              <a:rPr lang="en-US" dirty="0"/>
              <a:t>The Value of Life</a:t>
            </a:r>
          </a:p>
        </p:txBody>
      </p:sp>
      <p:sp>
        <p:nvSpPr>
          <p:cNvPr id="3" name="Content Placeholder 2">
            <a:extLst>
              <a:ext uri="{FF2B5EF4-FFF2-40B4-BE49-F238E27FC236}">
                <a16:creationId xmlns:a16="http://schemas.microsoft.com/office/drawing/2014/main" id="{0ADE682C-9188-45F0-A5D6-BA0966C1F2F2}"/>
              </a:ext>
            </a:extLst>
          </p:cNvPr>
          <p:cNvSpPr>
            <a:spLocks noGrp="1"/>
          </p:cNvSpPr>
          <p:nvPr>
            <p:ph idx="1"/>
          </p:nvPr>
        </p:nvSpPr>
        <p:spPr/>
        <p:txBody>
          <a:bodyPr/>
          <a:lstStyle/>
          <a:p>
            <a:r>
              <a:rPr lang="en-US" dirty="0"/>
              <a:t>To properly estimate the total benefits of medical or policy intervention, we try to estimate the value of a human life.</a:t>
            </a:r>
          </a:p>
          <a:p>
            <a:r>
              <a:rPr lang="en-US" dirty="0"/>
              <a:t>Two ways we typically do this: </a:t>
            </a:r>
          </a:p>
          <a:p>
            <a:pPr lvl="1"/>
            <a:r>
              <a:rPr lang="en-US" dirty="0"/>
              <a:t>The Human Capital approach</a:t>
            </a:r>
          </a:p>
          <a:p>
            <a:pPr lvl="1"/>
            <a:r>
              <a:rPr lang="en-US" dirty="0"/>
              <a:t>The Willingness-to-Pay approach</a:t>
            </a:r>
          </a:p>
        </p:txBody>
      </p:sp>
    </p:spTree>
    <p:extLst>
      <p:ext uri="{BB962C8B-B14F-4D97-AF65-F5344CB8AC3E}">
        <p14:creationId xmlns:p14="http://schemas.microsoft.com/office/powerpoint/2010/main" val="254893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8274-CA97-4482-8D48-47F74DB8DBA0}"/>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AD17AD6D-4997-42AB-ADA5-8EE3FE4AC655}"/>
              </a:ext>
            </a:extLst>
          </p:cNvPr>
          <p:cNvSpPr>
            <a:spLocks noGrp="1"/>
          </p:cNvSpPr>
          <p:nvPr>
            <p:ph idx="1"/>
          </p:nvPr>
        </p:nvSpPr>
        <p:spPr>
          <a:xfrm>
            <a:off x="838200" y="1539433"/>
            <a:ext cx="10515600" cy="4637530"/>
          </a:xfrm>
        </p:spPr>
        <p:txBody>
          <a:bodyPr/>
          <a:lstStyle/>
          <a:p>
            <a:r>
              <a:rPr lang="en-US" dirty="0"/>
              <a:t>Cost &amp; Benefit Evaluation Methods</a:t>
            </a:r>
          </a:p>
          <a:p>
            <a:pPr lvl="1"/>
            <a:r>
              <a:rPr lang="en-US" dirty="0"/>
              <a:t>Cost of Illness</a:t>
            </a:r>
          </a:p>
          <a:p>
            <a:pPr lvl="1"/>
            <a:r>
              <a:rPr lang="en-US" dirty="0"/>
              <a:t>Cost-Benefit Analysis</a:t>
            </a:r>
          </a:p>
          <a:p>
            <a:pPr lvl="2"/>
            <a:r>
              <a:rPr lang="en-US" dirty="0"/>
              <a:t>Discounting</a:t>
            </a:r>
          </a:p>
          <a:p>
            <a:pPr lvl="2"/>
            <a:r>
              <a:rPr lang="en-US" dirty="0"/>
              <a:t>The Value of Life – Human Capital approach &amp; Willingness to Pay approach</a:t>
            </a:r>
          </a:p>
          <a:p>
            <a:pPr lvl="1"/>
            <a:r>
              <a:rPr lang="en-US" dirty="0"/>
              <a:t>Cost-Effectiveness </a:t>
            </a:r>
            <a:r>
              <a:rPr lang="en-US" dirty="0" smtClean="0"/>
              <a:t>Analysis</a:t>
            </a:r>
            <a:endParaRPr lang="en-US" dirty="0"/>
          </a:p>
          <a:p>
            <a:pPr lvl="1"/>
            <a:r>
              <a:rPr lang="en-US" dirty="0"/>
              <a:t>Cost-Utility </a:t>
            </a:r>
            <a:r>
              <a:rPr lang="en-US" dirty="0" smtClean="0"/>
              <a:t>Analysis</a:t>
            </a:r>
            <a:endParaRPr lang="en-US" dirty="0"/>
          </a:p>
          <a:p>
            <a:r>
              <a:rPr lang="en-US" dirty="0" err="1" smtClean="0"/>
              <a:t>Viscusi</a:t>
            </a:r>
            <a:r>
              <a:rPr lang="en-US" dirty="0" smtClean="0"/>
              <a:t>, 1993 – The Value of Risks to Life and Health</a:t>
            </a:r>
          </a:p>
          <a:p>
            <a:r>
              <a:rPr lang="en-US" dirty="0" smtClean="0"/>
              <a:t>Discussion</a:t>
            </a:r>
            <a:endParaRPr lang="en-US" dirty="0" smtClean="0"/>
          </a:p>
          <a:p>
            <a:endParaRPr lang="en-US" dirty="0"/>
          </a:p>
        </p:txBody>
      </p:sp>
    </p:spTree>
    <p:extLst>
      <p:ext uri="{BB962C8B-B14F-4D97-AF65-F5344CB8AC3E}">
        <p14:creationId xmlns:p14="http://schemas.microsoft.com/office/powerpoint/2010/main" val="286204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218C-1033-4358-B88D-5829352278E9}"/>
              </a:ext>
            </a:extLst>
          </p:cNvPr>
          <p:cNvSpPr>
            <a:spLocks noGrp="1"/>
          </p:cNvSpPr>
          <p:nvPr>
            <p:ph type="title"/>
          </p:nvPr>
        </p:nvSpPr>
        <p:spPr/>
        <p:txBody>
          <a:bodyPr/>
          <a:lstStyle/>
          <a:p>
            <a:r>
              <a:rPr lang="en-US" dirty="0"/>
              <a:t>The Human Capital Approach</a:t>
            </a:r>
          </a:p>
        </p:txBody>
      </p:sp>
      <p:sp>
        <p:nvSpPr>
          <p:cNvPr id="3" name="Content Placeholder 2">
            <a:extLst>
              <a:ext uri="{FF2B5EF4-FFF2-40B4-BE49-F238E27FC236}">
                <a16:creationId xmlns:a16="http://schemas.microsoft.com/office/drawing/2014/main" id="{05204951-AFA3-412D-B579-B9E11E2901AC}"/>
              </a:ext>
            </a:extLst>
          </p:cNvPr>
          <p:cNvSpPr>
            <a:spLocks noGrp="1"/>
          </p:cNvSpPr>
          <p:nvPr>
            <p:ph idx="1"/>
          </p:nvPr>
        </p:nvSpPr>
        <p:spPr/>
        <p:txBody>
          <a:bodyPr/>
          <a:lstStyle/>
          <a:p>
            <a:r>
              <a:rPr lang="en-US" dirty="0"/>
              <a:t>Equates value of life to the market value of output produced by an individual during remaining years of their expected lifetime. </a:t>
            </a:r>
          </a:p>
          <a:p>
            <a:r>
              <a:rPr lang="en-US" dirty="0"/>
              <a:t>In other words, estimating a discounted PV of future earnings from an improvement or extension of life. </a:t>
            </a:r>
          </a:p>
          <a:p>
            <a:r>
              <a:rPr lang="en-US" dirty="0"/>
              <a:t>Most widely used method</a:t>
            </a:r>
          </a:p>
          <a:p>
            <a:r>
              <a:rPr lang="en-US" dirty="0"/>
              <a:t>Cons: </a:t>
            </a:r>
          </a:p>
          <a:p>
            <a:pPr lvl="1"/>
            <a:r>
              <a:rPr lang="en-US" dirty="0"/>
              <a:t>Gender and Racial discrimination in the labor market</a:t>
            </a:r>
          </a:p>
          <a:p>
            <a:pPr lvl="1"/>
            <a:r>
              <a:rPr lang="en-US" dirty="0"/>
              <a:t>Fails to consider non-market returns from other activities</a:t>
            </a:r>
          </a:p>
          <a:p>
            <a:pPr lvl="2"/>
            <a:r>
              <a:rPr lang="en-US" dirty="0"/>
              <a:t>Value of leisure time, value of pain/suffering averted </a:t>
            </a:r>
          </a:p>
          <a:p>
            <a:pPr lvl="2"/>
            <a:r>
              <a:rPr lang="en-US" dirty="0"/>
              <a:t>Estimates zero value for chronically unemployed individual</a:t>
            </a:r>
          </a:p>
          <a:p>
            <a:pPr lvl="2"/>
            <a:endParaRPr lang="en-US" dirty="0"/>
          </a:p>
          <a:p>
            <a:pPr lvl="1"/>
            <a:endParaRPr lang="en-US" dirty="0"/>
          </a:p>
        </p:txBody>
      </p:sp>
    </p:spTree>
    <p:extLst>
      <p:ext uri="{BB962C8B-B14F-4D97-AF65-F5344CB8AC3E}">
        <p14:creationId xmlns:p14="http://schemas.microsoft.com/office/powerpoint/2010/main" val="304943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85D-A731-49B9-8CDE-AA8D820E43C8}"/>
              </a:ext>
            </a:extLst>
          </p:cNvPr>
          <p:cNvSpPr>
            <a:spLocks noGrp="1"/>
          </p:cNvSpPr>
          <p:nvPr>
            <p:ph type="title"/>
          </p:nvPr>
        </p:nvSpPr>
        <p:spPr/>
        <p:txBody>
          <a:bodyPr/>
          <a:lstStyle/>
          <a:p>
            <a:r>
              <a:rPr lang="en-US" dirty="0"/>
              <a:t>Willingness to Pay Approach</a:t>
            </a:r>
          </a:p>
        </p:txBody>
      </p:sp>
      <p:sp>
        <p:nvSpPr>
          <p:cNvPr id="3" name="Content Placeholder 2">
            <a:extLst>
              <a:ext uri="{FF2B5EF4-FFF2-40B4-BE49-F238E27FC236}">
                <a16:creationId xmlns:a16="http://schemas.microsoft.com/office/drawing/2014/main" id="{980278CB-81B7-4564-B655-6BF727186CBB}"/>
              </a:ext>
            </a:extLst>
          </p:cNvPr>
          <p:cNvSpPr>
            <a:spLocks noGrp="1"/>
          </p:cNvSpPr>
          <p:nvPr>
            <p:ph idx="1"/>
          </p:nvPr>
        </p:nvSpPr>
        <p:spPr/>
        <p:txBody>
          <a:bodyPr/>
          <a:lstStyle/>
          <a:p>
            <a:r>
              <a:rPr lang="en-US" altLang="en-US" dirty="0"/>
              <a:t>Assigns a value of life based upon someone’s willingness to pay for a small reduction in the probability of dying. </a:t>
            </a:r>
          </a:p>
          <a:p>
            <a:r>
              <a:rPr lang="en-US" dirty="0"/>
              <a:t>Often </a:t>
            </a:r>
            <a:r>
              <a:rPr lang="en-US" altLang="en-US" dirty="0"/>
              <a:t>this kind of information is revealed when people purchase safety equipment or are compensated for working in risky jobs.</a:t>
            </a:r>
          </a:p>
          <a:p>
            <a:r>
              <a:rPr lang="en-US" altLang="en-US" dirty="0"/>
              <a:t>Advantage – measures the total value of life, both job market value and leisure time..</a:t>
            </a:r>
          </a:p>
          <a:p>
            <a:r>
              <a:rPr lang="en-US" altLang="en-US" dirty="0"/>
              <a:t>Disadvantage – difficult to develop precise, reliable data about how much people value safety.</a:t>
            </a:r>
          </a:p>
          <a:p>
            <a:endParaRPr lang="en-US" altLang="en-US" dirty="0"/>
          </a:p>
          <a:p>
            <a:endParaRPr lang="en-US" dirty="0"/>
          </a:p>
        </p:txBody>
      </p:sp>
    </p:spTree>
    <p:extLst>
      <p:ext uri="{BB962C8B-B14F-4D97-AF65-F5344CB8AC3E}">
        <p14:creationId xmlns:p14="http://schemas.microsoft.com/office/powerpoint/2010/main" val="317764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546893-46E3-48C7-8F78-F4D83462A02A}"/>
              </a:ext>
            </a:extLst>
          </p:cNvPr>
          <p:cNvSpPr>
            <a:spLocks noGrp="1" noChangeArrowheads="1"/>
          </p:cNvSpPr>
          <p:nvPr>
            <p:ph type="title"/>
          </p:nvPr>
        </p:nvSpPr>
        <p:spPr>
          <a:xfrm>
            <a:off x="838200" y="365125"/>
            <a:ext cx="10515600" cy="1325563"/>
          </a:xfrm>
        </p:spPr>
        <p:txBody>
          <a:bodyPr/>
          <a:lstStyle/>
          <a:p>
            <a:r>
              <a:rPr lang="en-US" altLang="en-US" sz="2800" dirty="0"/>
              <a:t>Reconciling the Human Capital and Willingness to Pay Approaches</a:t>
            </a:r>
          </a:p>
        </p:txBody>
      </p:sp>
      <p:sp>
        <p:nvSpPr>
          <p:cNvPr id="35843" name="Rectangle 3">
            <a:extLst>
              <a:ext uri="{FF2B5EF4-FFF2-40B4-BE49-F238E27FC236}">
                <a16:creationId xmlns:a16="http://schemas.microsoft.com/office/drawing/2014/main" id="{E11D5F63-9FFA-439A-9761-A745CE98EFC6}"/>
              </a:ext>
            </a:extLst>
          </p:cNvPr>
          <p:cNvSpPr>
            <a:spLocks noGrp="1" noChangeArrowheads="1"/>
          </p:cNvSpPr>
          <p:nvPr>
            <p:ph type="body" idx="1"/>
          </p:nvPr>
        </p:nvSpPr>
        <p:spPr>
          <a:xfrm>
            <a:off x="838200" y="1690688"/>
            <a:ext cx="10515600" cy="4486275"/>
          </a:xfrm>
        </p:spPr>
        <p:txBody>
          <a:bodyPr>
            <a:normAutofit lnSpcReduction="10000"/>
          </a:bodyPr>
          <a:lstStyle/>
          <a:p>
            <a:r>
              <a:rPr lang="en-US" altLang="en-US" dirty="0"/>
              <a:t>Keeler (2001) </a:t>
            </a:r>
            <a:r>
              <a:rPr lang="en-US" altLang="en-US" i="1" dirty="0"/>
              <a:t>JHE</a:t>
            </a:r>
            <a:endParaRPr lang="en-US" altLang="en-US" dirty="0"/>
          </a:p>
          <a:p>
            <a:pPr lvl="1"/>
            <a:r>
              <a:rPr lang="en-US" altLang="en-US" dirty="0"/>
              <a:t>Points out that standard economic models of labor supply assume that the value of leisure time at the margin is equal to the marginal wage rate (i.e., marginal cost equals marginal benefit of working).</a:t>
            </a:r>
          </a:p>
          <a:p>
            <a:pPr lvl="1"/>
            <a:r>
              <a:rPr lang="en-US" altLang="en-US" dirty="0"/>
              <a:t>If we assume the value of all time is equal to the wage rate (no diminishing returns due to leisure – if so a lower bound estimate), we can calculate the value of life by multiplying the wage rate by total discounted hours of life time remaining. </a:t>
            </a:r>
          </a:p>
          <a:p>
            <a:pPr lvl="1"/>
            <a:endParaRPr lang="en-US" altLang="en-US" dirty="0"/>
          </a:p>
          <a:p>
            <a:pPr marL="457200" lvl="1" indent="0">
              <a:buNone/>
            </a:pPr>
            <a:r>
              <a:rPr lang="en-US" altLang="en-US" dirty="0"/>
              <a:t>“Neither the estimates of value of life in the literature nor these estimates of value of lifetime remaining are very precise, but it is amusing that they are so close to each other. Maybe people really do make these calculations implicitly in choosing a job, or answering a survey.”</a:t>
            </a:r>
          </a:p>
          <a:p>
            <a:pPr lvl="1"/>
            <a:endParaRPr lang="en-US" altLang="en-US" dirty="0"/>
          </a:p>
        </p:txBody>
      </p:sp>
    </p:spTree>
    <p:extLst>
      <p:ext uri="{BB962C8B-B14F-4D97-AF65-F5344CB8AC3E}">
        <p14:creationId xmlns:p14="http://schemas.microsoft.com/office/powerpoint/2010/main" val="2405068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FFA901-BC39-4C12-936B-17A95AD42B41}"/>
              </a:ext>
            </a:extLst>
          </p:cNvPr>
          <p:cNvSpPr>
            <a:spLocks noGrp="1" noChangeArrowheads="1"/>
          </p:cNvSpPr>
          <p:nvPr>
            <p:ph type="title"/>
          </p:nvPr>
        </p:nvSpPr>
        <p:spPr/>
        <p:txBody>
          <a:bodyPr/>
          <a:lstStyle/>
          <a:p>
            <a:r>
              <a:rPr lang="en-US" altLang="en-US"/>
              <a:t>Reconciliation - continued</a:t>
            </a:r>
          </a:p>
        </p:txBody>
      </p:sp>
      <p:sp>
        <p:nvSpPr>
          <p:cNvPr id="37891" name="Rectangle 3">
            <a:extLst>
              <a:ext uri="{FF2B5EF4-FFF2-40B4-BE49-F238E27FC236}">
                <a16:creationId xmlns:a16="http://schemas.microsoft.com/office/drawing/2014/main" id="{D2C86CD4-CF3B-492E-AC17-36FE78C48EE2}"/>
              </a:ext>
            </a:extLst>
          </p:cNvPr>
          <p:cNvSpPr>
            <a:spLocks noGrp="1" noChangeArrowheads="1"/>
          </p:cNvSpPr>
          <p:nvPr>
            <p:ph type="body" idx="1"/>
          </p:nvPr>
        </p:nvSpPr>
        <p:spPr/>
        <p:txBody>
          <a:bodyPr/>
          <a:lstStyle/>
          <a:p>
            <a:pPr>
              <a:lnSpc>
                <a:spcPct val="90000"/>
              </a:lnSpc>
            </a:pPr>
            <a:r>
              <a:rPr lang="en-US" altLang="en-US" sz="2000" u="sng" dirty="0"/>
              <a:t>Makes these assumptions</a:t>
            </a:r>
          </a:p>
          <a:p>
            <a:pPr lvl="1">
              <a:lnSpc>
                <a:spcPct val="90000"/>
              </a:lnSpc>
            </a:pPr>
            <a:r>
              <a:rPr lang="en-US" altLang="en-US" sz="2000" dirty="0"/>
              <a:t>Workers stay employed for 5 years after we first observe them working.</a:t>
            </a:r>
          </a:p>
          <a:p>
            <a:pPr lvl="1">
              <a:lnSpc>
                <a:spcPct val="90000"/>
              </a:lnSpc>
            </a:pPr>
            <a:r>
              <a:rPr lang="en-US" altLang="en-US" sz="2000" dirty="0"/>
              <a:t>After the initial period they revert to the 1990 participation rates: 92% of 25-54 year old mean remain employed; 70% of men 55-64; 16% of men 65 and over; 75% of 25-54 year old women; 46% of women 55-64; 9% of women 65 and older.</a:t>
            </a:r>
          </a:p>
          <a:p>
            <a:pPr lvl="1">
              <a:lnSpc>
                <a:spcPct val="90000"/>
              </a:lnSpc>
            </a:pPr>
            <a:r>
              <a:rPr lang="en-US" altLang="en-US" sz="2000" dirty="0"/>
              <a:t>Hour wage rate given by the 1990 median weekly earnings for full-time wage and salary workers in their age-sex category divided by 40. </a:t>
            </a:r>
          </a:p>
          <a:p>
            <a:pPr lvl="1">
              <a:lnSpc>
                <a:spcPct val="90000"/>
              </a:lnSpc>
            </a:pPr>
            <a:r>
              <a:rPr lang="en-US" altLang="en-US" sz="2000" dirty="0"/>
              <a:t>Workers work 2000 hours per week, if employed. </a:t>
            </a:r>
          </a:p>
          <a:p>
            <a:pPr lvl="1">
              <a:lnSpc>
                <a:spcPct val="90000"/>
              </a:lnSpc>
            </a:pPr>
            <a:r>
              <a:rPr lang="en-US" altLang="en-US" sz="2000" dirty="0"/>
              <a:t>Workers live up to age 40 and then follow average US 1992 mortality rates.</a:t>
            </a:r>
          </a:p>
          <a:p>
            <a:pPr lvl="1">
              <a:lnSpc>
                <a:spcPct val="90000"/>
              </a:lnSpc>
            </a:pPr>
            <a:r>
              <a:rPr lang="en-US" altLang="en-US" sz="2000" dirty="0"/>
              <a:t>Discount rate is 3%.</a:t>
            </a:r>
          </a:p>
          <a:p>
            <a:pPr lvl="1">
              <a:lnSpc>
                <a:spcPct val="90000"/>
              </a:lnSpc>
            </a:pPr>
            <a:endParaRPr lang="en-US" altLang="en-US" sz="2000" dirty="0"/>
          </a:p>
        </p:txBody>
      </p:sp>
    </p:spTree>
    <p:extLst>
      <p:ext uri="{BB962C8B-B14F-4D97-AF65-F5344CB8AC3E}">
        <p14:creationId xmlns:p14="http://schemas.microsoft.com/office/powerpoint/2010/main" val="361535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6948" name="Group 84">
            <a:extLst>
              <a:ext uri="{FF2B5EF4-FFF2-40B4-BE49-F238E27FC236}">
                <a16:creationId xmlns:a16="http://schemas.microsoft.com/office/drawing/2014/main" id="{4FBC9942-11EA-4235-BDA2-95CFE7E86F44}"/>
              </a:ext>
            </a:extLst>
          </p:cNvPr>
          <p:cNvGraphicFramePr>
            <a:graphicFrameLocks noGrp="1"/>
          </p:cNvGraphicFramePr>
          <p:nvPr>
            <p:extLst/>
          </p:nvPr>
        </p:nvGraphicFramePr>
        <p:xfrm>
          <a:off x="6368628" y="709049"/>
          <a:ext cx="5561013" cy="5205984"/>
        </p:xfrm>
        <a:graphic>
          <a:graphicData uri="http://schemas.openxmlformats.org/drawingml/2006/table">
            <a:tbl>
              <a:tblPr/>
              <a:tblGrid>
                <a:gridCol w="1219200">
                  <a:extLst>
                    <a:ext uri="{9D8B030D-6E8A-4147-A177-3AD203B41FA5}">
                      <a16:colId xmlns:a16="http://schemas.microsoft.com/office/drawing/2014/main" val="1079740258"/>
                    </a:ext>
                  </a:extLst>
                </a:gridCol>
                <a:gridCol w="1219200">
                  <a:extLst>
                    <a:ext uri="{9D8B030D-6E8A-4147-A177-3AD203B41FA5}">
                      <a16:colId xmlns:a16="http://schemas.microsoft.com/office/drawing/2014/main" val="2800009436"/>
                    </a:ext>
                  </a:extLst>
                </a:gridCol>
                <a:gridCol w="1600200">
                  <a:extLst>
                    <a:ext uri="{9D8B030D-6E8A-4147-A177-3AD203B41FA5}">
                      <a16:colId xmlns:a16="http://schemas.microsoft.com/office/drawing/2014/main" val="4095047223"/>
                    </a:ext>
                  </a:extLst>
                </a:gridCol>
                <a:gridCol w="1522413">
                  <a:extLst>
                    <a:ext uri="{9D8B030D-6E8A-4147-A177-3AD203B41FA5}">
                      <a16:colId xmlns:a16="http://schemas.microsoft.com/office/drawing/2014/main" val="2686134007"/>
                    </a:ext>
                  </a:extLst>
                </a:gridCol>
              </a:tblGrid>
              <a:tr h="1371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Initial 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of worker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Present Value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future working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Present Value of future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Value of future working hours/ value of all future hours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9337360"/>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532,000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2,771,000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8645903"/>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Male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491,000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2,669,000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8081042"/>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418,000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2,438,000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090286"/>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287,000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2301355"/>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354,000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2,238,000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6722478"/>
                  </a:ext>
                </a:extLst>
              </a:tr>
              <a:tr h="5699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311,000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2,085,000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3350583"/>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248,000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1,838,000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1,496,000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13.5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5659978"/>
                  </a:ext>
                </a:extLst>
              </a:tr>
            </a:tbl>
          </a:graphicData>
        </a:graphic>
      </p:graphicFrame>
      <p:sp>
        <p:nvSpPr>
          <p:cNvPr id="36949" name="Text Box 85">
            <a:extLst>
              <a:ext uri="{FF2B5EF4-FFF2-40B4-BE49-F238E27FC236}">
                <a16:creationId xmlns:a16="http://schemas.microsoft.com/office/drawing/2014/main" id="{14A89C3F-78EC-4580-814A-EE260FCB36D6}"/>
              </a:ext>
            </a:extLst>
          </p:cNvPr>
          <p:cNvSpPr txBox="1">
            <a:spLocks noChangeArrowheads="1"/>
          </p:cNvSpPr>
          <p:nvPr/>
        </p:nvSpPr>
        <p:spPr bwMode="auto">
          <a:xfrm>
            <a:off x="2879726" y="41275"/>
            <a:ext cx="6701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Value of life based on value of work and leisure time</a:t>
            </a:r>
          </a:p>
        </p:txBody>
      </p:sp>
      <p:sp>
        <p:nvSpPr>
          <p:cNvPr id="36950" name="Text Box 86">
            <a:extLst>
              <a:ext uri="{FF2B5EF4-FFF2-40B4-BE49-F238E27FC236}">
                <a16:creationId xmlns:a16="http://schemas.microsoft.com/office/drawing/2014/main" id="{CB6F1A3B-0995-48FD-B9E2-FEB90BD8C946}"/>
              </a:ext>
            </a:extLst>
          </p:cNvPr>
          <p:cNvSpPr txBox="1">
            <a:spLocks noChangeArrowheads="1"/>
          </p:cNvSpPr>
          <p:nvPr/>
        </p:nvSpPr>
        <p:spPr bwMode="auto">
          <a:xfrm>
            <a:off x="10149923" y="6028809"/>
            <a:ext cx="17797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Keeler, 2001, </a:t>
            </a:r>
            <a:r>
              <a:rPr lang="en-US" altLang="en-US" i="1"/>
              <a:t>JHE</a:t>
            </a:r>
          </a:p>
        </p:txBody>
      </p:sp>
      <p:sp>
        <p:nvSpPr>
          <p:cNvPr id="5" name="Rectangle 3">
            <a:extLst>
              <a:ext uri="{FF2B5EF4-FFF2-40B4-BE49-F238E27FC236}">
                <a16:creationId xmlns:a16="http://schemas.microsoft.com/office/drawing/2014/main" id="{2EED7DBB-8709-4DD3-A967-43D43D59C178}"/>
              </a:ext>
            </a:extLst>
          </p:cNvPr>
          <p:cNvSpPr txBox="1">
            <a:spLocks noChangeArrowheads="1"/>
          </p:cNvSpPr>
          <p:nvPr/>
        </p:nvSpPr>
        <p:spPr>
          <a:xfrm>
            <a:off x="479681" y="551925"/>
            <a:ext cx="508677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u="sng" dirty="0"/>
              <a:t>Keeler, 2001, Makes these assumptions</a:t>
            </a:r>
          </a:p>
          <a:p>
            <a:pPr lvl="1"/>
            <a:r>
              <a:rPr lang="en-US" altLang="en-US" sz="2000" dirty="0"/>
              <a:t>Workers stay employed for 5 years after we first observe them working.</a:t>
            </a:r>
          </a:p>
          <a:p>
            <a:pPr lvl="1"/>
            <a:r>
              <a:rPr lang="en-US" altLang="en-US" sz="2000" dirty="0"/>
              <a:t>After the initial period they revert to the 1990 participation rates: 92% of 25-54 year old mean remain employed; 70% of men 55-64; 16% of men 65 and over; 75% of 25-54 year old women; 46% of women 55-64; 9% of women 65 and older.</a:t>
            </a:r>
          </a:p>
          <a:p>
            <a:pPr lvl="1"/>
            <a:r>
              <a:rPr lang="en-US" altLang="en-US" sz="2000" dirty="0"/>
              <a:t>Hour wage rate given by the 1990 median weekly earnings for full-time wage and salary workers in their age-sex category divided by 40. </a:t>
            </a:r>
          </a:p>
          <a:p>
            <a:pPr lvl="1"/>
            <a:r>
              <a:rPr lang="en-US" altLang="en-US" sz="2000" dirty="0"/>
              <a:t>Workers work 2000 hours per week, if employed. </a:t>
            </a:r>
          </a:p>
          <a:p>
            <a:pPr lvl="1"/>
            <a:r>
              <a:rPr lang="en-US" altLang="en-US" sz="2000" dirty="0"/>
              <a:t>Workers live up to age 40 and then follow average US 1992 mortality rates.</a:t>
            </a:r>
          </a:p>
          <a:p>
            <a:pPr lvl="1"/>
            <a:r>
              <a:rPr lang="en-US" altLang="en-US" sz="2000" dirty="0"/>
              <a:t>Discount rate is 3%.</a:t>
            </a:r>
          </a:p>
          <a:p>
            <a:pPr lvl="1"/>
            <a:endParaRPr lang="en-US" altLang="en-US" sz="2000" dirty="0"/>
          </a:p>
        </p:txBody>
      </p:sp>
    </p:spTree>
    <p:extLst>
      <p:ext uri="{BB962C8B-B14F-4D97-AF65-F5344CB8AC3E}">
        <p14:creationId xmlns:p14="http://schemas.microsoft.com/office/powerpoint/2010/main" val="421769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8291-2AA7-4F7C-8D34-ED1EC9E72697}"/>
              </a:ext>
            </a:extLst>
          </p:cNvPr>
          <p:cNvSpPr>
            <a:spLocks noGrp="1"/>
          </p:cNvSpPr>
          <p:nvPr>
            <p:ph type="title"/>
          </p:nvPr>
        </p:nvSpPr>
        <p:spPr>
          <a:xfrm>
            <a:off x="1348813" y="1603616"/>
            <a:ext cx="4960716" cy="1325563"/>
          </a:xfrm>
        </p:spPr>
        <p:txBody>
          <a:bodyPr>
            <a:normAutofit fontScale="90000"/>
          </a:bodyPr>
          <a:lstStyle/>
          <a:p>
            <a:r>
              <a:rPr lang="en-US" dirty="0" err="1"/>
              <a:t>Viscusi</a:t>
            </a:r>
            <a:r>
              <a:rPr lang="en-US" dirty="0"/>
              <a:t>: The Value of Risks to Life and Health</a:t>
            </a:r>
          </a:p>
        </p:txBody>
      </p:sp>
      <p:pic>
        <p:nvPicPr>
          <p:cNvPr id="4" name="Picture 3" descr="Reagan">
            <a:extLst>
              <a:ext uri="{FF2B5EF4-FFF2-40B4-BE49-F238E27FC236}">
                <a16:creationId xmlns:a16="http://schemas.microsoft.com/office/drawing/2014/main" id="{2805B429-E7E0-429D-9DF7-2245A15C2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141" y="30162"/>
            <a:ext cx="46863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48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8291-2AA7-4F7C-8D34-ED1EC9E72697}"/>
              </a:ext>
            </a:extLst>
          </p:cNvPr>
          <p:cNvSpPr>
            <a:spLocks noGrp="1"/>
          </p:cNvSpPr>
          <p:nvPr>
            <p:ph type="title"/>
          </p:nvPr>
        </p:nvSpPr>
        <p:spPr/>
        <p:txBody>
          <a:bodyPr/>
          <a:lstStyle/>
          <a:p>
            <a:r>
              <a:rPr lang="en-US" dirty="0" err="1"/>
              <a:t>Viscusi</a:t>
            </a:r>
            <a:r>
              <a:rPr lang="en-US" dirty="0"/>
              <a:t>: The Value of Risks to Life and Health</a:t>
            </a:r>
          </a:p>
        </p:txBody>
      </p:sp>
      <p:sp>
        <p:nvSpPr>
          <p:cNvPr id="3" name="Content Placeholder 2">
            <a:extLst>
              <a:ext uri="{FF2B5EF4-FFF2-40B4-BE49-F238E27FC236}">
                <a16:creationId xmlns:a16="http://schemas.microsoft.com/office/drawing/2014/main" id="{50A8F81B-24D8-4CC6-997F-CD192DC6B948}"/>
              </a:ext>
            </a:extLst>
          </p:cNvPr>
          <p:cNvSpPr>
            <a:spLocks noGrp="1"/>
          </p:cNvSpPr>
          <p:nvPr>
            <p:ph idx="1"/>
          </p:nvPr>
        </p:nvSpPr>
        <p:spPr/>
        <p:txBody>
          <a:bodyPr/>
          <a:lstStyle/>
          <a:p>
            <a:r>
              <a:rPr lang="en-US" altLang="en-US" dirty="0" err="1"/>
              <a:t>Viscusi</a:t>
            </a:r>
            <a:r>
              <a:rPr lang="en-US" altLang="en-US" dirty="0"/>
              <a:t> (1993) </a:t>
            </a:r>
            <a:r>
              <a:rPr lang="en-US" altLang="en-US" i="1" dirty="0"/>
              <a:t>JEL </a:t>
            </a:r>
            <a:r>
              <a:rPr lang="en-US" altLang="en-US" dirty="0"/>
              <a:t>found willingness to pay estimates to range between $3 million and $7million in 1990 based on labor market studies where workers must be compensated for undertaking risky jobs. Note the figure for wage premiums for dangerous factory jobs in Table 7-2.</a:t>
            </a:r>
          </a:p>
          <a:p>
            <a:r>
              <a:rPr lang="en-US" altLang="en-US" dirty="0" err="1"/>
              <a:t>Viscusi</a:t>
            </a:r>
            <a:r>
              <a:rPr lang="en-US" altLang="en-US" dirty="0"/>
              <a:t> and others point out the willingness to pay numbers greatly exceed human capital estimates by a sizeable margin.</a:t>
            </a:r>
          </a:p>
          <a:p>
            <a:endParaRPr lang="en-US" dirty="0"/>
          </a:p>
        </p:txBody>
      </p:sp>
    </p:spTree>
    <p:extLst>
      <p:ext uri="{BB962C8B-B14F-4D97-AF65-F5344CB8AC3E}">
        <p14:creationId xmlns:p14="http://schemas.microsoft.com/office/powerpoint/2010/main" val="275535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B2EC7DA-B528-4F48-B35C-F52C035592E0}"/>
              </a:ext>
            </a:extLst>
          </p:cNvPr>
          <p:cNvSpPr>
            <a:spLocks noGrp="1" noChangeArrowheads="1"/>
          </p:cNvSpPr>
          <p:nvPr>
            <p:ph type="title"/>
          </p:nvPr>
        </p:nvSpPr>
        <p:spPr>
          <a:xfrm>
            <a:off x="2667000" y="457200"/>
            <a:ext cx="7772400" cy="1143000"/>
          </a:xfrm>
        </p:spPr>
        <p:txBody>
          <a:bodyPr>
            <a:normAutofit fontScale="90000"/>
          </a:bodyPr>
          <a:lstStyle/>
          <a:p>
            <a:pPr algn="ctr" eaLnBrk="1" hangingPunct="1"/>
            <a:r>
              <a:rPr lang="en-US" altLang="en-US" sz="4000"/>
              <a:t>Calculating the Value </a:t>
            </a:r>
            <a:br>
              <a:rPr lang="en-US" altLang="en-US" sz="4000"/>
            </a:br>
            <a:r>
              <a:rPr lang="en-US" altLang="en-US" sz="4000"/>
              <a:t>of Statistical Life</a:t>
            </a:r>
          </a:p>
        </p:txBody>
      </p:sp>
      <p:sp>
        <p:nvSpPr>
          <p:cNvPr id="124931" name="Rectangle 3">
            <a:extLst>
              <a:ext uri="{FF2B5EF4-FFF2-40B4-BE49-F238E27FC236}">
                <a16:creationId xmlns:a16="http://schemas.microsoft.com/office/drawing/2014/main" id="{181FB411-1D85-4FA5-AAC4-0F67B704C8F5}"/>
              </a:ext>
            </a:extLst>
          </p:cNvPr>
          <p:cNvSpPr>
            <a:spLocks noGrp="1" noChangeArrowheads="1"/>
          </p:cNvSpPr>
          <p:nvPr>
            <p:ph type="body" idx="1"/>
          </p:nvPr>
        </p:nvSpPr>
        <p:spPr>
          <a:xfrm>
            <a:off x="1828800" y="2251076"/>
            <a:ext cx="9282896" cy="4606925"/>
          </a:xfrm>
        </p:spPr>
        <p:txBody>
          <a:bodyPr/>
          <a:lstStyle/>
          <a:p>
            <a:pPr>
              <a:tabLst>
                <a:tab pos="7539038" algn="r"/>
              </a:tabLst>
            </a:pPr>
            <a:r>
              <a:rPr lang="en-US" altLang="en-US" dirty="0">
                <a:effectLst/>
              </a:rPr>
              <a:t>Suppose 1/10,000 risk to 10,000 people so  1 expected death</a:t>
            </a:r>
          </a:p>
          <a:p>
            <a:pPr>
              <a:tabLst>
                <a:tab pos="7539038" algn="r"/>
              </a:tabLst>
            </a:pPr>
            <a:r>
              <a:rPr lang="en-US" altLang="en-US" dirty="0">
                <a:effectLst/>
              </a:rPr>
              <a:t>Assume each would pay $800 to eliminate the risk</a:t>
            </a:r>
          </a:p>
          <a:p>
            <a:pPr>
              <a:tabLst>
                <a:tab pos="7539038" algn="r"/>
              </a:tabLst>
            </a:pPr>
            <a:r>
              <a:rPr lang="en-US" altLang="en-US" dirty="0">
                <a:effectLst/>
              </a:rPr>
              <a:t>VSL = </a:t>
            </a:r>
            <a:br>
              <a:rPr lang="en-US" altLang="en-US" dirty="0">
                <a:effectLst/>
              </a:rPr>
            </a:br>
            <a:r>
              <a:rPr lang="en-US" altLang="en-US" dirty="0">
                <a:effectLst/>
              </a:rPr>
              <a:t>10,000 people × $800/person = $8,000,000</a:t>
            </a:r>
          </a:p>
          <a:p>
            <a:pPr>
              <a:buNone/>
              <a:tabLst>
                <a:tab pos="7539038" algn="r"/>
              </a:tabLst>
            </a:pPr>
            <a:r>
              <a:rPr lang="en-US" altLang="en-US" dirty="0">
                <a:effectLst/>
              </a:rPr>
              <a:t>		</a:t>
            </a:r>
          </a:p>
        </p:txBody>
      </p:sp>
    </p:spTree>
    <p:extLst>
      <p:ext uri="{BB962C8B-B14F-4D97-AF65-F5344CB8AC3E}">
        <p14:creationId xmlns:p14="http://schemas.microsoft.com/office/powerpoint/2010/main" val="190526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7772400" cy="1143000"/>
          </a:xfrm>
        </p:spPr>
        <p:txBody>
          <a:bodyPr>
            <a:normAutofit fontScale="90000"/>
          </a:bodyPr>
          <a:lstStyle/>
          <a:p>
            <a:pPr algn="ctr"/>
            <a:r>
              <a:rPr lang="en-US" altLang="en-US" sz="4000"/>
              <a:t>Heterogeneity Based on </a:t>
            </a:r>
            <a:br>
              <a:rPr lang="en-US" altLang="en-US" sz="4000"/>
            </a:br>
            <a:r>
              <a:rPr lang="en-US" altLang="en-US" sz="4000"/>
              <a:t>Risk Level, cont’d</a:t>
            </a:r>
          </a:p>
        </p:txBody>
      </p:sp>
      <p:sp>
        <p:nvSpPr>
          <p:cNvPr id="3" name="Content Placeholder 2"/>
          <p:cNvSpPr>
            <a:spLocks noGrp="1"/>
          </p:cNvSpPr>
          <p:nvPr>
            <p:ph idx="1"/>
          </p:nvPr>
        </p:nvSpPr>
        <p:spPr>
          <a:xfrm>
            <a:off x="692150" y="1946277"/>
            <a:ext cx="10737850" cy="1340934"/>
          </a:xfrm>
        </p:spPr>
        <p:txBody>
          <a:bodyPr>
            <a:normAutofit/>
          </a:bodyPr>
          <a:lstStyle/>
          <a:p>
            <a:pPr>
              <a:defRPr/>
            </a:pPr>
            <a:r>
              <a:rPr lang="en-US" dirty="0"/>
              <a:t>Early studies found workers with fatality risk of 1/10,000 (Viscusi 1978, 1979) had VSL 5 times greater than study of workers facing risk of 1/1,000 </a:t>
            </a:r>
          </a:p>
          <a:p>
            <a:pPr marL="0" indent="0">
              <a:buNone/>
              <a:defRPr/>
            </a:pPr>
            <a:endParaRPr lang="en-US" dirty="0"/>
          </a:p>
        </p:txBody>
      </p:sp>
      <p:pic>
        <p:nvPicPr>
          <p:cNvPr id="4" name="Picture 3">
            <a:extLst>
              <a:ext uri="{FF2B5EF4-FFF2-40B4-BE49-F238E27FC236}">
                <a16:creationId xmlns:a16="http://schemas.microsoft.com/office/drawing/2014/main" id="{8D11C548-E22E-465E-80DD-C6B6816A9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400" y="2824223"/>
            <a:ext cx="5698600" cy="427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AA29D7-9DCD-4292-B8ED-EE0F6C32E47D}"/>
              </a:ext>
            </a:extLst>
          </p:cNvPr>
          <p:cNvSpPr/>
          <p:nvPr/>
        </p:nvSpPr>
        <p:spPr>
          <a:xfrm>
            <a:off x="544775" y="3570790"/>
            <a:ext cx="6096000" cy="2246769"/>
          </a:xfrm>
          <a:prstGeom prst="rect">
            <a:avLst/>
          </a:prstGeom>
        </p:spPr>
        <p:txBody>
          <a:bodyPr>
            <a:spAutoFit/>
          </a:bodyPr>
          <a:lstStyle/>
          <a:p>
            <a:pPr marL="457200" indent="-457200">
              <a:buFont typeface="Arial" panose="020B0604020202020204" pitchFamily="34" charset="0"/>
              <a:buChar char="•"/>
              <a:defRPr/>
            </a:pPr>
            <a:r>
              <a:rPr lang="en-US" sz="2800" dirty="0"/>
              <a:t>That is, workers with lower VSL are more willing to take risky jobs relatively with less wage compensation for the additional risk.</a:t>
            </a:r>
          </a:p>
          <a:p>
            <a:pPr>
              <a:defRPr/>
            </a:pPr>
            <a:r>
              <a:rPr lang="en-US" sz="2800" dirty="0"/>
              <a:t>	</a:t>
            </a:r>
          </a:p>
        </p:txBody>
      </p:sp>
    </p:spTree>
    <p:extLst>
      <p:ext uri="{BB962C8B-B14F-4D97-AF65-F5344CB8AC3E}">
        <p14:creationId xmlns:p14="http://schemas.microsoft.com/office/powerpoint/2010/main" val="374242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en-US" sz="4000"/>
              <a:t>Segmented Labor Markets</a:t>
            </a:r>
          </a:p>
        </p:txBody>
      </p:sp>
      <p:sp>
        <p:nvSpPr>
          <p:cNvPr id="5" name="Content Placeholder 4"/>
          <p:cNvSpPr>
            <a:spLocks noGrp="1"/>
          </p:cNvSpPr>
          <p:nvPr>
            <p:ph idx="1"/>
          </p:nvPr>
        </p:nvSpPr>
        <p:spPr/>
        <p:txBody>
          <a:bodyPr>
            <a:normAutofit lnSpcReduction="10000"/>
          </a:bodyPr>
          <a:lstStyle/>
          <a:p>
            <a:pPr>
              <a:defRPr/>
            </a:pPr>
            <a:r>
              <a:rPr lang="en-US" dirty="0"/>
              <a:t>Workers may face different labor market offer curves</a:t>
            </a:r>
          </a:p>
          <a:p>
            <a:pPr>
              <a:defRPr/>
            </a:pPr>
            <a:endParaRPr lang="en-US" dirty="0"/>
          </a:p>
          <a:p>
            <a:pPr>
              <a:defRPr/>
            </a:pPr>
            <a:r>
              <a:rPr lang="en-US" dirty="0"/>
              <a:t>Settle into separate labor market equilibria (Viscusi and Hersch 2001)</a:t>
            </a:r>
          </a:p>
          <a:p>
            <a:pPr>
              <a:defRPr/>
            </a:pPr>
            <a:endParaRPr lang="en-US" dirty="0"/>
          </a:p>
          <a:p>
            <a:pPr>
              <a:defRPr/>
            </a:pPr>
            <a:r>
              <a:rPr lang="en-US" dirty="0"/>
              <a:t>Test: If workers face greater risk levels but receive less total wage compensation for risk, then cannot be on same market offer curve.	</a:t>
            </a:r>
          </a:p>
          <a:p>
            <a:pPr lvl="1">
              <a:defRPr/>
            </a:pPr>
            <a:r>
              <a:rPr lang="en-US" dirty="0"/>
              <a:t>Smokers and Nonsmokers (</a:t>
            </a:r>
            <a:r>
              <a:rPr lang="en-US" dirty="0" err="1"/>
              <a:t>Viscusi</a:t>
            </a:r>
            <a:r>
              <a:rPr lang="en-US" dirty="0"/>
              <a:t> and </a:t>
            </a:r>
            <a:r>
              <a:rPr lang="en-US" dirty="0" err="1"/>
              <a:t>Hersch</a:t>
            </a:r>
            <a:r>
              <a:rPr lang="en-US" dirty="0"/>
              <a:t> 2001)</a:t>
            </a:r>
          </a:p>
          <a:p>
            <a:pPr lvl="1">
              <a:defRPr/>
            </a:pPr>
            <a:r>
              <a:rPr lang="en-US" dirty="0"/>
              <a:t>Black-white VSL differences (</a:t>
            </a:r>
            <a:r>
              <a:rPr lang="en-US" dirty="0" err="1"/>
              <a:t>Viscusi</a:t>
            </a:r>
            <a:r>
              <a:rPr lang="en-US" dirty="0"/>
              <a:t> 2003)</a:t>
            </a:r>
          </a:p>
          <a:p>
            <a:pPr lvl="1">
              <a:defRPr/>
            </a:pPr>
            <a:r>
              <a:rPr lang="en-US" dirty="0"/>
              <a:t>Mexican immigrants versus other immigrants or native Americans (</a:t>
            </a:r>
            <a:r>
              <a:rPr lang="en-US" dirty="0" err="1"/>
              <a:t>Hersch</a:t>
            </a:r>
            <a:r>
              <a:rPr lang="en-US" dirty="0"/>
              <a:t> and </a:t>
            </a:r>
            <a:r>
              <a:rPr lang="en-US" dirty="0" err="1"/>
              <a:t>Viscusi</a:t>
            </a:r>
            <a:r>
              <a:rPr lang="en-US" dirty="0"/>
              <a:t> 2010) 						.</a:t>
            </a:r>
          </a:p>
        </p:txBody>
      </p:sp>
    </p:spTree>
    <p:extLst>
      <p:ext uri="{BB962C8B-B14F-4D97-AF65-F5344CB8AC3E}">
        <p14:creationId xmlns:p14="http://schemas.microsoft.com/office/powerpoint/2010/main" val="122980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r>
              <a:rPr lang="en-US" dirty="0"/>
              <a:t>Here are a series of two brief videos that talk about cost-effectiveness analysis – they provide a good non-technical overview of CEA and how it works.</a:t>
            </a:r>
          </a:p>
          <a:p>
            <a:r>
              <a:rPr lang="en-US" dirty="0"/>
              <a:t>The first video presents two methods that we didn’t talk about in class/aren’t in the book: the standard gamble method and time trade-off calculations</a:t>
            </a:r>
          </a:p>
          <a:p>
            <a:pPr marL="0" indent="0">
              <a:buNone/>
            </a:pPr>
            <a:r>
              <a:rPr lang="en-US" dirty="0"/>
              <a:t>		https://www.youtube.com/watch?v=UeKQ7kBc33w</a:t>
            </a:r>
          </a:p>
          <a:p>
            <a:r>
              <a:rPr lang="en-US" dirty="0"/>
              <a:t>This second video talks about one way of calculating QALY’s as a discussion of why CEA has become a politicized issue in the US.</a:t>
            </a:r>
          </a:p>
          <a:p>
            <a:pPr marL="0" indent="0">
              <a:buNone/>
            </a:pPr>
            <a:r>
              <a:rPr lang="en-US" dirty="0"/>
              <a:t>		https://www.youtube.com/watch?v=RSBaEz10sQk</a:t>
            </a:r>
          </a:p>
          <a:p>
            <a:endParaRPr lang="en-US" dirty="0"/>
          </a:p>
          <a:p>
            <a:endParaRPr lang="en-US" dirty="0"/>
          </a:p>
        </p:txBody>
      </p:sp>
    </p:spTree>
    <p:extLst>
      <p:ext uri="{BB962C8B-B14F-4D97-AF65-F5344CB8AC3E}">
        <p14:creationId xmlns:p14="http://schemas.microsoft.com/office/powerpoint/2010/main" val="1049715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667000" y="381000"/>
            <a:ext cx="7772400" cy="1143000"/>
          </a:xfrm>
        </p:spPr>
        <p:txBody>
          <a:bodyPr/>
          <a:lstStyle/>
          <a:p>
            <a:pPr algn="ctr" eaLnBrk="1" hangingPunct="1"/>
            <a:r>
              <a:rPr lang="en-US" altLang="en-US" sz="4000"/>
              <a:t>Using VSL Saves Lives</a:t>
            </a:r>
          </a:p>
        </p:txBody>
      </p:sp>
      <p:sp>
        <p:nvSpPr>
          <p:cNvPr id="135171" name="Rectangle 3"/>
          <p:cNvSpPr>
            <a:spLocks noGrp="1" noChangeArrowheads="1"/>
          </p:cNvSpPr>
          <p:nvPr>
            <p:ph type="body" idx="1"/>
          </p:nvPr>
        </p:nvSpPr>
        <p:spPr>
          <a:xfrm>
            <a:off x="2667000" y="1676400"/>
            <a:ext cx="7772400" cy="4495800"/>
          </a:xfrm>
        </p:spPr>
        <p:txBody>
          <a:bodyPr/>
          <a:lstStyle/>
          <a:p>
            <a:pPr eaLnBrk="1" hangingPunct="1">
              <a:defRPr/>
            </a:pPr>
            <a:r>
              <a:rPr lang="en-US" dirty="0"/>
              <a:t>VSL is used by policy makers interested in regulation</a:t>
            </a:r>
          </a:p>
          <a:p>
            <a:pPr lvl="1">
              <a:defRPr/>
            </a:pPr>
            <a:r>
              <a:rPr lang="en-US" dirty="0"/>
              <a:t>If benefits (calculated by VSL) exceeded costs, regulation is issued</a:t>
            </a:r>
          </a:p>
          <a:p>
            <a:pPr eaLnBrk="1" hangingPunct="1">
              <a:defRPr/>
            </a:pPr>
            <a:r>
              <a:rPr lang="en-US" dirty="0"/>
              <a:t>Historical context is that VSL was more supportive of risk regulation than making lives “priceless”	</a:t>
            </a:r>
          </a:p>
          <a:p>
            <a:pPr eaLnBrk="1" hangingPunct="1">
              <a:defRPr/>
            </a:pPr>
            <a:r>
              <a:rPr lang="en-US" dirty="0"/>
              <a:t>VSL more recently under attack for pricing lives.					</a:t>
            </a:r>
          </a:p>
        </p:txBody>
      </p:sp>
    </p:spTree>
    <p:extLst>
      <p:ext uri="{BB962C8B-B14F-4D97-AF65-F5344CB8AC3E}">
        <p14:creationId xmlns:p14="http://schemas.microsoft.com/office/powerpoint/2010/main" val="74131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667000" y="381000"/>
            <a:ext cx="7772400" cy="1143000"/>
          </a:xfrm>
          <a:noFill/>
        </p:spPr>
        <p:txBody>
          <a:bodyPr/>
          <a:lstStyle/>
          <a:p>
            <a:pPr algn="ctr" eaLnBrk="1" hangingPunct="1"/>
            <a:r>
              <a:rPr lang="en-US" altLang="en-US" sz="4000"/>
              <a:t>Should Income Levels Matter?</a:t>
            </a:r>
          </a:p>
        </p:txBody>
      </p:sp>
      <p:sp>
        <p:nvSpPr>
          <p:cNvPr id="139267" name="Rectangle 3"/>
          <p:cNvSpPr>
            <a:spLocks noGrp="1" noChangeArrowheads="1"/>
          </p:cNvSpPr>
          <p:nvPr>
            <p:ph type="body" idx="1"/>
          </p:nvPr>
        </p:nvSpPr>
        <p:spPr>
          <a:xfrm>
            <a:off x="1620455" y="1600200"/>
            <a:ext cx="9502815" cy="5029200"/>
          </a:xfrm>
        </p:spPr>
        <p:txBody>
          <a:bodyPr/>
          <a:lstStyle/>
          <a:p>
            <a:pPr>
              <a:tabLst>
                <a:tab pos="7539038" algn="r"/>
              </a:tabLst>
              <a:defRPr/>
            </a:pPr>
            <a:r>
              <a:rPr lang="en-US" dirty="0"/>
              <a:t>VSL increases with income</a:t>
            </a:r>
          </a:p>
          <a:p>
            <a:pPr>
              <a:tabLst>
                <a:tab pos="7539038" algn="r"/>
              </a:tabLst>
              <a:defRPr/>
            </a:pPr>
            <a:r>
              <a:rPr lang="en-US" dirty="0"/>
              <a:t>Provide policies poor don’t value?</a:t>
            </a:r>
          </a:p>
          <a:p>
            <a:pPr>
              <a:tabLst>
                <a:tab pos="7539038" algn="r"/>
              </a:tabLst>
              <a:defRPr/>
            </a:pPr>
            <a:r>
              <a:rPr lang="en-US" dirty="0"/>
              <a:t>Airline safety – should we regulate it more stringently than highway safety? </a:t>
            </a:r>
          </a:p>
          <a:p>
            <a:pPr lvl="1">
              <a:tabLst>
                <a:tab pos="7539038" algn="r"/>
              </a:tabLst>
              <a:defRPr/>
            </a:pPr>
            <a:r>
              <a:rPr lang="en-US" dirty="0"/>
              <a:t>Planes versus guardrails</a:t>
            </a:r>
          </a:p>
          <a:p>
            <a:pPr>
              <a:tabLst>
                <a:tab pos="7539038" algn="r"/>
              </a:tabLst>
              <a:defRPr/>
            </a:pPr>
            <a:r>
              <a:rPr lang="en-US" dirty="0"/>
              <a:t>DOT adopted Viscusi-Aldy (2003) elasticity estimate of 0.55.</a:t>
            </a:r>
          </a:p>
          <a:p>
            <a:pPr>
              <a:tabLst>
                <a:tab pos="7539038" algn="r"/>
              </a:tabLst>
              <a:defRPr/>
            </a:pPr>
            <a:r>
              <a:rPr lang="en-US" dirty="0"/>
              <a:t>Rationale is stronger if beneficiaries of safety regulation pay for higher costs of safety.	</a:t>
            </a:r>
          </a:p>
          <a:p>
            <a:pPr>
              <a:tabLst>
                <a:tab pos="7539038" algn="r"/>
              </a:tabLst>
              <a:defRPr/>
            </a:pPr>
            <a:endParaRPr lang="en-US" dirty="0"/>
          </a:p>
        </p:txBody>
      </p:sp>
    </p:spTree>
    <p:extLst>
      <p:ext uri="{BB962C8B-B14F-4D97-AF65-F5344CB8AC3E}">
        <p14:creationId xmlns:p14="http://schemas.microsoft.com/office/powerpoint/2010/main" val="222158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Similarly, wealthier nations have a higher estimated VSL.</a:t>
            </a:r>
          </a:p>
          <a:p>
            <a:r>
              <a:rPr lang="en-US" dirty="0"/>
              <a:t>Is this reasonable?</a:t>
            </a:r>
          </a:p>
        </p:txBody>
      </p:sp>
    </p:spTree>
    <p:extLst>
      <p:ext uri="{BB962C8B-B14F-4D97-AF65-F5344CB8AC3E}">
        <p14:creationId xmlns:p14="http://schemas.microsoft.com/office/powerpoint/2010/main" val="202854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093572"/>
            <a:ext cx="4151094" cy="5764427"/>
          </a:xfrm>
          <a:prstGeom prst="rect">
            <a:avLst/>
          </a:prstGeom>
        </p:spPr>
      </p:pic>
      <p:pic>
        <p:nvPicPr>
          <p:cNvPr id="6" name="Picture 5"/>
          <p:cNvPicPr>
            <a:picLocks noChangeAspect="1"/>
          </p:cNvPicPr>
          <p:nvPr/>
        </p:nvPicPr>
        <p:blipFill>
          <a:blip r:embed="rId3"/>
          <a:stretch>
            <a:fillRect/>
          </a:stretch>
        </p:blipFill>
        <p:spPr>
          <a:xfrm>
            <a:off x="4144834" y="1277721"/>
            <a:ext cx="3902331" cy="5580278"/>
          </a:xfrm>
          <a:prstGeom prst="rect">
            <a:avLst/>
          </a:prstGeom>
        </p:spPr>
      </p:pic>
      <p:pic>
        <p:nvPicPr>
          <p:cNvPr id="7" name="Picture 6"/>
          <p:cNvPicPr>
            <a:picLocks noChangeAspect="1"/>
          </p:cNvPicPr>
          <p:nvPr/>
        </p:nvPicPr>
        <p:blipFill>
          <a:blip r:embed="rId4"/>
          <a:stretch>
            <a:fillRect/>
          </a:stretch>
        </p:blipFill>
        <p:spPr>
          <a:xfrm>
            <a:off x="8047165" y="1211326"/>
            <a:ext cx="4144835" cy="5646673"/>
          </a:xfrm>
          <a:prstGeom prst="rect">
            <a:avLst/>
          </a:prstGeom>
        </p:spPr>
      </p:pic>
    </p:spTree>
    <p:extLst>
      <p:ext uri="{BB962C8B-B14F-4D97-AF65-F5344CB8AC3E}">
        <p14:creationId xmlns:p14="http://schemas.microsoft.com/office/powerpoint/2010/main" val="1295451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7772400" cy="1143000"/>
          </a:xfrm>
        </p:spPr>
        <p:txBody>
          <a:bodyPr>
            <a:normAutofit fontScale="90000"/>
          </a:bodyPr>
          <a:lstStyle/>
          <a:p>
            <a:pPr algn="ctr"/>
            <a:r>
              <a:rPr lang="en-US" altLang="en-US" sz="4000"/>
              <a:t>Other Sources of Variation in Valuing Life</a:t>
            </a:r>
          </a:p>
        </p:txBody>
      </p:sp>
      <p:sp>
        <p:nvSpPr>
          <p:cNvPr id="3" name="Content Placeholder 2"/>
          <p:cNvSpPr>
            <a:spLocks noGrp="1"/>
          </p:cNvSpPr>
          <p:nvPr>
            <p:ph idx="1"/>
          </p:nvPr>
        </p:nvSpPr>
        <p:spPr>
          <a:xfrm>
            <a:off x="2693988" y="1828800"/>
            <a:ext cx="7772400" cy="4114800"/>
          </a:xfrm>
        </p:spPr>
        <p:txBody>
          <a:bodyPr>
            <a:normAutofit/>
          </a:bodyPr>
          <a:lstStyle/>
          <a:p>
            <a:pPr>
              <a:defRPr/>
            </a:pPr>
            <a:r>
              <a:rPr lang="en-US" dirty="0"/>
              <a:t>How people die matters:</a:t>
            </a:r>
          </a:p>
          <a:p>
            <a:pPr>
              <a:defRPr/>
            </a:pPr>
            <a:r>
              <a:rPr lang="en-US" dirty="0"/>
              <a:t>Victims of terrorism versus natural disasters differ by factor of 2 in society’s valuation of reducing their risks (Viscusi 2009)</a:t>
            </a:r>
          </a:p>
          <a:p>
            <a:pPr>
              <a:defRPr/>
            </a:pPr>
            <a:r>
              <a:rPr lang="en-US" dirty="0"/>
              <a:t>Society is less willing to pay to prevent risks of “Irresponsible behavior by people who put themselves at risk” e.g., railway trespassers and suicides (Covey, Robinson, Jones-Lee, and </a:t>
            </a:r>
            <a:r>
              <a:rPr lang="en-US" dirty="0" err="1"/>
              <a:t>Loomes</a:t>
            </a:r>
            <a:r>
              <a:rPr lang="en-US" dirty="0"/>
              <a:t> 2010). 							.</a:t>
            </a:r>
          </a:p>
        </p:txBody>
      </p:sp>
    </p:spTree>
    <p:extLst>
      <p:ext uri="{BB962C8B-B14F-4D97-AF65-F5344CB8AC3E}">
        <p14:creationId xmlns:p14="http://schemas.microsoft.com/office/powerpoint/2010/main" val="324254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r>
              <a:rPr lang="en-US" dirty="0"/>
              <a:t>Here are a series of two brief videos that talk about cost-effectiveness analysis – they provide a good non-technical overview of CEA and how it works.</a:t>
            </a:r>
          </a:p>
          <a:p>
            <a:r>
              <a:rPr lang="en-US" dirty="0"/>
              <a:t>The first video presents two methods that we didn’t talk about in class/aren’t in the book: the standard gamble method and time trade-off calculations</a:t>
            </a:r>
          </a:p>
          <a:p>
            <a:pPr marL="0" indent="0">
              <a:buNone/>
            </a:pPr>
            <a:r>
              <a:rPr lang="en-US" dirty="0"/>
              <a:t>		https://www.youtube.com/watch?v=UeKQ7kBc33w</a:t>
            </a:r>
          </a:p>
          <a:p>
            <a:r>
              <a:rPr lang="en-US" dirty="0"/>
              <a:t>This second video talks about one way of calculating QALY’s as a discussion of why CEA has become a politicized issue in the US.</a:t>
            </a:r>
          </a:p>
          <a:p>
            <a:pPr marL="0" indent="0">
              <a:buNone/>
            </a:pPr>
            <a:r>
              <a:rPr lang="en-US" dirty="0"/>
              <a:t>		https://www.youtube.com/watch?v=RSBaEz10sQk</a:t>
            </a:r>
          </a:p>
          <a:p>
            <a:endParaRPr lang="en-US" dirty="0"/>
          </a:p>
          <a:p>
            <a:endParaRPr lang="en-US" dirty="0"/>
          </a:p>
        </p:txBody>
      </p:sp>
    </p:spTree>
    <p:extLst>
      <p:ext uri="{BB962C8B-B14F-4D97-AF65-F5344CB8AC3E}">
        <p14:creationId xmlns:p14="http://schemas.microsoft.com/office/powerpoint/2010/main" val="400265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6152-48DE-4287-9DA5-61B215A7D195}"/>
              </a:ext>
            </a:extLst>
          </p:cNvPr>
          <p:cNvSpPr>
            <a:spLocks noGrp="1"/>
          </p:cNvSpPr>
          <p:nvPr>
            <p:ph type="title"/>
          </p:nvPr>
        </p:nvSpPr>
        <p:spPr/>
        <p:txBody>
          <a:bodyPr/>
          <a:lstStyle/>
          <a:p>
            <a:r>
              <a:rPr lang="en-US" dirty="0"/>
              <a:t>Cost of Illness (or Cost Identification)</a:t>
            </a:r>
          </a:p>
        </p:txBody>
      </p:sp>
      <p:sp>
        <p:nvSpPr>
          <p:cNvPr id="3" name="Content Placeholder 2">
            <a:extLst>
              <a:ext uri="{FF2B5EF4-FFF2-40B4-BE49-F238E27FC236}">
                <a16:creationId xmlns:a16="http://schemas.microsoft.com/office/drawing/2014/main" id="{69041DB3-8925-4DAF-8FDF-B1FFBC82096F}"/>
              </a:ext>
            </a:extLst>
          </p:cNvPr>
          <p:cNvSpPr>
            <a:spLocks noGrp="1"/>
          </p:cNvSpPr>
          <p:nvPr>
            <p:ph idx="1"/>
          </p:nvPr>
        </p:nvSpPr>
        <p:spPr/>
        <p:txBody>
          <a:bodyPr/>
          <a:lstStyle/>
          <a:p>
            <a:r>
              <a:rPr lang="en-US" dirty="0"/>
              <a:t>Measures the total cost of a given medical condition or type of adverse health behavior.</a:t>
            </a:r>
          </a:p>
          <a:p>
            <a:r>
              <a:rPr lang="en-US" dirty="0"/>
              <a:t>Total cost on a society includes 3 components:</a:t>
            </a:r>
          </a:p>
          <a:p>
            <a:pPr lvl="1"/>
            <a:r>
              <a:rPr lang="en-US" dirty="0"/>
              <a:t>Direct medical care costs</a:t>
            </a:r>
          </a:p>
          <a:p>
            <a:pPr lvl="1"/>
            <a:r>
              <a:rPr lang="en-US" dirty="0"/>
              <a:t>Direct non-medical costs</a:t>
            </a:r>
          </a:p>
          <a:p>
            <a:pPr lvl="1"/>
            <a:r>
              <a:rPr lang="en-US" dirty="0"/>
              <a:t>Indirect costs</a:t>
            </a:r>
          </a:p>
          <a:p>
            <a:r>
              <a:rPr lang="en-US" altLang="en-US" dirty="0"/>
              <a:t>Examples: Cost of asthma or Alzheimer’s disease. Cost of cigarette smoking or excessive alcohol consumption.</a:t>
            </a:r>
          </a:p>
          <a:p>
            <a:endParaRPr lang="en-US" dirty="0"/>
          </a:p>
        </p:txBody>
      </p:sp>
    </p:spTree>
    <p:extLst>
      <p:ext uri="{BB962C8B-B14F-4D97-AF65-F5344CB8AC3E}">
        <p14:creationId xmlns:p14="http://schemas.microsoft.com/office/powerpoint/2010/main" val="49340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ABB4-2A6B-477B-AE6C-980BF78F5764}"/>
              </a:ext>
            </a:extLst>
          </p:cNvPr>
          <p:cNvSpPr>
            <a:spLocks noGrp="1"/>
          </p:cNvSpPr>
          <p:nvPr>
            <p:ph type="title"/>
          </p:nvPr>
        </p:nvSpPr>
        <p:spPr/>
        <p:txBody>
          <a:bodyPr/>
          <a:lstStyle/>
          <a:p>
            <a:r>
              <a:rPr lang="en-US" dirty="0"/>
              <a:t>Value of Cost of Illness Studies</a:t>
            </a:r>
          </a:p>
        </p:txBody>
      </p:sp>
      <p:sp>
        <p:nvSpPr>
          <p:cNvPr id="3" name="Content Placeholder 2">
            <a:extLst>
              <a:ext uri="{FF2B5EF4-FFF2-40B4-BE49-F238E27FC236}">
                <a16:creationId xmlns:a16="http://schemas.microsoft.com/office/drawing/2014/main" id="{024F10AA-526D-49A2-9937-72B97EAEC97D}"/>
              </a:ext>
            </a:extLst>
          </p:cNvPr>
          <p:cNvSpPr>
            <a:spLocks noGrp="1"/>
          </p:cNvSpPr>
          <p:nvPr>
            <p:ph idx="1"/>
          </p:nvPr>
        </p:nvSpPr>
        <p:spPr/>
        <p:txBody>
          <a:bodyPr/>
          <a:lstStyle/>
          <a:p>
            <a:r>
              <a:rPr lang="en-US" altLang="en-US" dirty="0"/>
              <a:t>Pro: calculates the economic impact of illnesses and adverse health behaviors</a:t>
            </a:r>
          </a:p>
          <a:p>
            <a:r>
              <a:rPr lang="en-US" altLang="en-US" dirty="0"/>
              <a:t>Cons: does not provide information to identify the </a:t>
            </a:r>
            <a:r>
              <a:rPr lang="en-US" altLang="en-US" dirty="0" err="1"/>
              <a:t>the</a:t>
            </a:r>
            <a:r>
              <a:rPr lang="en-US" altLang="en-US" dirty="0"/>
              <a:t> best or most efficient way to treat a disease </a:t>
            </a:r>
          </a:p>
          <a:p>
            <a:r>
              <a:rPr lang="en-US" altLang="en-US" dirty="0"/>
              <a:t>Cost-Benefit Analysis and Cost-Effectiveness Analysis do offer this type of information. </a:t>
            </a:r>
          </a:p>
          <a:p>
            <a:endParaRPr lang="en-US" dirty="0"/>
          </a:p>
        </p:txBody>
      </p:sp>
    </p:spTree>
    <p:extLst>
      <p:ext uri="{BB962C8B-B14F-4D97-AF65-F5344CB8AC3E}">
        <p14:creationId xmlns:p14="http://schemas.microsoft.com/office/powerpoint/2010/main" val="384055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C9FD-4137-4B84-A25E-C7E5688F649B}"/>
              </a:ext>
            </a:extLst>
          </p:cNvPr>
          <p:cNvSpPr>
            <a:spLocks noGrp="1"/>
          </p:cNvSpPr>
          <p:nvPr>
            <p:ph type="title"/>
          </p:nvPr>
        </p:nvSpPr>
        <p:spPr/>
        <p:txBody>
          <a:bodyPr/>
          <a:lstStyle/>
          <a:p>
            <a:r>
              <a:rPr lang="en-US" altLang="en-US" dirty="0"/>
              <a:t>Cost Effectiveness Analysis (CEA) Vs. CBA</a:t>
            </a:r>
            <a:endParaRPr lang="en-US" dirty="0"/>
          </a:p>
        </p:txBody>
      </p:sp>
      <p:sp>
        <p:nvSpPr>
          <p:cNvPr id="3" name="Content Placeholder 2">
            <a:extLst>
              <a:ext uri="{FF2B5EF4-FFF2-40B4-BE49-F238E27FC236}">
                <a16:creationId xmlns:a16="http://schemas.microsoft.com/office/drawing/2014/main" id="{6119E151-C24B-474D-987B-7EB1E2AB19F7}"/>
              </a:ext>
            </a:extLst>
          </p:cNvPr>
          <p:cNvSpPr>
            <a:spLocks noGrp="1"/>
          </p:cNvSpPr>
          <p:nvPr>
            <p:ph idx="1"/>
          </p:nvPr>
        </p:nvSpPr>
        <p:spPr/>
        <p:txBody>
          <a:bodyPr>
            <a:normAutofit/>
          </a:bodyPr>
          <a:lstStyle/>
          <a:p>
            <a:r>
              <a:rPr lang="en-US" dirty="0"/>
              <a:t>Cost-benefit analysis asks the questions: </a:t>
            </a:r>
          </a:p>
          <a:p>
            <a:pPr lvl="1"/>
            <a:r>
              <a:rPr lang="en-US" dirty="0"/>
              <a:t>What is the dollar value of program costs and benefits?</a:t>
            </a:r>
          </a:p>
          <a:p>
            <a:pPr lvl="1"/>
            <a:r>
              <a:rPr lang="en-US" dirty="0"/>
              <a:t>Do the benefits exceed the costs by a sufficient amount, given the timing of these outcomes to justify undertaking the program?</a:t>
            </a:r>
          </a:p>
          <a:p>
            <a:r>
              <a:rPr lang="en-US" dirty="0"/>
              <a:t>In contrast, the question asked in CEA, “Given that some prespecified object is to be attained, what are the costs associated with the various alternative means for reaching that objective?”</a:t>
            </a:r>
          </a:p>
        </p:txBody>
      </p:sp>
    </p:spTree>
    <p:extLst>
      <p:ext uri="{BB962C8B-B14F-4D97-AF65-F5344CB8AC3E}">
        <p14:creationId xmlns:p14="http://schemas.microsoft.com/office/powerpoint/2010/main" val="162851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A3A0270-82F1-43BA-A811-14BE278EAF70}"/>
              </a:ext>
            </a:extLst>
          </p:cNvPr>
          <p:cNvSpPr>
            <a:spLocks noGrp="1" noChangeArrowheads="1"/>
          </p:cNvSpPr>
          <p:nvPr>
            <p:ph type="title"/>
          </p:nvPr>
        </p:nvSpPr>
        <p:spPr/>
        <p:txBody>
          <a:bodyPr/>
          <a:lstStyle/>
          <a:p>
            <a:r>
              <a:rPr lang="en-US" altLang="en-US" dirty="0"/>
              <a:t>Cost Effectiveness Analysis (CEA)</a:t>
            </a:r>
          </a:p>
        </p:txBody>
      </p:sp>
      <mc:AlternateContent xmlns:mc="http://schemas.openxmlformats.org/markup-compatibility/2006" xmlns:a14="http://schemas.microsoft.com/office/drawing/2010/main">
        <mc:Choice Requires="a14">
          <p:sp>
            <p:nvSpPr>
              <p:cNvPr id="46083" name="Rectangle 3">
                <a:extLst>
                  <a:ext uri="{FF2B5EF4-FFF2-40B4-BE49-F238E27FC236}">
                    <a16:creationId xmlns:a16="http://schemas.microsoft.com/office/drawing/2014/main" id="{C92CAFB3-5D6E-4608-84FD-16C218A6DD0F}"/>
                  </a:ext>
                </a:extLst>
              </p:cNvPr>
              <p:cNvSpPr>
                <a:spLocks noGrp="1" noChangeArrowheads="1"/>
              </p:cNvSpPr>
              <p:nvPr>
                <p:ph type="body" idx="1"/>
              </p:nvPr>
            </p:nvSpPr>
            <p:spPr>
              <a:xfrm>
                <a:off x="838200" y="1574157"/>
                <a:ext cx="10748058" cy="4918718"/>
              </a:xfrm>
            </p:spPr>
            <p:txBody>
              <a:bodyPr>
                <a:normAutofit fontScale="92500" lnSpcReduction="10000"/>
              </a:bodyPr>
              <a:lstStyle/>
              <a:p>
                <a:r>
                  <a:rPr lang="en-US" altLang="en-US" dirty="0"/>
                  <a:t>CEA: </a:t>
                </a:r>
                <a:r>
                  <a:rPr lang="en-US" altLang="en-US" b="1" dirty="0"/>
                  <a:t>“What is the least cost way of achieving a given objective?”</a:t>
                </a:r>
              </a:p>
              <a:p>
                <a:endParaRPr lang="en-US" altLang="en-US" dirty="0"/>
              </a:p>
              <a:p>
                <a:r>
                  <a:rPr lang="en-US" altLang="en-US" dirty="0"/>
                  <a:t>Objective may be number of life years saved or reduced cholesterol levels or blood pressure, for example. </a:t>
                </a:r>
              </a:p>
              <a:p>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𝐶𝑜𝑠𝑡</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𝑎</m:t>
                      </m:r>
                      <m:r>
                        <a:rPr lang="en-US" altLang="en-US" i="1">
                          <a:latin typeface="Cambria Math" panose="02040503050406030204" pitchFamily="18" charset="0"/>
                        </a:rPr>
                        <m:t> </m:t>
                      </m:r>
                      <m:r>
                        <a:rPr lang="en-US" altLang="en-US" i="1">
                          <a:latin typeface="Cambria Math" panose="02040503050406030204" pitchFamily="18" charset="0"/>
                        </a:rPr>
                        <m:t>𝑙𝑖𝑓𝑒</m:t>
                      </m:r>
                      <m:r>
                        <a:rPr lang="en-US" altLang="en-US" i="1">
                          <a:latin typeface="Cambria Math" panose="02040503050406030204" pitchFamily="18" charset="0"/>
                        </a:rPr>
                        <m:t> </m:t>
                      </m:r>
                      <m:r>
                        <a:rPr lang="en-US" altLang="en-US" i="1">
                          <a:latin typeface="Cambria Math" panose="02040503050406030204" pitchFamily="18" charset="0"/>
                        </a:rPr>
                        <m:t>𝑦𝑒𝑎𝑟</m:t>
                      </m:r>
                      <m:r>
                        <a:rPr lang="en-US" altLang="en-US" i="1">
                          <a:latin typeface="Cambria Math" panose="02040503050406030204" pitchFamily="18" charset="0"/>
                        </a:rPr>
                        <m:t> </m:t>
                      </m:r>
                      <m:r>
                        <a:rPr lang="en-US" altLang="en-US" i="1">
                          <a:latin typeface="Cambria Math" panose="02040503050406030204" pitchFamily="18" charset="0"/>
                        </a:rPr>
                        <m:t>𝑠𝑎𝑣𝑒𝑑</m:t>
                      </m:r>
                      <m:r>
                        <a:rPr lang="en-US" altLang="en-US" i="1">
                          <a:latin typeface="Cambria Math" panose="02040503050406030204" pitchFamily="18" charset="0"/>
                        </a:rPr>
                        <m:t>= </m:t>
                      </m:r>
                      <m:f>
                        <m:fPr>
                          <m:ctrlPr>
                            <a:rPr lang="en-US" altLang="en-US" i="1">
                              <a:latin typeface="Cambria Math" panose="02040503050406030204" pitchFamily="18" charset="0"/>
                            </a:rPr>
                          </m:ctrlPr>
                        </m:fPr>
                        <m:num>
                          <m:r>
                            <a:rPr lang="en-US" altLang="en-US" i="1">
                              <a:latin typeface="Cambria Math" panose="02040503050406030204" pitchFamily="18" charset="0"/>
                            </a:rPr>
                            <m:t>𝐶𝑜𝑠𝑡</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𝑖𝑛𝑡𝑒𝑟𝑣𝑒𝑛𝑡𝑖𝑜𝑛</m:t>
                          </m:r>
                        </m:num>
                        <m:den>
                          <m:r>
                            <a:rPr lang="en-US" altLang="en-US" i="1">
                              <a:latin typeface="Cambria Math" panose="02040503050406030204" pitchFamily="18" charset="0"/>
                            </a:rPr>
                            <m:t>𝑁𝑢𝑚𝑏𝑒𝑟</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𝑙𝑖𝑓𝑒</m:t>
                          </m:r>
                          <m:r>
                            <a:rPr lang="en-US" altLang="en-US" i="1">
                              <a:latin typeface="Cambria Math" panose="02040503050406030204" pitchFamily="18" charset="0"/>
                            </a:rPr>
                            <m:t> </m:t>
                          </m:r>
                          <m:r>
                            <a:rPr lang="en-US" altLang="en-US" i="1">
                              <a:latin typeface="Cambria Math" panose="02040503050406030204" pitchFamily="18" charset="0"/>
                            </a:rPr>
                            <m:t>𝑦𝑒𝑎𝑟𝑠</m:t>
                          </m:r>
                          <m:r>
                            <a:rPr lang="en-US" altLang="en-US" i="1">
                              <a:latin typeface="Cambria Math" panose="02040503050406030204" pitchFamily="18" charset="0"/>
                            </a:rPr>
                            <m:t> </m:t>
                          </m:r>
                          <m:r>
                            <a:rPr lang="en-US" altLang="en-US" i="1">
                              <a:latin typeface="Cambria Math" panose="02040503050406030204" pitchFamily="18" charset="0"/>
                            </a:rPr>
                            <m:t>𝑠𝑎𝑣𝑒𝑑</m:t>
                          </m:r>
                        </m:den>
                      </m:f>
                    </m:oMath>
                  </m:oMathPara>
                </a14:m>
                <a:endParaRPr lang="en-US" altLang="en-US" dirty="0"/>
              </a:p>
              <a:p>
                <a:endParaRPr lang="en-US" altLang="en-US" dirty="0"/>
              </a:p>
              <a:p>
                <a:r>
                  <a:rPr lang="en-US" altLang="en-US"/>
                  <a:t>Costs would include both direct medical costs and direct nonmedical costs</a:t>
                </a:r>
                <a:r>
                  <a:rPr lang="en-US" altLang="en-US" u="sng"/>
                  <a:t>.</a:t>
                </a:r>
                <a:r>
                  <a:rPr lang="en-US" altLang="en-US"/>
                  <a:t> The number of life years saved may also be multiplied by a quality of life index ranging from zero (death) to one (perfect health) to measure quality-adjusted live years saved.</a:t>
                </a:r>
                <a:r>
                  <a:rPr lang="en-US" altLang="en-US" u="sng"/>
                  <a:t>      </a:t>
                </a:r>
              </a:p>
              <a:p>
                <a:endParaRPr lang="en-US" altLang="en-US" dirty="0"/>
              </a:p>
              <a:p>
                <a:pPr marL="0" indent="0">
                  <a:buNone/>
                </a:pPr>
                <a:endParaRPr lang="en-US" altLang="en-US" dirty="0"/>
              </a:p>
            </p:txBody>
          </p:sp>
        </mc:Choice>
        <mc:Fallback xmlns="">
          <p:sp>
            <p:nvSpPr>
              <p:cNvPr id="46083" name="Rectangle 3">
                <a:extLst>
                  <a:ext uri="{FF2B5EF4-FFF2-40B4-BE49-F238E27FC236}">
                    <a16:creationId xmlns:a16="http://schemas.microsoft.com/office/drawing/2014/main" id="{C92CAFB3-5D6E-4608-84FD-16C218A6DD0F}"/>
                  </a:ext>
                </a:extLst>
              </p:cNvPr>
              <p:cNvSpPr>
                <a:spLocks noGrp="1" noRot="1" noChangeAspect="1" noMove="1" noResize="1" noEditPoints="1" noAdjustHandles="1" noChangeArrowheads="1" noChangeShapeType="1" noTextEdit="1"/>
              </p:cNvSpPr>
              <p:nvPr>
                <p:ph type="body" idx="1"/>
              </p:nvPr>
            </p:nvSpPr>
            <p:spPr>
              <a:xfrm>
                <a:off x="838200" y="1574157"/>
                <a:ext cx="10748058" cy="4918718"/>
              </a:xfrm>
              <a:blipFill>
                <a:blip r:embed="rId3"/>
                <a:stretch>
                  <a:fillRect l="-908" t="-2478" r="-397"/>
                </a:stretch>
              </a:blipFill>
            </p:spPr>
            <p:txBody>
              <a:bodyPr/>
              <a:lstStyle/>
              <a:p>
                <a:r>
                  <a:rPr lang="en-US">
                    <a:noFill/>
                  </a:rPr>
                  <a:t> </a:t>
                </a:r>
              </a:p>
            </p:txBody>
          </p:sp>
        </mc:Fallback>
      </mc:AlternateContent>
    </p:spTree>
    <p:extLst>
      <p:ext uri="{BB962C8B-B14F-4D97-AF65-F5344CB8AC3E}">
        <p14:creationId xmlns:p14="http://schemas.microsoft.com/office/powerpoint/2010/main" val="141205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8B92-20BB-4452-A839-7DBB4BA5632F}"/>
              </a:ext>
            </a:extLst>
          </p:cNvPr>
          <p:cNvSpPr>
            <a:spLocks noGrp="1"/>
          </p:cNvSpPr>
          <p:nvPr>
            <p:ph type="title"/>
          </p:nvPr>
        </p:nvSpPr>
        <p:spPr/>
        <p:txBody>
          <a:bodyPr/>
          <a:lstStyle/>
          <a:p>
            <a:r>
              <a:rPr lang="en-US" dirty="0"/>
              <a:t>How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DB401-D345-481B-8A8B-FF32C52BF1C6}"/>
                  </a:ext>
                </a:extLst>
              </p:cNvPr>
              <p:cNvSpPr>
                <a:spLocks noGrp="1"/>
              </p:cNvSpPr>
              <p:nvPr>
                <p:ph idx="1"/>
              </p:nvPr>
            </p:nvSpPr>
            <p:spPr>
              <a:xfrm>
                <a:off x="838200" y="1825625"/>
                <a:ext cx="10515600" cy="4351338"/>
              </a:xfrm>
            </p:spPr>
            <p:txBody>
              <a:bodyPr/>
              <a:lstStyle/>
              <a:p>
                <a:r>
                  <a:rPr lang="en-US" altLang="en-US" dirty="0"/>
                  <a:t>CEA: </a:t>
                </a:r>
                <a:r>
                  <a:rPr lang="en-US" altLang="en-US" b="1" dirty="0"/>
                  <a:t>“What is the least cost way of achieving a given objective?”</a:t>
                </a:r>
              </a:p>
              <a:p>
                <a:endParaRPr lang="en-US" dirty="0"/>
              </a:p>
              <a:p>
                <a:r>
                  <a:rPr lang="en-US" dirty="0"/>
                  <a:t>Usually, we calculate an Incremental Cost Effectiveness Ratio (ICER)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𝐼𝐶𝐸𝑅</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𝑛𝑒𝑤</m:t>
                              </m:r>
                            </m:sub>
                          </m:sSub>
                          <m:r>
                            <a:rPr lang="en-US" b="0" i="1" smtClean="0">
                              <a:latin typeface="Cambria Math" panose="02040503050406030204" pitchFamily="18" charset="0"/>
                            </a:rPr>
                            <m:t>−</m:t>
                          </m:r>
                          <m:r>
                            <a:rPr lang="en-US" b="0" i="1" smtClean="0">
                              <a:latin typeface="Cambria Math" panose="02040503050406030204" pitchFamily="18" charset="0"/>
                            </a:rPr>
                            <m:t>𝐶𝑜𝑠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𝑜𝑙𝑑</m:t>
                              </m:r>
                            </m:sub>
                          </m:sSub>
                        </m:num>
                        <m:den>
                          <m:r>
                            <a:rPr lang="en-US" b="0" i="1" smtClean="0">
                              <a:latin typeface="Cambria Math" panose="02040503050406030204" pitchFamily="18" charset="0"/>
                            </a:rPr>
                            <m:t>𝐸𝑓𝑓𝑒𝑐𝑡𝑖𝑣𝑒𝑛𝑒𝑠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𝑛𝑒𝑤</m:t>
                              </m:r>
                            </m:sub>
                          </m:sSub>
                          <m:r>
                            <a:rPr lang="en-US" b="0" i="1" smtClean="0">
                              <a:latin typeface="Cambria Math" panose="02040503050406030204" pitchFamily="18" charset="0"/>
                            </a:rPr>
                            <m:t>−</m:t>
                          </m:r>
                          <m:r>
                            <a:rPr lang="en-US" b="0" i="1" smtClean="0">
                              <a:latin typeface="Cambria Math" panose="02040503050406030204" pitchFamily="18" charset="0"/>
                            </a:rPr>
                            <m:t>𝐸𝑓𝑓𝑒𝑐𝑡𝑖𝑣𝑒𝑛𝑒𝑠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𝑜𝑙𝑑</m:t>
                              </m:r>
                            </m:sub>
                          </m:sSub>
                        </m:den>
                      </m:f>
                    </m:oMath>
                  </m:oMathPara>
                </a14:m>
                <a:endParaRPr lang="en-US" dirty="0"/>
              </a:p>
            </p:txBody>
          </p:sp>
        </mc:Choice>
        <mc:Fallback xmlns="">
          <p:sp>
            <p:nvSpPr>
              <p:cNvPr id="3" name="Content Placeholder 2">
                <a:extLst>
                  <a:ext uri="{FF2B5EF4-FFF2-40B4-BE49-F238E27FC236}">
                    <a16:creationId xmlns:a16="http://schemas.microsoft.com/office/drawing/2014/main" id="{893DB401-D345-481B-8A8B-FF32C52BF1C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5962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4C95-8681-4377-9756-58FE55EBCD42}"/>
              </a:ext>
            </a:extLst>
          </p:cNvPr>
          <p:cNvSpPr>
            <a:spLocks noGrp="1"/>
          </p:cNvSpPr>
          <p:nvPr>
            <p:ph type="title"/>
          </p:nvPr>
        </p:nvSpPr>
        <p:spPr/>
        <p:txBody>
          <a:bodyPr/>
          <a:lstStyle/>
          <a:p>
            <a:r>
              <a:rPr lang="en-US" dirty="0"/>
              <a:t>The Cost-Effectiveness Plane </a:t>
            </a:r>
          </a:p>
        </p:txBody>
      </p:sp>
      <p:sp>
        <p:nvSpPr>
          <p:cNvPr id="3" name="Content Placeholder 2">
            <a:extLst>
              <a:ext uri="{FF2B5EF4-FFF2-40B4-BE49-F238E27FC236}">
                <a16:creationId xmlns:a16="http://schemas.microsoft.com/office/drawing/2014/main" id="{7317C58D-FCE1-431B-A913-F12D0DBDD9C0}"/>
              </a:ext>
            </a:extLst>
          </p:cNvPr>
          <p:cNvSpPr>
            <a:spLocks noGrp="1"/>
          </p:cNvSpPr>
          <p:nvPr>
            <p:ph idx="1"/>
          </p:nvPr>
        </p:nvSpPr>
        <p:spPr>
          <a:xfrm>
            <a:off x="439838" y="1373077"/>
            <a:ext cx="10913962" cy="4997243"/>
          </a:xfrm>
        </p:spPr>
        <p:txBody>
          <a:bodyPr>
            <a:normAutofit fontScale="92500" lnSpcReduction="20000"/>
          </a:bodyPr>
          <a:lstStyle/>
          <a:p>
            <a:r>
              <a:rPr lang="en-US" dirty="0"/>
              <a:t>Quadrant IV </a:t>
            </a:r>
          </a:p>
          <a:p>
            <a:pPr marL="0" indent="0">
              <a:buNone/>
            </a:pPr>
            <a:r>
              <a:rPr lang="en-US" dirty="0"/>
              <a:t>C </a:t>
            </a:r>
            <a:r>
              <a:rPr lang="en-US" baseline="-25000" dirty="0"/>
              <a:t>new</a:t>
            </a:r>
            <a:r>
              <a:rPr lang="en-US" dirty="0"/>
              <a:t>&lt; C </a:t>
            </a:r>
            <a:r>
              <a:rPr lang="en-US" baseline="-25000" dirty="0"/>
              <a:t>old and </a:t>
            </a:r>
            <a:r>
              <a:rPr lang="en-US" i="1" dirty="0"/>
              <a:t>E</a:t>
            </a:r>
            <a:r>
              <a:rPr lang="en-US" dirty="0"/>
              <a:t> </a:t>
            </a:r>
            <a:r>
              <a:rPr lang="en-US" baseline="-25000" dirty="0"/>
              <a:t>new</a:t>
            </a:r>
            <a:r>
              <a:rPr lang="en-US" dirty="0"/>
              <a:t> &gt; </a:t>
            </a:r>
            <a:r>
              <a:rPr lang="en-US" i="1" dirty="0"/>
              <a:t>E</a:t>
            </a:r>
            <a:r>
              <a:rPr lang="en-US" dirty="0"/>
              <a:t> </a:t>
            </a:r>
            <a:r>
              <a:rPr lang="en-US" baseline="-25000" dirty="0"/>
              <a:t>old</a:t>
            </a:r>
          </a:p>
          <a:p>
            <a:pPr marL="0" indent="0">
              <a:buNone/>
            </a:pPr>
            <a:r>
              <a:rPr lang="en-US" baseline="-25000" dirty="0"/>
              <a:t>Take on new treatment</a:t>
            </a:r>
          </a:p>
          <a:p>
            <a:r>
              <a:rPr lang="en-US" dirty="0"/>
              <a:t>Quadrant II</a:t>
            </a:r>
          </a:p>
          <a:p>
            <a:r>
              <a:rPr lang="en-US" dirty="0"/>
              <a:t>C </a:t>
            </a:r>
            <a:r>
              <a:rPr lang="en-US" baseline="-25000" dirty="0"/>
              <a:t>new</a:t>
            </a:r>
            <a:r>
              <a:rPr lang="en-US" dirty="0"/>
              <a:t>&gt; C </a:t>
            </a:r>
            <a:r>
              <a:rPr lang="en-US" baseline="-25000" dirty="0"/>
              <a:t>old and </a:t>
            </a:r>
            <a:r>
              <a:rPr lang="en-US" i="1" dirty="0"/>
              <a:t>E</a:t>
            </a:r>
            <a:r>
              <a:rPr lang="en-US" dirty="0"/>
              <a:t> </a:t>
            </a:r>
            <a:r>
              <a:rPr lang="en-US" baseline="-25000" dirty="0"/>
              <a:t>new</a:t>
            </a:r>
            <a:r>
              <a:rPr lang="en-US" dirty="0"/>
              <a:t> &lt; </a:t>
            </a:r>
            <a:r>
              <a:rPr lang="en-US" i="1" dirty="0"/>
              <a:t>E</a:t>
            </a:r>
            <a:r>
              <a:rPr lang="en-US" dirty="0"/>
              <a:t> </a:t>
            </a:r>
            <a:r>
              <a:rPr lang="en-US" baseline="-25000" dirty="0"/>
              <a:t>old</a:t>
            </a:r>
          </a:p>
          <a:p>
            <a:pPr marL="0" indent="0">
              <a:buNone/>
            </a:pPr>
            <a:r>
              <a:rPr lang="en-US" baseline="-25000" dirty="0"/>
              <a:t>Old treatment dominates</a:t>
            </a:r>
          </a:p>
          <a:p>
            <a:r>
              <a:rPr lang="en-US" dirty="0"/>
              <a:t>Quadrant I </a:t>
            </a:r>
          </a:p>
          <a:p>
            <a:pPr marL="0" indent="0">
              <a:buNone/>
            </a:pPr>
            <a:r>
              <a:rPr lang="en-US" dirty="0"/>
              <a:t>C </a:t>
            </a:r>
            <a:r>
              <a:rPr lang="en-US" baseline="-25000" dirty="0"/>
              <a:t>new</a:t>
            </a:r>
            <a:r>
              <a:rPr lang="en-US" dirty="0"/>
              <a:t>&gt; C </a:t>
            </a:r>
            <a:r>
              <a:rPr lang="en-US" baseline="-25000" dirty="0"/>
              <a:t>old and </a:t>
            </a:r>
            <a:r>
              <a:rPr lang="en-US" i="1" dirty="0"/>
              <a:t>E</a:t>
            </a:r>
            <a:r>
              <a:rPr lang="en-US" dirty="0"/>
              <a:t> </a:t>
            </a:r>
            <a:r>
              <a:rPr lang="en-US" baseline="-25000" dirty="0"/>
              <a:t>new</a:t>
            </a:r>
            <a:r>
              <a:rPr lang="en-US" dirty="0"/>
              <a:t> &gt; </a:t>
            </a:r>
            <a:r>
              <a:rPr lang="en-US" i="1" dirty="0"/>
              <a:t>E</a:t>
            </a:r>
            <a:r>
              <a:rPr lang="en-US" dirty="0"/>
              <a:t> </a:t>
            </a:r>
            <a:r>
              <a:rPr lang="en-US" baseline="-25000" dirty="0"/>
              <a:t>old</a:t>
            </a:r>
          </a:p>
          <a:p>
            <a:pPr marL="0" indent="0">
              <a:buNone/>
            </a:pPr>
            <a:r>
              <a:rPr lang="en-US" baseline="-25000" dirty="0"/>
              <a:t>Use CEA to decide</a:t>
            </a:r>
          </a:p>
          <a:p>
            <a:pPr marL="0" indent="0">
              <a:buNone/>
            </a:pPr>
            <a:r>
              <a:rPr lang="en-US" baseline="-25000" dirty="0"/>
              <a:t>Is the increase in cost worth the improved health?</a:t>
            </a:r>
          </a:p>
          <a:p>
            <a:r>
              <a:rPr lang="en-US" dirty="0"/>
              <a:t>Quadrant III</a:t>
            </a:r>
          </a:p>
          <a:p>
            <a:pPr marL="0" indent="0">
              <a:buNone/>
            </a:pPr>
            <a:r>
              <a:rPr lang="en-US" dirty="0"/>
              <a:t>C </a:t>
            </a:r>
            <a:r>
              <a:rPr lang="en-US" baseline="-25000" dirty="0"/>
              <a:t>new</a:t>
            </a:r>
            <a:r>
              <a:rPr lang="en-US" dirty="0"/>
              <a:t>&lt; C </a:t>
            </a:r>
            <a:r>
              <a:rPr lang="en-US" baseline="-25000" dirty="0"/>
              <a:t>old and </a:t>
            </a:r>
            <a:r>
              <a:rPr lang="en-US" i="1" dirty="0"/>
              <a:t>E</a:t>
            </a:r>
            <a:r>
              <a:rPr lang="en-US" dirty="0"/>
              <a:t> </a:t>
            </a:r>
            <a:r>
              <a:rPr lang="en-US" baseline="-25000" dirty="0"/>
              <a:t>new</a:t>
            </a:r>
            <a:r>
              <a:rPr lang="en-US" dirty="0"/>
              <a:t> &lt; </a:t>
            </a:r>
            <a:r>
              <a:rPr lang="en-US" i="1" dirty="0"/>
              <a:t>E</a:t>
            </a:r>
            <a:r>
              <a:rPr lang="en-US" dirty="0"/>
              <a:t> </a:t>
            </a:r>
            <a:r>
              <a:rPr lang="en-US" baseline="-25000" dirty="0"/>
              <a:t>old</a:t>
            </a:r>
          </a:p>
          <a:p>
            <a:pPr marL="0" indent="0">
              <a:buNone/>
            </a:pPr>
            <a:r>
              <a:rPr lang="en-US" baseline="-25000" dirty="0"/>
              <a:t>Is the decrease in health worth the savings?</a:t>
            </a:r>
          </a:p>
          <a:p>
            <a:pPr marL="0" indent="0">
              <a:buNone/>
            </a:pPr>
            <a:endParaRPr lang="en-US" baseline="-25000" dirty="0"/>
          </a:p>
        </p:txBody>
      </p:sp>
      <p:pic>
        <p:nvPicPr>
          <p:cNvPr id="4" name="Picture 6" descr="http://intranet.tdmu.edu.ua/data/kafedra/internal/magistr/classes_stud/English/First%20year/Health%20Economics%20and%20marketing%20of%20medical%20services/03.%20Decision-Making%20in%20the%20Health%20Care%20System.%20Cost%20Effectiveness%20and%20Cost-Benefit%20Analysis_files/image016.jpg">
            <a:extLst>
              <a:ext uri="{FF2B5EF4-FFF2-40B4-BE49-F238E27FC236}">
                <a16:creationId xmlns:a16="http://schemas.microsoft.com/office/drawing/2014/main" id="{102E6524-720D-4E18-BD70-8487AD70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583" y="1341645"/>
            <a:ext cx="7054059" cy="473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95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29656</TotalTime>
  <Words>3394</Words>
  <Application>Microsoft Office PowerPoint</Application>
  <PresentationFormat>Widescreen</PresentationFormat>
  <Paragraphs>357</Paragraphs>
  <Slides>35</Slides>
  <Notes>19</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 Math</vt:lpstr>
      <vt:lpstr>Symbol</vt:lpstr>
      <vt:lpstr>Times New Roman</vt:lpstr>
      <vt:lpstr>Office Theme</vt:lpstr>
      <vt:lpstr>HCMI 5243: CEA/CBA/VSL</vt:lpstr>
      <vt:lpstr>Outline </vt:lpstr>
      <vt:lpstr>Discussion</vt:lpstr>
      <vt:lpstr>Cost of Illness (or Cost Identification)</vt:lpstr>
      <vt:lpstr>Value of Cost of Illness Studies</vt:lpstr>
      <vt:lpstr>Cost Effectiveness Analysis (CEA) Vs. CBA</vt:lpstr>
      <vt:lpstr>Cost Effectiveness Analysis (CEA)</vt:lpstr>
      <vt:lpstr>How do</vt:lpstr>
      <vt:lpstr>The Cost-Effectiveness Plane </vt:lpstr>
      <vt:lpstr>Drawbacks of Cost-Effectiveness?</vt:lpstr>
      <vt:lpstr>Cost-Benefit Analysis (CBA)</vt:lpstr>
      <vt:lpstr>How do we optimize Expected Net Benefit?</vt:lpstr>
      <vt:lpstr>Optimization of Total Net Social Benefit</vt:lpstr>
      <vt:lpstr>PowerPoint Presentation</vt:lpstr>
      <vt:lpstr>The Net Benefit Calculus - revisited</vt:lpstr>
      <vt:lpstr>Practical Side of C/B Analysis</vt:lpstr>
      <vt:lpstr>Discounting</vt:lpstr>
      <vt:lpstr>Discounting sums received over a number of periods</vt:lpstr>
      <vt:lpstr>The Value of Life</vt:lpstr>
      <vt:lpstr>The Human Capital Approach</vt:lpstr>
      <vt:lpstr>Willingness to Pay Approach</vt:lpstr>
      <vt:lpstr>Reconciling the Human Capital and Willingness to Pay Approaches</vt:lpstr>
      <vt:lpstr>Reconciliation - continued</vt:lpstr>
      <vt:lpstr>PowerPoint Presentation</vt:lpstr>
      <vt:lpstr>Viscusi: The Value of Risks to Life and Health</vt:lpstr>
      <vt:lpstr>Viscusi: The Value of Risks to Life and Health</vt:lpstr>
      <vt:lpstr>Calculating the Value  of Statistical Life</vt:lpstr>
      <vt:lpstr>Heterogeneity Based on  Risk Level, cont’d</vt:lpstr>
      <vt:lpstr>Segmented Labor Markets</vt:lpstr>
      <vt:lpstr>Using VSL Saves Lives</vt:lpstr>
      <vt:lpstr>Should Income Levels Matter?</vt:lpstr>
      <vt:lpstr>PowerPoint Presentation</vt:lpstr>
      <vt:lpstr>PowerPoint Presentation</vt:lpstr>
      <vt:lpstr>Other Sources of Variation in Valuing Life</vt:lpstr>
      <vt:lpstr>Discussion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89</cp:revision>
  <dcterms:created xsi:type="dcterms:W3CDTF">2018-08-26T19:46:47Z</dcterms:created>
  <dcterms:modified xsi:type="dcterms:W3CDTF">2019-03-11T21:50:40Z</dcterms:modified>
</cp:coreProperties>
</file>