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4" r:id="rId3"/>
    <p:sldId id="265" r:id="rId4"/>
    <p:sldId id="266" r:id="rId5"/>
    <p:sldId id="267" r:id="rId6"/>
    <p:sldId id="257" r:id="rId7"/>
    <p:sldId id="258" r:id="rId8"/>
    <p:sldId id="259" r:id="rId9"/>
    <p:sldId id="260" r:id="rId10"/>
    <p:sldId id="261" r:id="rId11"/>
    <p:sldId id="268" r:id="rId12"/>
    <p:sldId id="262" r:id="rId13"/>
    <p:sldId id="269" r:id="rId14"/>
    <p:sldId id="271" r:id="rId15"/>
    <p:sldId id="272"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88" d="100"/>
          <a:sy n="88" d="100"/>
        </p:scale>
        <p:origin x="446" y="62"/>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5B66A3-F751-4F55-A710-C8439206139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2FE1AA9-8F92-4969-82C6-CF888BF79E6D}">
      <dgm:prSet phldrT="[Text]"/>
      <dgm:spPr>
        <a:solidFill>
          <a:schemeClr val="tx2"/>
        </a:solidFill>
        <a:ln>
          <a:solidFill>
            <a:schemeClr val="tx2"/>
          </a:solidFill>
        </a:ln>
      </dgm:spPr>
      <dgm:t>
        <a:bodyPr/>
        <a:lstStyle/>
        <a:p>
          <a:r>
            <a:rPr lang="en-US" dirty="0"/>
            <a:t>Investment Fund</a:t>
          </a:r>
        </a:p>
      </dgm:t>
    </dgm:pt>
    <dgm:pt modelId="{9677CEFE-637E-4424-891A-1C2E45DD6E5D}" type="parTrans" cxnId="{F838F645-C721-49F6-B901-4829568944CC}">
      <dgm:prSet/>
      <dgm:spPr/>
      <dgm:t>
        <a:bodyPr/>
        <a:lstStyle/>
        <a:p>
          <a:endParaRPr lang="en-US"/>
        </a:p>
      </dgm:t>
    </dgm:pt>
    <dgm:pt modelId="{E50D98C3-5B13-46E1-8681-CABB03654888}" type="sibTrans" cxnId="{F838F645-C721-49F6-B901-4829568944CC}">
      <dgm:prSet/>
      <dgm:spPr/>
      <dgm:t>
        <a:bodyPr/>
        <a:lstStyle/>
        <a:p>
          <a:endParaRPr lang="en-US"/>
        </a:p>
      </dgm:t>
    </dgm:pt>
    <dgm:pt modelId="{87208BC1-3E81-487B-8D8F-01AC75BA01B5}">
      <dgm:prSet phldrT="[Text]"/>
      <dgm:spPr>
        <a:solidFill>
          <a:schemeClr val="tx2"/>
        </a:solidFill>
        <a:ln>
          <a:solidFill>
            <a:schemeClr val="tx2"/>
          </a:solidFill>
        </a:ln>
      </dgm:spPr>
      <dgm:t>
        <a:bodyPr/>
        <a:lstStyle/>
        <a:p>
          <a:r>
            <a:rPr lang="en-US" dirty="0"/>
            <a:t>Equity/Credit Research</a:t>
          </a:r>
        </a:p>
      </dgm:t>
    </dgm:pt>
    <dgm:pt modelId="{826C7D6E-DC67-4097-8BDA-E28AC10FDD95}" type="parTrans" cxnId="{12BF9323-22FB-4B46-AA58-DC4084E132E1}">
      <dgm:prSet/>
      <dgm:spPr/>
      <dgm:t>
        <a:bodyPr/>
        <a:lstStyle/>
        <a:p>
          <a:endParaRPr lang="en-US"/>
        </a:p>
      </dgm:t>
    </dgm:pt>
    <dgm:pt modelId="{E8C6CC81-0687-4A15-B827-E4AD09CE3A47}" type="sibTrans" cxnId="{12BF9323-22FB-4B46-AA58-DC4084E132E1}">
      <dgm:prSet/>
      <dgm:spPr/>
      <dgm:t>
        <a:bodyPr/>
        <a:lstStyle/>
        <a:p>
          <a:endParaRPr lang="en-US"/>
        </a:p>
      </dgm:t>
    </dgm:pt>
    <dgm:pt modelId="{22CAA6C3-A921-4FEB-A0B2-B5980D44AE83}">
      <dgm:prSet phldrT="[Text]"/>
      <dgm:spPr>
        <a:ln>
          <a:solidFill>
            <a:schemeClr val="tx2"/>
          </a:solidFill>
        </a:ln>
      </dgm:spPr>
      <dgm:t>
        <a:bodyPr/>
        <a:lstStyle/>
        <a:p>
          <a:r>
            <a:rPr lang="en-US" dirty="0"/>
            <a:t>The Student Managed Fund is an investment fund endowed by the UConn Foundation</a:t>
          </a:r>
        </a:p>
      </dgm:t>
    </dgm:pt>
    <dgm:pt modelId="{813BDF1F-B163-453A-981C-2E890F571946}" type="parTrans" cxnId="{C75764DD-B4B7-475E-9379-FD6A26DBD011}">
      <dgm:prSet/>
      <dgm:spPr/>
      <dgm:t>
        <a:bodyPr/>
        <a:lstStyle/>
        <a:p>
          <a:endParaRPr lang="en-US"/>
        </a:p>
      </dgm:t>
    </dgm:pt>
    <dgm:pt modelId="{E3F6AAFC-DA90-45E6-BFF9-656477D01E1B}" type="sibTrans" cxnId="{C75764DD-B4B7-475E-9379-FD6A26DBD011}">
      <dgm:prSet/>
      <dgm:spPr/>
      <dgm:t>
        <a:bodyPr/>
        <a:lstStyle/>
        <a:p>
          <a:endParaRPr lang="en-US"/>
        </a:p>
      </dgm:t>
    </dgm:pt>
    <dgm:pt modelId="{5CB1F84C-96C8-4269-A26F-DA070B2622BF}">
      <dgm:prSet phldrT="[Text]"/>
      <dgm:spPr>
        <a:solidFill>
          <a:schemeClr val="tx2"/>
        </a:solidFill>
        <a:ln>
          <a:solidFill>
            <a:schemeClr val="tx2"/>
          </a:solidFill>
        </a:ln>
      </dgm:spPr>
      <dgm:t>
        <a:bodyPr/>
        <a:lstStyle/>
        <a:p>
          <a:r>
            <a:rPr lang="en-US" dirty="0"/>
            <a:t>Undergraduate/Graduate Teams</a:t>
          </a:r>
        </a:p>
      </dgm:t>
    </dgm:pt>
    <dgm:pt modelId="{8A33BBBF-9E00-4B00-B385-EB510296F28E}" type="parTrans" cxnId="{8C5A8D0E-5E71-4842-ACC3-4AC6899FCE62}">
      <dgm:prSet/>
      <dgm:spPr/>
      <dgm:t>
        <a:bodyPr/>
        <a:lstStyle/>
        <a:p>
          <a:endParaRPr lang="en-US"/>
        </a:p>
      </dgm:t>
    </dgm:pt>
    <dgm:pt modelId="{46BD82D2-F2FD-4F7A-92D1-C48EDE88C782}" type="sibTrans" cxnId="{8C5A8D0E-5E71-4842-ACC3-4AC6899FCE62}">
      <dgm:prSet/>
      <dgm:spPr/>
      <dgm:t>
        <a:bodyPr/>
        <a:lstStyle/>
        <a:p>
          <a:endParaRPr lang="en-US"/>
        </a:p>
      </dgm:t>
    </dgm:pt>
    <dgm:pt modelId="{B2E513A3-5F67-4888-8B24-C84E413E6647}">
      <dgm:prSet phldrT="[Text]"/>
      <dgm:spPr>
        <a:ln>
          <a:solidFill>
            <a:schemeClr val="tx2"/>
          </a:solidFill>
        </a:ln>
      </dgm:spPr>
      <dgm:t>
        <a:bodyPr/>
        <a:lstStyle/>
        <a:p>
          <a:r>
            <a:rPr lang="en-US" dirty="0"/>
            <a:t>There are currently 4 teams:</a:t>
          </a:r>
        </a:p>
      </dgm:t>
    </dgm:pt>
    <dgm:pt modelId="{7606D326-6693-4A66-8FEC-0C978E27E297}" type="parTrans" cxnId="{1DE241B5-3626-4064-B9B3-033DA9FC4FE7}">
      <dgm:prSet/>
      <dgm:spPr/>
      <dgm:t>
        <a:bodyPr/>
        <a:lstStyle/>
        <a:p>
          <a:endParaRPr lang="en-US"/>
        </a:p>
      </dgm:t>
    </dgm:pt>
    <dgm:pt modelId="{6328F49F-088C-4CFC-A3C3-A6FEABBEF826}" type="sibTrans" cxnId="{1DE241B5-3626-4064-B9B3-033DA9FC4FE7}">
      <dgm:prSet/>
      <dgm:spPr/>
      <dgm:t>
        <a:bodyPr/>
        <a:lstStyle/>
        <a:p>
          <a:endParaRPr lang="en-US"/>
        </a:p>
      </dgm:t>
    </dgm:pt>
    <dgm:pt modelId="{85AC01A4-2CB4-46C9-A178-1AE58398DAC8}">
      <dgm:prSet phldrT="[Text]"/>
      <dgm:spPr>
        <a:ln>
          <a:solidFill>
            <a:schemeClr val="tx2"/>
          </a:solidFill>
        </a:ln>
      </dgm:spPr>
      <dgm:t>
        <a:bodyPr/>
        <a:lstStyle/>
        <a:p>
          <a:r>
            <a:rPr lang="en-US" dirty="0"/>
            <a:t>Student managers conduct their own equity/credit research to make actual investment decisions</a:t>
          </a:r>
        </a:p>
      </dgm:t>
    </dgm:pt>
    <dgm:pt modelId="{223DD1CB-612A-427B-B3F9-DACFDCCD7393}" type="parTrans" cxnId="{F080D9B5-C8E0-497B-990F-6AEDE456C9A8}">
      <dgm:prSet/>
      <dgm:spPr/>
      <dgm:t>
        <a:bodyPr/>
        <a:lstStyle/>
        <a:p>
          <a:endParaRPr lang="en-US"/>
        </a:p>
      </dgm:t>
    </dgm:pt>
    <dgm:pt modelId="{0FDF7C28-6360-406C-A67F-DD7DECAAE40D}" type="sibTrans" cxnId="{F080D9B5-C8E0-497B-990F-6AEDE456C9A8}">
      <dgm:prSet/>
      <dgm:spPr/>
      <dgm:t>
        <a:bodyPr/>
        <a:lstStyle/>
        <a:p>
          <a:endParaRPr lang="en-US"/>
        </a:p>
      </dgm:t>
    </dgm:pt>
    <dgm:pt modelId="{57EA1438-4A7E-F24F-BF9A-6DDB0D0DE084}">
      <dgm:prSet phldrT="[Text]"/>
      <dgm:spPr>
        <a:ln>
          <a:solidFill>
            <a:schemeClr val="tx2"/>
          </a:solidFill>
        </a:ln>
      </dgm:spPr>
      <dgm:t>
        <a:bodyPr/>
        <a:lstStyle/>
        <a:p>
          <a:r>
            <a:rPr lang="en-US" dirty="0"/>
            <a:t>2 Undergraduate Teams (Storrs campus)</a:t>
          </a:r>
        </a:p>
      </dgm:t>
    </dgm:pt>
    <dgm:pt modelId="{1A9B6FAF-21AF-1F45-8B9E-27401A292084}" type="parTrans" cxnId="{ED4B42D3-746E-7E4F-BA82-CEC32CAE839C}">
      <dgm:prSet/>
      <dgm:spPr/>
      <dgm:t>
        <a:bodyPr/>
        <a:lstStyle/>
        <a:p>
          <a:endParaRPr lang="en-US"/>
        </a:p>
      </dgm:t>
    </dgm:pt>
    <dgm:pt modelId="{D2367F20-599B-C64C-A438-04B0D1D4B96C}" type="sibTrans" cxnId="{ED4B42D3-746E-7E4F-BA82-CEC32CAE839C}">
      <dgm:prSet/>
      <dgm:spPr/>
      <dgm:t>
        <a:bodyPr/>
        <a:lstStyle/>
        <a:p>
          <a:endParaRPr lang="en-US"/>
        </a:p>
      </dgm:t>
    </dgm:pt>
    <dgm:pt modelId="{9CE1FCD1-37A9-B344-BDDB-76012FDAA126}">
      <dgm:prSet phldrT="[Text]"/>
      <dgm:spPr>
        <a:ln>
          <a:solidFill>
            <a:schemeClr val="tx2"/>
          </a:solidFill>
        </a:ln>
      </dgm:spPr>
      <dgm:t>
        <a:bodyPr/>
        <a:lstStyle/>
        <a:p>
          <a:r>
            <a:rPr lang="en-US" dirty="0"/>
            <a:t>Hartford Graduate Team</a:t>
          </a:r>
        </a:p>
      </dgm:t>
    </dgm:pt>
    <dgm:pt modelId="{FF5952D3-AD2E-0945-A9A9-C5EDB7781852}" type="parTrans" cxnId="{43D54FFA-83E6-9049-B18F-70ED2246F905}">
      <dgm:prSet/>
      <dgm:spPr/>
      <dgm:t>
        <a:bodyPr/>
        <a:lstStyle/>
        <a:p>
          <a:endParaRPr lang="en-US"/>
        </a:p>
      </dgm:t>
    </dgm:pt>
    <dgm:pt modelId="{D262562D-F287-C34A-9E91-3F8DDB9CD1F9}" type="sibTrans" cxnId="{43D54FFA-83E6-9049-B18F-70ED2246F905}">
      <dgm:prSet/>
      <dgm:spPr/>
      <dgm:t>
        <a:bodyPr/>
        <a:lstStyle/>
        <a:p>
          <a:endParaRPr lang="en-US"/>
        </a:p>
      </dgm:t>
    </dgm:pt>
    <dgm:pt modelId="{435ECC9B-09DF-EE4C-8C8C-C59514F66B31}">
      <dgm:prSet phldrT="[Text]"/>
      <dgm:spPr>
        <a:ln>
          <a:solidFill>
            <a:schemeClr val="tx2"/>
          </a:solidFill>
        </a:ln>
      </dgm:spPr>
      <dgm:t>
        <a:bodyPr/>
        <a:lstStyle/>
        <a:p>
          <a:r>
            <a:rPr lang="en-US" dirty="0"/>
            <a:t>Stamford Undergrad/Graduate Team</a:t>
          </a:r>
        </a:p>
      </dgm:t>
    </dgm:pt>
    <dgm:pt modelId="{C1267809-B266-8F4A-82B8-2B5C54EB5EA2}" type="parTrans" cxnId="{CECD0293-A631-9A42-9A65-4307E54E488C}">
      <dgm:prSet/>
      <dgm:spPr/>
      <dgm:t>
        <a:bodyPr/>
        <a:lstStyle/>
        <a:p>
          <a:endParaRPr lang="en-US"/>
        </a:p>
      </dgm:t>
    </dgm:pt>
    <dgm:pt modelId="{7019841E-69D8-DB4B-8CF4-00A2207935EF}" type="sibTrans" cxnId="{CECD0293-A631-9A42-9A65-4307E54E488C}">
      <dgm:prSet/>
      <dgm:spPr/>
      <dgm:t>
        <a:bodyPr/>
        <a:lstStyle/>
        <a:p>
          <a:endParaRPr lang="en-US"/>
        </a:p>
      </dgm:t>
    </dgm:pt>
    <dgm:pt modelId="{9D1EEEAF-D061-7C47-9DA3-818D1D257281}">
      <dgm:prSet phldrT="[Text]"/>
      <dgm:spPr>
        <a:ln>
          <a:solidFill>
            <a:schemeClr val="tx2"/>
          </a:solidFill>
        </a:ln>
      </dgm:spPr>
      <dgm:t>
        <a:bodyPr/>
        <a:lstStyle/>
        <a:p>
          <a:r>
            <a:rPr lang="en-US" dirty="0"/>
            <a:t>Client = UConn Foundation</a:t>
          </a:r>
        </a:p>
      </dgm:t>
    </dgm:pt>
    <dgm:pt modelId="{A34DE950-E3F3-0042-A840-7383BC9A3F39}" type="parTrans" cxnId="{9C2458B6-CBB8-0045-95AB-A3B6682653DF}">
      <dgm:prSet/>
      <dgm:spPr/>
      <dgm:t>
        <a:bodyPr/>
        <a:lstStyle/>
        <a:p>
          <a:endParaRPr lang="en-US"/>
        </a:p>
      </dgm:t>
    </dgm:pt>
    <dgm:pt modelId="{CD1A2BB0-914B-AD49-98E0-97A7CC566E54}" type="sibTrans" cxnId="{9C2458B6-CBB8-0045-95AB-A3B6682653DF}">
      <dgm:prSet/>
      <dgm:spPr/>
      <dgm:t>
        <a:bodyPr/>
        <a:lstStyle/>
        <a:p>
          <a:endParaRPr lang="en-US"/>
        </a:p>
      </dgm:t>
    </dgm:pt>
    <dgm:pt modelId="{5446D0C4-4840-6744-B744-4CD25E14D876}">
      <dgm:prSet phldrT="[Text]"/>
      <dgm:spPr>
        <a:ln>
          <a:solidFill>
            <a:schemeClr val="tx2"/>
          </a:solidFill>
        </a:ln>
      </dgm:spPr>
      <dgm:t>
        <a:bodyPr/>
        <a:lstStyle/>
        <a:p>
          <a:r>
            <a:rPr lang="en-US" dirty="0"/>
            <a:t>Managers = Students</a:t>
          </a:r>
        </a:p>
      </dgm:t>
    </dgm:pt>
    <dgm:pt modelId="{99F4D128-B3D9-9D48-879D-832972A15D19}" type="parTrans" cxnId="{9D118BBB-3F06-6E40-9548-822178C3DF7E}">
      <dgm:prSet/>
      <dgm:spPr/>
      <dgm:t>
        <a:bodyPr/>
        <a:lstStyle/>
        <a:p>
          <a:endParaRPr lang="en-US"/>
        </a:p>
      </dgm:t>
    </dgm:pt>
    <dgm:pt modelId="{C684E46E-DE6B-9948-9A17-7B18E12C95AF}" type="sibTrans" cxnId="{9D118BBB-3F06-6E40-9548-822178C3DF7E}">
      <dgm:prSet/>
      <dgm:spPr/>
      <dgm:t>
        <a:bodyPr/>
        <a:lstStyle/>
        <a:p>
          <a:endParaRPr lang="en-US"/>
        </a:p>
      </dgm:t>
    </dgm:pt>
    <dgm:pt modelId="{8D281936-BB3B-48F5-BCB2-0E76B42C8F9B}" type="pres">
      <dgm:prSet presAssocID="{985B66A3-F751-4F55-A710-C8439206139C}" presName="linear" presStyleCnt="0">
        <dgm:presLayoutVars>
          <dgm:dir/>
          <dgm:animLvl val="lvl"/>
          <dgm:resizeHandles val="exact"/>
        </dgm:presLayoutVars>
      </dgm:prSet>
      <dgm:spPr/>
      <dgm:t>
        <a:bodyPr/>
        <a:lstStyle/>
        <a:p>
          <a:endParaRPr lang="en-US"/>
        </a:p>
      </dgm:t>
    </dgm:pt>
    <dgm:pt modelId="{442216C9-3B54-42CE-8246-37F9E848884D}" type="pres">
      <dgm:prSet presAssocID="{92FE1AA9-8F92-4969-82C6-CF888BF79E6D}" presName="parentLin" presStyleCnt="0"/>
      <dgm:spPr/>
    </dgm:pt>
    <dgm:pt modelId="{365E6957-04FA-4ECC-B8D9-79C77003678C}" type="pres">
      <dgm:prSet presAssocID="{92FE1AA9-8F92-4969-82C6-CF888BF79E6D}" presName="parentLeftMargin" presStyleLbl="node1" presStyleIdx="0" presStyleCnt="3"/>
      <dgm:spPr/>
      <dgm:t>
        <a:bodyPr/>
        <a:lstStyle/>
        <a:p>
          <a:endParaRPr lang="en-US"/>
        </a:p>
      </dgm:t>
    </dgm:pt>
    <dgm:pt modelId="{54ED5B04-9397-4EAA-B57D-058D279C9783}" type="pres">
      <dgm:prSet presAssocID="{92FE1AA9-8F92-4969-82C6-CF888BF79E6D}" presName="parentText" presStyleLbl="node1" presStyleIdx="0" presStyleCnt="3" custScaleY="70211">
        <dgm:presLayoutVars>
          <dgm:chMax val="0"/>
          <dgm:bulletEnabled val="1"/>
        </dgm:presLayoutVars>
      </dgm:prSet>
      <dgm:spPr/>
      <dgm:t>
        <a:bodyPr/>
        <a:lstStyle/>
        <a:p>
          <a:endParaRPr lang="en-US"/>
        </a:p>
      </dgm:t>
    </dgm:pt>
    <dgm:pt modelId="{C6AE84B9-18AF-49AC-857C-6E450A848731}" type="pres">
      <dgm:prSet presAssocID="{92FE1AA9-8F92-4969-82C6-CF888BF79E6D}" presName="negativeSpace" presStyleCnt="0"/>
      <dgm:spPr/>
    </dgm:pt>
    <dgm:pt modelId="{1261DC77-A24C-41A0-ABDE-0E6D5A9A9173}" type="pres">
      <dgm:prSet presAssocID="{92FE1AA9-8F92-4969-82C6-CF888BF79E6D}" presName="childText" presStyleLbl="conFgAcc1" presStyleIdx="0" presStyleCnt="3">
        <dgm:presLayoutVars>
          <dgm:bulletEnabled val="1"/>
        </dgm:presLayoutVars>
      </dgm:prSet>
      <dgm:spPr/>
      <dgm:t>
        <a:bodyPr/>
        <a:lstStyle/>
        <a:p>
          <a:endParaRPr lang="en-US"/>
        </a:p>
      </dgm:t>
    </dgm:pt>
    <dgm:pt modelId="{F99AD80C-BD32-40A5-BA6A-E139ACE287C7}" type="pres">
      <dgm:prSet presAssocID="{E50D98C3-5B13-46E1-8681-CABB03654888}" presName="spaceBetweenRectangles" presStyleCnt="0"/>
      <dgm:spPr/>
    </dgm:pt>
    <dgm:pt modelId="{B8467DE2-4BD4-4077-BB55-9663C6981A15}" type="pres">
      <dgm:prSet presAssocID="{5CB1F84C-96C8-4269-A26F-DA070B2622BF}" presName="parentLin" presStyleCnt="0"/>
      <dgm:spPr/>
    </dgm:pt>
    <dgm:pt modelId="{C1220D69-F4F9-4B3B-B7F3-BA993823BBB6}" type="pres">
      <dgm:prSet presAssocID="{5CB1F84C-96C8-4269-A26F-DA070B2622BF}" presName="parentLeftMargin" presStyleLbl="node1" presStyleIdx="0" presStyleCnt="3"/>
      <dgm:spPr/>
      <dgm:t>
        <a:bodyPr/>
        <a:lstStyle/>
        <a:p>
          <a:endParaRPr lang="en-US"/>
        </a:p>
      </dgm:t>
    </dgm:pt>
    <dgm:pt modelId="{3B4322E4-B813-4125-97C9-5B5B37ACAC06}" type="pres">
      <dgm:prSet presAssocID="{5CB1F84C-96C8-4269-A26F-DA070B2622BF}" presName="parentText" presStyleLbl="node1" presStyleIdx="1" presStyleCnt="3" custScaleY="70211">
        <dgm:presLayoutVars>
          <dgm:chMax val="0"/>
          <dgm:bulletEnabled val="1"/>
        </dgm:presLayoutVars>
      </dgm:prSet>
      <dgm:spPr/>
      <dgm:t>
        <a:bodyPr/>
        <a:lstStyle/>
        <a:p>
          <a:endParaRPr lang="en-US"/>
        </a:p>
      </dgm:t>
    </dgm:pt>
    <dgm:pt modelId="{4DF9586E-7585-43C2-8942-80650FE4AE67}" type="pres">
      <dgm:prSet presAssocID="{5CB1F84C-96C8-4269-A26F-DA070B2622BF}" presName="negativeSpace" presStyleCnt="0"/>
      <dgm:spPr/>
    </dgm:pt>
    <dgm:pt modelId="{05DBC6B5-F8C2-4F0E-861C-8537394F499D}" type="pres">
      <dgm:prSet presAssocID="{5CB1F84C-96C8-4269-A26F-DA070B2622BF}" presName="childText" presStyleLbl="conFgAcc1" presStyleIdx="1" presStyleCnt="3">
        <dgm:presLayoutVars>
          <dgm:bulletEnabled val="1"/>
        </dgm:presLayoutVars>
      </dgm:prSet>
      <dgm:spPr/>
      <dgm:t>
        <a:bodyPr/>
        <a:lstStyle/>
        <a:p>
          <a:endParaRPr lang="en-US"/>
        </a:p>
      </dgm:t>
    </dgm:pt>
    <dgm:pt modelId="{9E054D3E-CA40-4BC8-83E5-93BCF8864790}" type="pres">
      <dgm:prSet presAssocID="{46BD82D2-F2FD-4F7A-92D1-C48EDE88C782}" presName="spaceBetweenRectangles" presStyleCnt="0"/>
      <dgm:spPr/>
    </dgm:pt>
    <dgm:pt modelId="{4E7EB61B-40A8-453C-8F31-032DA5FD8255}" type="pres">
      <dgm:prSet presAssocID="{87208BC1-3E81-487B-8D8F-01AC75BA01B5}" presName="parentLin" presStyleCnt="0"/>
      <dgm:spPr/>
    </dgm:pt>
    <dgm:pt modelId="{739DB172-22A9-4AAC-A011-1AB2308E0DA1}" type="pres">
      <dgm:prSet presAssocID="{87208BC1-3E81-487B-8D8F-01AC75BA01B5}" presName="parentLeftMargin" presStyleLbl="node1" presStyleIdx="1" presStyleCnt="3"/>
      <dgm:spPr/>
      <dgm:t>
        <a:bodyPr/>
        <a:lstStyle/>
        <a:p>
          <a:endParaRPr lang="en-US"/>
        </a:p>
      </dgm:t>
    </dgm:pt>
    <dgm:pt modelId="{36C890EF-105B-45A0-9D41-EF80C4E1DE85}" type="pres">
      <dgm:prSet presAssocID="{87208BC1-3E81-487B-8D8F-01AC75BA01B5}" presName="parentText" presStyleLbl="node1" presStyleIdx="2" presStyleCnt="3" custScaleY="70211">
        <dgm:presLayoutVars>
          <dgm:chMax val="0"/>
          <dgm:bulletEnabled val="1"/>
        </dgm:presLayoutVars>
      </dgm:prSet>
      <dgm:spPr/>
      <dgm:t>
        <a:bodyPr/>
        <a:lstStyle/>
        <a:p>
          <a:endParaRPr lang="en-US"/>
        </a:p>
      </dgm:t>
    </dgm:pt>
    <dgm:pt modelId="{A7542C8D-788F-4400-845D-D23757F0F6AF}" type="pres">
      <dgm:prSet presAssocID="{87208BC1-3E81-487B-8D8F-01AC75BA01B5}" presName="negativeSpace" presStyleCnt="0"/>
      <dgm:spPr/>
    </dgm:pt>
    <dgm:pt modelId="{D8D348B1-2A93-41B1-BEEA-A3FDEDC4E750}" type="pres">
      <dgm:prSet presAssocID="{87208BC1-3E81-487B-8D8F-01AC75BA01B5}" presName="childText" presStyleLbl="conFgAcc1" presStyleIdx="2" presStyleCnt="3">
        <dgm:presLayoutVars>
          <dgm:bulletEnabled val="1"/>
        </dgm:presLayoutVars>
      </dgm:prSet>
      <dgm:spPr/>
      <dgm:t>
        <a:bodyPr/>
        <a:lstStyle/>
        <a:p>
          <a:endParaRPr lang="en-US"/>
        </a:p>
      </dgm:t>
    </dgm:pt>
  </dgm:ptLst>
  <dgm:cxnLst>
    <dgm:cxn modelId="{BA6D0FB3-9509-4470-A879-9732042A93CC}" type="presOf" srcId="{92FE1AA9-8F92-4969-82C6-CF888BF79E6D}" destId="{54ED5B04-9397-4EAA-B57D-058D279C9783}" srcOrd="1" destOrd="0" presId="urn:microsoft.com/office/officeart/2005/8/layout/list1"/>
    <dgm:cxn modelId="{CECD0293-A631-9A42-9A65-4307E54E488C}" srcId="{B2E513A3-5F67-4888-8B24-C84E413E6647}" destId="{435ECC9B-09DF-EE4C-8C8C-C59514F66B31}" srcOrd="2" destOrd="0" parTransId="{C1267809-B266-8F4A-82B8-2B5C54EB5EA2}" sibTransId="{7019841E-69D8-DB4B-8CF4-00A2207935EF}"/>
    <dgm:cxn modelId="{8C5A8D0E-5E71-4842-ACC3-4AC6899FCE62}" srcId="{985B66A3-F751-4F55-A710-C8439206139C}" destId="{5CB1F84C-96C8-4269-A26F-DA070B2622BF}" srcOrd="1" destOrd="0" parTransId="{8A33BBBF-9E00-4B00-B385-EB510296F28E}" sibTransId="{46BD82D2-F2FD-4F7A-92D1-C48EDE88C782}"/>
    <dgm:cxn modelId="{AF0880A7-E5ED-4379-970B-3E26EF319382}" type="presOf" srcId="{5CB1F84C-96C8-4269-A26F-DA070B2622BF}" destId="{3B4322E4-B813-4125-97C9-5B5B37ACAC06}" srcOrd="1" destOrd="0" presId="urn:microsoft.com/office/officeart/2005/8/layout/list1"/>
    <dgm:cxn modelId="{7B250CB1-29C7-4758-8576-28BB8066BC23}" type="presOf" srcId="{87208BC1-3E81-487B-8D8F-01AC75BA01B5}" destId="{36C890EF-105B-45A0-9D41-EF80C4E1DE85}" srcOrd="1" destOrd="0" presId="urn:microsoft.com/office/officeart/2005/8/layout/list1"/>
    <dgm:cxn modelId="{FB0BC8B1-EC94-184F-B341-8879187134E8}" type="presOf" srcId="{5446D0C4-4840-6744-B744-4CD25E14D876}" destId="{1261DC77-A24C-41A0-ABDE-0E6D5A9A9173}" srcOrd="0" destOrd="2" presId="urn:microsoft.com/office/officeart/2005/8/layout/list1"/>
    <dgm:cxn modelId="{2E1EE342-E64C-4A40-A4E7-EC8EA5D6D389}" type="presOf" srcId="{85AC01A4-2CB4-46C9-A178-1AE58398DAC8}" destId="{D8D348B1-2A93-41B1-BEEA-A3FDEDC4E750}" srcOrd="0" destOrd="0" presId="urn:microsoft.com/office/officeart/2005/8/layout/list1"/>
    <dgm:cxn modelId="{F838F645-C721-49F6-B901-4829568944CC}" srcId="{985B66A3-F751-4F55-A710-C8439206139C}" destId="{92FE1AA9-8F92-4969-82C6-CF888BF79E6D}" srcOrd="0" destOrd="0" parTransId="{9677CEFE-637E-4424-891A-1C2E45DD6E5D}" sibTransId="{E50D98C3-5B13-46E1-8681-CABB03654888}"/>
    <dgm:cxn modelId="{A6490B50-175C-46FE-879E-6198688A5F5A}" type="presOf" srcId="{22CAA6C3-A921-4FEB-A0B2-B5980D44AE83}" destId="{1261DC77-A24C-41A0-ABDE-0E6D5A9A9173}" srcOrd="0" destOrd="0" presId="urn:microsoft.com/office/officeart/2005/8/layout/list1"/>
    <dgm:cxn modelId="{11FB93FE-57D7-DA42-B096-D877231C751D}" type="presOf" srcId="{9CE1FCD1-37A9-B344-BDDB-76012FDAA126}" destId="{05DBC6B5-F8C2-4F0E-861C-8537394F499D}" srcOrd="0" destOrd="2" presId="urn:microsoft.com/office/officeart/2005/8/layout/list1"/>
    <dgm:cxn modelId="{9D118BBB-3F06-6E40-9548-822178C3DF7E}" srcId="{92FE1AA9-8F92-4969-82C6-CF888BF79E6D}" destId="{5446D0C4-4840-6744-B744-4CD25E14D876}" srcOrd="2" destOrd="0" parTransId="{99F4D128-B3D9-9D48-879D-832972A15D19}" sibTransId="{C684E46E-DE6B-9948-9A17-7B18E12C95AF}"/>
    <dgm:cxn modelId="{F080D9B5-C8E0-497B-990F-6AEDE456C9A8}" srcId="{87208BC1-3E81-487B-8D8F-01AC75BA01B5}" destId="{85AC01A4-2CB4-46C9-A178-1AE58398DAC8}" srcOrd="0" destOrd="0" parTransId="{223DD1CB-612A-427B-B3F9-DACFDCCD7393}" sibTransId="{0FDF7C28-6360-406C-A67F-DD7DECAAE40D}"/>
    <dgm:cxn modelId="{70023D50-A879-2C4B-B7A4-3766CD9C11DA}" type="presOf" srcId="{9D1EEEAF-D061-7C47-9DA3-818D1D257281}" destId="{1261DC77-A24C-41A0-ABDE-0E6D5A9A9173}" srcOrd="0" destOrd="1" presId="urn:microsoft.com/office/officeart/2005/8/layout/list1"/>
    <dgm:cxn modelId="{12BF9323-22FB-4B46-AA58-DC4084E132E1}" srcId="{985B66A3-F751-4F55-A710-C8439206139C}" destId="{87208BC1-3E81-487B-8D8F-01AC75BA01B5}" srcOrd="2" destOrd="0" parTransId="{826C7D6E-DC67-4097-8BDA-E28AC10FDD95}" sibTransId="{E8C6CC81-0687-4A15-B827-E4AD09CE3A47}"/>
    <dgm:cxn modelId="{9C2458B6-CBB8-0045-95AB-A3B6682653DF}" srcId="{92FE1AA9-8F92-4969-82C6-CF888BF79E6D}" destId="{9D1EEEAF-D061-7C47-9DA3-818D1D257281}" srcOrd="1" destOrd="0" parTransId="{A34DE950-E3F3-0042-A840-7383BC9A3F39}" sibTransId="{CD1A2BB0-914B-AD49-98E0-97A7CC566E54}"/>
    <dgm:cxn modelId="{443D5A1B-D827-9F4F-BC92-751F18FFCC20}" type="presOf" srcId="{57EA1438-4A7E-F24F-BF9A-6DDB0D0DE084}" destId="{05DBC6B5-F8C2-4F0E-861C-8537394F499D}" srcOrd="0" destOrd="1" presId="urn:microsoft.com/office/officeart/2005/8/layout/list1"/>
    <dgm:cxn modelId="{43D54FFA-83E6-9049-B18F-70ED2246F905}" srcId="{B2E513A3-5F67-4888-8B24-C84E413E6647}" destId="{9CE1FCD1-37A9-B344-BDDB-76012FDAA126}" srcOrd="1" destOrd="0" parTransId="{FF5952D3-AD2E-0945-A9A9-C5EDB7781852}" sibTransId="{D262562D-F287-C34A-9E91-3F8DDB9CD1F9}"/>
    <dgm:cxn modelId="{C75764DD-B4B7-475E-9379-FD6A26DBD011}" srcId="{92FE1AA9-8F92-4969-82C6-CF888BF79E6D}" destId="{22CAA6C3-A921-4FEB-A0B2-B5980D44AE83}" srcOrd="0" destOrd="0" parTransId="{813BDF1F-B163-453A-981C-2E890F571946}" sibTransId="{E3F6AAFC-DA90-45E6-BFF9-656477D01E1B}"/>
    <dgm:cxn modelId="{381B78DA-4C0F-43F7-81A5-ABB20B5F83FB}" type="presOf" srcId="{B2E513A3-5F67-4888-8B24-C84E413E6647}" destId="{05DBC6B5-F8C2-4F0E-861C-8537394F499D}" srcOrd="0" destOrd="0" presId="urn:microsoft.com/office/officeart/2005/8/layout/list1"/>
    <dgm:cxn modelId="{C2BFF05E-812E-4C41-9470-880605F8DE74}" type="presOf" srcId="{985B66A3-F751-4F55-A710-C8439206139C}" destId="{8D281936-BB3B-48F5-BCB2-0E76B42C8F9B}" srcOrd="0" destOrd="0" presId="urn:microsoft.com/office/officeart/2005/8/layout/list1"/>
    <dgm:cxn modelId="{ED4B42D3-746E-7E4F-BA82-CEC32CAE839C}" srcId="{B2E513A3-5F67-4888-8B24-C84E413E6647}" destId="{57EA1438-4A7E-F24F-BF9A-6DDB0D0DE084}" srcOrd="0" destOrd="0" parTransId="{1A9B6FAF-21AF-1F45-8B9E-27401A292084}" sibTransId="{D2367F20-599B-C64C-A438-04B0D1D4B96C}"/>
    <dgm:cxn modelId="{E95BE814-9286-4E0D-B6FA-4AB43DB1A453}" type="presOf" srcId="{87208BC1-3E81-487B-8D8F-01AC75BA01B5}" destId="{739DB172-22A9-4AAC-A011-1AB2308E0DA1}" srcOrd="0" destOrd="0" presId="urn:microsoft.com/office/officeart/2005/8/layout/list1"/>
    <dgm:cxn modelId="{1DE241B5-3626-4064-B9B3-033DA9FC4FE7}" srcId="{5CB1F84C-96C8-4269-A26F-DA070B2622BF}" destId="{B2E513A3-5F67-4888-8B24-C84E413E6647}" srcOrd="0" destOrd="0" parTransId="{7606D326-6693-4A66-8FEC-0C978E27E297}" sibTransId="{6328F49F-088C-4CFC-A3C3-A6FEABBEF826}"/>
    <dgm:cxn modelId="{73FAEAFD-82BA-479F-816D-879E90C73AB8}" type="presOf" srcId="{92FE1AA9-8F92-4969-82C6-CF888BF79E6D}" destId="{365E6957-04FA-4ECC-B8D9-79C77003678C}" srcOrd="0" destOrd="0" presId="urn:microsoft.com/office/officeart/2005/8/layout/list1"/>
    <dgm:cxn modelId="{EA4AAB95-0211-534E-8250-929C9F5EF262}" type="presOf" srcId="{435ECC9B-09DF-EE4C-8C8C-C59514F66B31}" destId="{05DBC6B5-F8C2-4F0E-861C-8537394F499D}" srcOrd="0" destOrd="3" presId="urn:microsoft.com/office/officeart/2005/8/layout/list1"/>
    <dgm:cxn modelId="{FC1A7A86-9F68-4D4F-8852-6BFEFFEC5049}" type="presOf" srcId="{5CB1F84C-96C8-4269-A26F-DA070B2622BF}" destId="{C1220D69-F4F9-4B3B-B7F3-BA993823BBB6}" srcOrd="0" destOrd="0" presId="urn:microsoft.com/office/officeart/2005/8/layout/list1"/>
    <dgm:cxn modelId="{FC98945F-CC24-4753-AF82-D2E310BC96E5}" type="presParOf" srcId="{8D281936-BB3B-48F5-BCB2-0E76B42C8F9B}" destId="{442216C9-3B54-42CE-8246-37F9E848884D}" srcOrd="0" destOrd="0" presId="urn:microsoft.com/office/officeart/2005/8/layout/list1"/>
    <dgm:cxn modelId="{FCA0DC53-11AA-4289-92B8-FABDF273E846}" type="presParOf" srcId="{442216C9-3B54-42CE-8246-37F9E848884D}" destId="{365E6957-04FA-4ECC-B8D9-79C77003678C}" srcOrd="0" destOrd="0" presId="urn:microsoft.com/office/officeart/2005/8/layout/list1"/>
    <dgm:cxn modelId="{E8C86021-DB74-440A-9DC8-7FB8899D2AB0}" type="presParOf" srcId="{442216C9-3B54-42CE-8246-37F9E848884D}" destId="{54ED5B04-9397-4EAA-B57D-058D279C9783}" srcOrd="1" destOrd="0" presId="urn:microsoft.com/office/officeart/2005/8/layout/list1"/>
    <dgm:cxn modelId="{FF445E95-BF60-4CD5-A324-8F1FC002B36F}" type="presParOf" srcId="{8D281936-BB3B-48F5-BCB2-0E76B42C8F9B}" destId="{C6AE84B9-18AF-49AC-857C-6E450A848731}" srcOrd="1" destOrd="0" presId="urn:microsoft.com/office/officeart/2005/8/layout/list1"/>
    <dgm:cxn modelId="{21EB9928-AB24-4115-98DC-12C9BA9F7A73}" type="presParOf" srcId="{8D281936-BB3B-48F5-BCB2-0E76B42C8F9B}" destId="{1261DC77-A24C-41A0-ABDE-0E6D5A9A9173}" srcOrd="2" destOrd="0" presId="urn:microsoft.com/office/officeart/2005/8/layout/list1"/>
    <dgm:cxn modelId="{84DDEBC0-6FDC-4548-87AD-88F6CD45E7AC}" type="presParOf" srcId="{8D281936-BB3B-48F5-BCB2-0E76B42C8F9B}" destId="{F99AD80C-BD32-40A5-BA6A-E139ACE287C7}" srcOrd="3" destOrd="0" presId="urn:microsoft.com/office/officeart/2005/8/layout/list1"/>
    <dgm:cxn modelId="{2C9C6FB9-A67E-4DFF-812C-FD931F88FC33}" type="presParOf" srcId="{8D281936-BB3B-48F5-BCB2-0E76B42C8F9B}" destId="{B8467DE2-4BD4-4077-BB55-9663C6981A15}" srcOrd="4" destOrd="0" presId="urn:microsoft.com/office/officeart/2005/8/layout/list1"/>
    <dgm:cxn modelId="{4A147D35-B16C-444C-97BE-7D191FE5FB64}" type="presParOf" srcId="{B8467DE2-4BD4-4077-BB55-9663C6981A15}" destId="{C1220D69-F4F9-4B3B-B7F3-BA993823BBB6}" srcOrd="0" destOrd="0" presId="urn:microsoft.com/office/officeart/2005/8/layout/list1"/>
    <dgm:cxn modelId="{0ACEE3DD-0B07-476E-9A38-1A17096BE10B}" type="presParOf" srcId="{B8467DE2-4BD4-4077-BB55-9663C6981A15}" destId="{3B4322E4-B813-4125-97C9-5B5B37ACAC06}" srcOrd="1" destOrd="0" presId="urn:microsoft.com/office/officeart/2005/8/layout/list1"/>
    <dgm:cxn modelId="{207C950A-6ECE-4A1E-9090-10D55062FB41}" type="presParOf" srcId="{8D281936-BB3B-48F5-BCB2-0E76B42C8F9B}" destId="{4DF9586E-7585-43C2-8942-80650FE4AE67}" srcOrd="5" destOrd="0" presId="urn:microsoft.com/office/officeart/2005/8/layout/list1"/>
    <dgm:cxn modelId="{58062760-2CF2-4802-8EEB-5BA59430A3E2}" type="presParOf" srcId="{8D281936-BB3B-48F5-BCB2-0E76B42C8F9B}" destId="{05DBC6B5-F8C2-4F0E-861C-8537394F499D}" srcOrd="6" destOrd="0" presId="urn:microsoft.com/office/officeart/2005/8/layout/list1"/>
    <dgm:cxn modelId="{C6BC453A-E71D-4AEB-870B-99AAE7A6F47C}" type="presParOf" srcId="{8D281936-BB3B-48F5-BCB2-0E76B42C8F9B}" destId="{9E054D3E-CA40-4BC8-83E5-93BCF8864790}" srcOrd="7" destOrd="0" presId="urn:microsoft.com/office/officeart/2005/8/layout/list1"/>
    <dgm:cxn modelId="{07C7F87B-F3D8-4CEE-B7B8-3D42F725ED1B}" type="presParOf" srcId="{8D281936-BB3B-48F5-BCB2-0E76B42C8F9B}" destId="{4E7EB61B-40A8-453C-8F31-032DA5FD8255}" srcOrd="8" destOrd="0" presId="urn:microsoft.com/office/officeart/2005/8/layout/list1"/>
    <dgm:cxn modelId="{6B33C73F-F94F-4105-A0C7-D7AE51B16D4C}" type="presParOf" srcId="{4E7EB61B-40A8-453C-8F31-032DA5FD8255}" destId="{739DB172-22A9-4AAC-A011-1AB2308E0DA1}" srcOrd="0" destOrd="0" presId="urn:microsoft.com/office/officeart/2005/8/layout/list1"/>
    <dgm:cxn modelId="{D8FF3C88-B821-4157-AC5C-E2613A2D814D}" type="presParOf" srcId="{4E7EB61B-40A8-453C-8F31-032DA5FD8255}" destId="{36C890EF-105B-45A0-9D41-EF80C4E1DE85}" srcOrd="1" destOrd="0" presId="urn:microsoft.com/office/officeart/2005/8/layout/list1"/>
    <dgm:cxn modelId="{42B0BFC4-0F8D-48B5-A27E-76F02248B449}" type="presParOf" srcId="{8D281936-BB3B-48F5-BCB2-0E76B42C8F9B}" destId="{A7542C8D-788F-4400-845D-D23757F0F6AF}" srcOrd="9" destOrd="0" presId="urn:microsoft.com/office/officeart/2005/8/layout/list1"/>
    <dgm:cxn modelId="{1A64D1E5-B4AA-40AC-8A16-EBE6B671F929}" type="presParOf" srcId="{8D281936-BB3B-48F5-BCB2-0E76B42C8F9B}" destId="{D8D348B1-2A93-41B1-BEEA-A3FDEDC4E750}" srcOrd="10" destOrd="0" presId="urn:microsoft.com/office/officeart/2005/8/layout/list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0C5E63-1515-4C8E-AE57-9C5806191E5C}"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4658EDA2-0006-4883-AFD2-A76691E2E24C}">
      <dgm:prSet phldrT="[Text]"/>
      <dgm:spPr>
        <a:solidFill>
          <a:srgbClr val="002060"/>
        </a:solidFill>
        <a:ln>
          <a:solidFill>
            <a:srgbClr val="002060"/>
          </a:solidFill>
        </a:ln>
      </dgm:spPr>
      <dgm:t>
        <a:bodyPr/>
        <a:lstStyle/>
        <a:p>
          <a:r>
            <a:rPr lang="en-US" dirty="0"/>
            <a:t>Resume</a:t>
          </a:r>
        </a:p>
      </dgm:t>
    </dgm:pt>
    <dgm:pt modelId="{ED673CFE-53B4-4DEF-9F78-161238915BE6}" type="parTrans" cxnId="{3C7E3E33-B999-4C89-B283-2971B72A8F9E}">
      <dgm:prSet/>
      <dgm:spPr/>
      <dgm:t>
        <a:bodyPr/>
        <a:lstStyle/>
        <a:p>
          <a:endParaRPr lang="en-US"/>
        </a:p>
      </dgm:t>
    </dgm:pt>
    <dgm:pt modelId="{C4701986-83A0-4639-BE76-817B36A1EE02}" type="sibTrans" cxnId="{3C7E3E33-B999-4C89-B283-2971B72A8F9E}">
      <dgm:prSet/>
      <dgm:spPr/>
      <dgm:t>
        <a:bodyPr/>
        <a:lstStyle/>
        <a:p>
          <a:endParaRPr lang="en-US"/>
        </a:p>
      </dgm:t>
    </dgm:pt>
    <dgm:pt modelId="{46E407A1-951F-4E99-AFE8-EB4304343F9A}">
      <dgm:prSet phldrT="[Text]"/>
      <dgm:spPr>
        <a:ln>
          <a:solidFill>
            <a:srgbClr val="002060"/>
          </a:solidFill>
        </a:ln>
      </dgm:spPr>
      <dgm:t>
        <a:bodyPr/>
        <a:lstStyle/>
        <a:p>
          <a:r>
            <a:rPr lang="en-US" dirty="0"/>
            <a:t>Maximum 2 page resume uploaded to the online application</a:t>
          </a:r>
        </a:p>
      </dgm:t>
    </dgm:pt>
    <dgm:pt modelId="{35E87F06-65CB-4285-9ED2-E4C00E02B71F}" type="parTrans" cxnId="{E07C2815-3F97-46CF-AF94-AE1586035A64}">
      <dgm:prSet/>
      <dgm:spPr/>
      <dgm:t>
        <a:bodyPr/>
        <a:lstStyle/>
        <a:p>
          <a:endParaRPr lang="en-US"/>
        </a:p>
      </dgm:t>
    </dgm:pt>
    <dgm:pt modelId="{0807CF42-3B80-4532-99F7-13D17F942636}" type="sibTrans" cxnId="{E07C2815-3F97-46CF-AF94-AE1586035A64}">
      <dgm:prSet/>
      <dgm:spPr/>
      <dgm:t>
        <a:bodyPr/>
        <a:lstStyle/>
        <a:p>
          <a:endParaRPr lang="en-US"/>
        </a:p>
      </dgm:t>
    </dgm:pt>
    <dgm:pt modelId="{A52B900F-EB07-4E1D-BC27-92A94A2F1CBA}">
      <dgm:prSet phldrT="[Text]"/>
      <dgm:spPr>
        <a:solidFill>
          <a:srgbClr val="002060"/>
        </a:solidFill>
        <a:ln>
          <a:solidFill>
            <a:srgbClr val="002060"/>
          </a:solidFill>
        </a:ln>
      </dgm:spPr>
      <dgm:t>
        <a:bodyPr/>
        <a:lstStyle/>
        <a:p>
          <a:r>
            <a:rPr lang="en-US" dirty="0"/>
            <a:t>Online Application</a:t>
          </a:r>
        </a:p>
      </dgm:t>
    </dgm:pt>
    <dgm:pt modelId="{A855D521-E9D8-4D25-83B5-D16D2094238D}" type="parTrans" cxnId="{A15DBC6A-AE94-4037-8F56-DA903C240888}">
      <dgm:prSet/>
      <dgm:spPr/>
      <dgm:t>
        <a:bodyPr/>
        <a:lstStyle/>
        <a:p>
          <a:endParaRPr lang="en-US"/>
        </a:p>
      </dgm:t>
    </dgm:pt>
    <dgm:pt modelId="{C608BB10-AD97-41DB-A51B-7690907EBB33}" type="sibTrans" cxnId="{A15DBC6A-AE94-4037-8F56-DA903C240888}">
      <dgm:prSet/>
      <dgm:spPr/>
      <dgm:t>
        <a:bodyPr/>
        <a:lstStyle/>
        <a:p>
          <a:endParaRPr lang="en-US"/>
        </a:p>
      </dgm:t>
    </dgm:pt>
    <dgm:pt modelId="{C6CD2EBF-9C98-1944-B4E7-38DA49D1A4F3}">
      <dgm:prSet phldrT="[Text]"/>
      <dgm:spPr>
        <a:ln>
          <a:solidFill>
            <a:srgbClr val="002060"/>
          </a:solidFill>
        </a:ln>
      </dgm:spPr>
      <dgm:t>
        <a:bodyPr/>
        <a:lstStyle/>
        <a:p>
          <a:r>
            <a:rPr lang="en-US" dirty="0"/>
            <a:t>Complete the online application which can be found on the SMF website (</a:t>
          </a:r>
          <a:r>
            <a:rPr lang="en-US" dirty="0" err="1"/>
            <a:t>smf.uconn.edu</a:t>
          </a:r>
          <a:r>
            <a:rPr lang="en-US" dirty="0"/>
            <a:t>) under the apply tab</a:t>
          </a:r>
        </a:p>
      </dgm:t>
    </dgm:pt>
    <dgm:pt modelId="{72FD9CAB-8D99-2640-A868-E7B6F27E72E7}" type="parTrans" cxnId="{3AE05E13-06FF-8041-B5EF-2374E4500B39}">
      <dgm:prSet/>
      <dgm:spPr/>
      <dgm:t>
        <a:bodyPr/>
        <a:lstStyle/>
        <a:p>
          <a:endParaRPr lang="en-US"/>
        </a:p>
      </dgm:t>
    </dgm:pt>
    <dgm:pt modelId="{F28BBBAE-48D4-C94B-B628-3AA4E12FAA53}" type="sibTrans" cxnId="{3AE05E13-06FF-8041-B5EF-2374E4500B39}">
      <dgm:prSet/>
      <dgm:spPr/>
      <dgm:t>
        <a:bodyPr/>
        <a:lstStyle/>
        <a:p>
          <a:endParaRPr lang="en-US"/>
        </a:p>
      </dgm:t>
    </dgm:pt>
    <dgm:pt modelId="{7CE16476-D85C-7E44-9098-FDF88F23B1D4}">
      <dgm:prSet phldrT="[Text]"/>
      <dgm:spPr>
        <a:ln>
          <a:solidFill>
            <a:srgbClr val="002060"/>
          </a:solidFill>
        </a:ln>
      </dgm:spPr>
      <dgm:t>
        <a:bodyPr/>
        <a:lstStyle/>
        <a:p>
          <a:r>
            <a:rPr lang="en-US" b="1" dirty="0"/>
            <a:t>Deadline: </a:t>
          </a:r>
          <a:r>
            <a:rPr lang="en-US" b="0" dirty="0"/>
            <a:t>March </a:t>
          </a:r>
          <a:r>
            <a:rPr lang="en-US" b="0" dirty="0" smtClean="0"/>
            <a:t>29, </a:t>
          </a:r>
          <a:r>
            <a:rPr lang="en-US" b="0" dirty="0"/>
            <a:t>2019</a:t>
          </a:r>
          <a:endParaRPr lang="en-US" b="1" dirty="0"/>
        </a:p>
      </dgm:t>
    </dgm:pt>
    <dgm:pt modelId="{C11FC51B-EC99-3547-B3A7-3AB54EF8F4A3}" type="parTrans" cxnId="{AC1CD02E-E75D-2E42-A900-97CE411DC0F5}">
      <dgm:prSet/>
      <dgm:spPr/>
      <dgm:t>
        <a:bodyPr/>
        <a:lstStyle/>
        <a:p>
          <a:endParaRPr lang="en-US"/>
        </a:p>
      </dgm:t>
    </dgm:pt>
    <dgm:pt modelId="{5791A7E5-E434-1846-800A-11BA503A6BA5}" type="sibTrans" cxnId="{AC1CD02E-E75D-2E42-A900-97CE411DC0F5}">
      <dgm:prSet/>
      <dgm:spPr/>
      <dgm:t>
        <a:bodyPr/>
        <a:lstStyle/>
        <a:p>
          <a:endParaRPr lang="en-US"/>
        </a:p>
      </dgm:t>
    </dgm:pt>
    <dgm:pt modelId="{2AF48B1D-2B30-4691-9384-5DA89DB2E6D3}" type="pres">
      <dgm:prSet presAssocID="{4C0C5E63-1515-4C8E-AE57-9C5806191E5C}" presName="linearFlow" presStyleCnt="0">
        <dgm:presLayoutVars>
          <dgm:dir/>
          <dgm:animLvl val="lvl"/>
          <dgm:resizeHandles val="exact"/>
        </dgm:presLayoutVars>
      </dgm:prSet>
      <dgm:spPr/>
      <dgm:t>
        <a:bodyPr/>
        <a:lstStyle/>
        <a:p>
          <a:endParaRPr lang="en-US"/>
        </a:p>
      </dgm:t>
    </dgm:pt>
    <dgm:pt modelId="{9DB7EF8C-6619-4219-9CCB-58CC5B44DDDB}" type="pres">
      <dgm:prSet presAssocID="{A52B900F-EB07-4E1D-BC27-92A94A2F1CBA}" presName="composite" presStyleCnt="0"/>
      <dgm:spPr/>
    </dgm:pt>
    <dgm:pt modelId="{968C55DF-65F3-446F-A225-B048C439C109}" type="pres">
      <dgm:prSet presAssocID="{A52B900F-EB07-4E1D-BC27-92A94A2F1CBA}" presName="parentText" presStyleLbl="alignNode1" presStyleIdx="0" presStyleCnt="2">
        <dgm:presLayoutVars>
          <dgm:chMax val="1"/>
          <dgm:bulletEnabled val="1"/>
        </dgm:presLayoutVars>
      </dgm:prSet>
      <dgm:spPr/>
      <dgm:t>
        <a:bodyPr/>
        <a:lstStyle/>
        <a:p>
          <a:endParaRPr lang="en-US"/>
        </a:p>
      </dgm:t>
    </dgm:pt>
    <dgm:pt modelId="{1E38A142-84BD-4529-8684-47EE04263839}" type="pres">
      <dgm:prSet presAssocID="{A52B900F-EB07-4E1D-BC27-92A94A2F1CBA}" presName="descendantText" presStyleLbl="alignAcc1" presStyleIdx="0" presStyleCnt="2">
        <dgm:presLayoutVars>
          <dgm:bulletEnabled val="1"/>
        </dgm:presLayoutVars>
      </dgm:prSet>
      <dgm:spPr/>
      <dgm:t>
        <a:bodyPr/>
        <a:lstStyle/>
        <a:p>
          <a:endParaRPr lang="en-US"/>
        </a:p>
      </dgm:t>
    </dgm:pt>
    <dgm:pt modelId="{1BD30117-6232-2042-BF94-35CAF66FB930}" type="pres">
      <dgm:prSet presAssocID="{C608BB10-AD97-41DB-A51B-7690907EBB33}" presName="sp" presStyleCnt="0"/>
      <dgm:spPr/>
    </dgm:pt>
    <dgm:pt modelId="{6A7DD39A-02A0-48B9-B108-114DFC3F90B3}" type="pres">
      <dgm:prSet presAssocID="{4658EDA2-0006-4883-AFD2-A76691E2E24C}" presName="composite" presStyleCnt="0"/>
      <dgm:spPr/>
    </dgm:pt>
    <dgm:pt modelId="{9338ACC1-A169-4DD0-9CEE-2BC61F16E31A}" type="pres">
      <dgm:prSet presAssocID="{4658EDA2-0006-4883-AFD2-A76691E2E24C}" presName="parentText" presStyleLbl="alignNode1" presStyleIdx="1" presStyleCnt="2">
        <dgm:presLayoutVars>
          <dgm:chMax val="1"/>
          <dgm:bulletEnabled val="1"/>
        </dgm:presLayoutVars>
      </dgm:prSet>
      <dgm:spPr/>
      <dgm:t>
        <a:bodyPr/>
        <a:lstStyle/>
        <a:p>
          <a:endParaRPr lang="en-US"/>
        </a:p>
      </dgm:t>
    </dgm:pt>
    <dgm:pt modelId="{B04EE81E-9B5D-46FD-858D-98AC783C1765}" type="pres">
      <dgm:prSet presAssocID="{4658EDA2-0006-4883-AFD2-A76691E2E24C}" presName="descendantText" presStyleLbl="alignAcc1" presStyleIdx="1" presStyleCnt="2" custLinFactNeighborX="45" custLinFactNeighborY="-122">
        <dgm:presLayoutVars>
          <dgm:bulletEnabled val="1"/>
        </dgm:presLayoutVars>
      </dgm:prSet>
      <dgm:spPr/>
      <dgm:t>
        <a:bodyPr/>
        <a:lstStyle/>
        <a:p>
          <a:endParaRPr lang="en-US"/>
        </a:p>
      </dgm:t>
    </dgm:pt>
  </dgm:ptLst>
  <dgm:cxnLst>
    <dgm:cxn modelId="{AC1CD02E-E75D-2E42-A900-97CE411DC0F5}" srcId="{C6CD2EBF-9C98-1944-B4E7-38DA49D1A4F3}" destId="{7CE16476-D85C-7E44-9098-FDF88F23B1D4}" srcOrd="0" destOrd="0" parTransId="{C11FC51B-EC99-3547-B3A7-3AB54EF8F4A3}" sibTransId="{5791A7E5-E434-1846-800A-11BA503A6BA5}"/>
    <dgm:cxn modelId="{3AE05E13-06FF-8041-B5EF-2374E4500B39}" srcId="{A52B900F-EB07-4E1D-BC27-92A94A2F1CBA}" destId="{C6CD2EBF-9C98-1944-B4E7-38DA49D1A4F3}" srcOrd="0" destOrd="0" parTransId="{72FD9CAB-8D99-2640-A868-E7B6F27E72E7}" sibTransId="{F28BBBAE-48D4-C94B-B628-3AA4E12FAA53}"/>
    <dgm:cxn modelId="{A15DBC6A-AE94-4037-8F56-DA903C240888}" srcId="{4C0C5E63-1515-4C8E-AE57-9C5806191E5C}" destId="{A52B900F-EB07-4E1D-BC27-92A94A2F1CBA}" srcOrd="0" destOrd="0" parTransId="{A855D521-E9D8-4D25-83B5-D16D2094238D}" sibTransId="{C608BB10-AD97-41DB-A51B-7690907EBB33}"/>
    <dgm:cxn modelId="{E07C2815-3F97-46CF-AF94-AE1586035A64}" srcId="{4658EDA2-0006-4883-AFD2-A76691E2E24C}" destId="{46E407A1-951F-4E99-AFE8-EB4304343F9A}" srcOrd="0" destOrd="0" parTransId="{35E87F06-65CB-4285-9ED2-E4C00E02B71F}" sibTransId="{0807CF42-3B80-4532-99F7-13D17F942636}"/>
    <dgm:cxn modelId="{854C0DCD-D574-8F40-84F7-6033E4D9B68D}" type="presOf" srcId="{C6CD2EBF-9C98-1944-B4E7-38DA49D1A4F3}" destId="{1E38A142-84BD-4529-8684-47EE04263839}" srcOrd="0" destOrd="0" presId="urn:microsoft.com/office/officeart/2005/8/layout/chevron2"/>
    <dgm:cxn modelId="{BDADD89E-5668-A840-93FA-372F310F344B}" type="presOf" srcId="{4658EDA2-0006-4883-AFD2-A76691E2E24C}" destId="{9338ACC1-A169-4DD0-9CEE-2BC61F16E31A}" srcOrd="0" destOrd="0" presId="urn:microsoft.com/office/officeart/2005/8/layout/chevron2"/>
    <dgm:cxn modelId="{780A086A-A291-4B32-867B-A906F1B6F60F}" type="presOf" srcId="{4C0C5E63-1515-4C8E-AE57-9C5806191E5C}" destId="{2AF48B1D-2B30-4691-9384-5DA89DB2E6D3}" srcOrd="0" destOrd="0" presId="urn:microsoft.com/office/officeart/2005/8/layout/chevron2"/>
    <dgm:cxn modelId="{440D1DC2-D94E-244C-9328-678A77298C21}" type="presOf" srcId="{46E407A1-951F-4E99-AFE8-EB4304343F9A}" destId="{B04EE81E-9B5D-46FD-858D-98AC783C1765}" srcOrd="0" destOrd="0" presId="urn:microsoft.com/office/officeart/2005/8/layout/chevron2"/>
    <dgm:cxn modelId="{0A6A04D6-E8E1-7A49-8ED9-1DBB352FC6F0}" type="presOf" srcId="{7CE16476-D85C-7E44-9098-FDF88F23B1D4}" destId="{1E38A142-84BD-4529-8684-47EE04263839}" srcOrd="0" destOrd="1" presId="urn:microsoft.com/office/officeart/2005/8/layout/chevron2"/>
    <dgm:cxn modelId="{3C7E3E33-B999-4C89-B283-2971B72A8F9E}" srcId="{4C0C5E63-1515-4C8E-AE57-9C5806191E5C}" destId="{4658EDA2-0006-4883-AFD2-A76691E2E24C}" srcOrd="1" destOrd="0" parTransId="{ED673CFE-53B4-4DEF-9F78-161238915BE6}" sibTransId="{C4701986-83A0-4639-BE76-817B36A1EE02}"/>
    <dgm:cxn modelId="{FAFA9A63-0C8B-C149-A868-7D3564E5CFA4}" type="presOf" srcId="{A52B900F-EB07-4E1D-BC27-92A94A2F1CBA}" destId="{968C55DF-65F3-446F-A225-B048C439C109}" srcOrd="0" destOrd="0" presId="urn:microsoft.com/office/officeart/2005/8/layout/chevron2"/>
    <dgm:cxn modelId="{0CAB851C-5E7B-2640-9685-074DE46EECDD}" type="presParOf" srcId="{2AF48B1D-2B30-4691-9384-5DA89DB2E6D3}" destId="{9DB7EF8C-6619-4219-9CCB-58CC5B44DDDB}" srcOrd="0" destOrd="0" presId="urn:microsoft.com/office/officeart/2005/8/layout/chevron2"/>
    <dgm:cxn modelId="{4D1A442B-7D4E-9F4D-839E-F06E56A97782}" type="presParOf" srcId="{9DB7EF8C-6619-4219-9CCB-58CC5B44DDDB}" destId="{968C55DF-65F3-446F-A225-B048C439C109}" srcOrd="0" destOrd="0" presId="urn:microsoft.com/office/officeart/2005/8/layout/chevron2"/>
    <dgm:cxn modelId="{3AD9ABD9-D098-A044-9C79-73F1CF59C05F}" type="presParOf" srcId="{9DB7EF8C-6619-4219-9CCB-58CC5B44DDDB}" destId="{1E38A142-84BD-4529-8684-47EE04263839}" srcOrd="1" destOrd="0" presId="urn:microsoft.com/office/officeart/2005/8/layout/chevron2"/>
    <dgm:cxn modelId="{FD03E546-5596-FD4E-92C3-28C1C2082FE1}" type="presParOf" srcId="{2AF48B1D-2B30-4691-9384-5DA89DB2E6D3}" destId="{1BD30117-6232-2042-BF94-35CAF66FB930}" srcOrd="1" destOrd="0" presId="urn:microsoft.com/office/officeart/2005/8/layout/chevron2"/>
    <dgm:cxn modelId="{5B88D69A-1C48-0645-B989-720CD3E2F15C}" type="presParOf" srcId="{2AF48B1D-2B30-4691-9384-5DA89DB2E6D3}" destId="{6A7DD39A-02A0-48B9-B108-114DFC3F90B3}" srcOrd="2" destOrd="0" presId="urn:microsoft.com/office/officeart/2005/8/layout/chevron2"/>
    <dgm:cxn modelId="{2DEE3252-49EF-FB48-A678-FC7DF9B6BD4D}" type="presParOf" srcId="{6A7DD39A-02A0-48B9-B108-114DFC3F90B3}" destId="{9338ACC1-A169-4DD0-9CEE-2BC61F16E31A}" srcOrd="0" destOrd="0" presId="urn:microsoft.com/office/officeart/2005/8/layout/chevron2"/>
    <dgm:cxn modelId="{409CDF13-01E3-5C42-92A4-DEB5EA4AB47B}" type="presParOf" srcId="{6A7DD39A-02A0-48B9-B108-114DFC3F90B3}" destId="{B04EE81E-9B5D-46FD-858D-98AC783C176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0C5E63-1515-4C8E-AE57-9C5806191E5C}"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4658EDA2-0006-4883-AFD2-A76691E2E24C}">
      <dgm:prSet phldrT="[Text]"/>
      <dgm:spPr>
        <a:solidFill>
          <a:srgbClr val="002060"/>
        </a:solidFill>
        <a:ln>
          <a:solidFill>
            <a:srgbClr val="002060"/>
          </a:solidFill>
        </a:ln>
      </dgm:spPr>
      <dgm:t>
        <a:bodyPr/>
        <a:lstStyle/>
        <a:p>
          <a:r>
            <a:rPr lang="en-US" dirty="0"/>
            <a:t>Personal Statement</a:t>
          </a:r>
        </a:p>
      </dgm:t>
    </dgm:pt>
    <dgm:pt modelId="{ED673CFE-53B4-4DEF-9F78-161238915BE6}" type="parTrans" cxnId="{3C7E3E33-B999-4C89-B283-2971B72A8F9E}">
      <dgm:prSet/>
      <dgm:spPr/>
      <dgm:t>
        <a:bodyPr/>
        <a:lstStyle/>
        <a:p>
          <a:endParaRPr lang="en-US"/>
        </a:p>
      </dgm:t>
    </dgm:pt>
    <dgm:pt modelId="{C4701986-83A0-4639-BE76-817B36A1EE02}" type="sibTrans" cxnId="{3C7E3E33-B999-4C89-B283-2971B72A8F9E}">
      <dgm:prSet/>
      <dgm:spPr/>
      <dgm:t>
        <a:bodyPr/>
        <a:lstStyle/>
        <a:p>
          <a:endParaRPr lang="en-US"/>
        </a:p>
      </dgm:t>
    </dgm:pt>
    <dgm:pt modelId="{46E407A1-951F-4E99-AFE8-EB4304343F9A}">
      <dgm:prSet phldrT="[Text]"/>
      <dgm:spPr>
        <a:ln>
          <a:solidFill>
            <a:srgbClr val="002060"/>
          </a:solidFill>
        </a:ln>
      </dgm:spPr>
      <dgm:t>
        <a:bodyPr/>
        <a:lstStyle/>
        <a:p>
          <a:r>
            <a:rPr lang="en-US" dirty="0"/>
            <a:t>1 page about your career goals, personal interests, and experience related to the Student Managed Fund</a:t>
          </a:r>
        </a:p>
      </dgm:t>
    </dgm:pt>
    <dgm:pt modelId="{35E87F06-65CB-4285-9ED2-E4C00E02B71F}" type="parTrans" cxnId="{E07C2815-3F97-46CF-AF94-AE1586035A64}">
      <dgm:prSet/>
      <dgm:spPr/>
      <dgm:t>
        <a:bodyPr/>
        <a:lstStyle/>
        <a:p>
          <a:endParaRPr lang="en-US"/>
        </a:p>
      </dgm:t>
    </dgm:pt>
    <dgm:pt modelId="{0807CF42-3B80-4532-99F7-13D17F942636}" type="sibTrans" cxnId="{E07C2815-3F97-46CF-AF94-AE1586035A64}">
      <dgm:prSet/>
      <dgm:spPr/>
      <dgm:t>
        <a:bodyPr/>
        <a:lstStyle/>
        <a:p>
          <a:endParaRPr lang="en-US"/>
        </a:p>
      </dgm:t>
    </dgm:pt>
    <dgm:pt modelId="{A52B900F-EB07-4E1D-BC27-92A94A2F1CBA}">
      <dgm:prSet phldrT="[Text]"/>
      <dgm:spPr>
        <a:solidFill>
          <a:srgbClr val="002060"/>
        </a:solidFill>
        <a:ln>
          <a:solidFill>
            <a:srgbClr val="002060"/>
          </a:solidFill>
        </a:ln>
      </dgm:spPr>
      <dgm:t>
        <a:bodyPr/>
        <a:lstStyle/>
        <a:p>
          <a:r>
            <a:rPr lang="en-US" dirty="0"/>
            <a:t>Recommendation #1</a:t>
          </a:r>
        </a:p>
      </dgm:t>
    </dgm:pt>
    <dgm:pt modelId="{A855D521-E9D8-4D25-83B5-D16D2094238D}" type="parTrans" cxnId="{A15DBC6A-AE94-4037-8F56-DA903C240888}">
      <dgm:prSet/>
      <dgm:spPr/>
      <dgm:t>
        <a:bodyPr/>
        <a:lstStyle/>
        <a:p>
          <a:endParaRPr lang="en-US"/>
        </a:p>
      </dgm:t>
    </dgm:pt>
    <dgm:pt modelId="{C608BB10-AD97-41DB-A51B-7690907EBB33}" type="sibTrans" cxnId="{A15DBC6A-AE94-4037-8F56-DA903C240888}">
      <dgm:prSet/>
      <dgm:spPr/>
      <dgm:t>
        <a:bodyPr/>
        <a:lstStyle/>
        <a:p>
          <a:endParaRPr lang="en-US"/>
        </a:p>
      </dgm:t>
    </dgm:pt>
    <dgm:pt modelId="{E1629CBE-50FE-47E0-913C-86A5FADFCB14}">
      <dgm:prSet phldrT="[Text]"/>
      <dgm:spPr>
        <a:ln>
          <a:solidFill>
            <a:srgbClr val="002060"/>
          </a:solidFill>
        </a:ln>
      </dgm:spPr>
      <dgm:t>
        <a:bodyPr/>
        <a:lstStyle/>
        <a:p>
          <a:r>
            <a:rPr lang="en-US" dirty="0"/>
            <a:t>Recommendation from faculty (preferably finance)</a:t>
          </a:r>
        </a:p>
      </dgm:t>
    </dgm:pt>
    <dgm:pt modelId="{F84005E6-8749-4404-A047-9E6D0CC071F8}" type="parTrans" cxnId="{9370A592-0B74-49D5-8FDE-4FE0748E2E55}">
      <dgm:prSet/>
      <dgm:spPr/>
      <dgm:t>
        <a:bodyPr/>
        <a:lstStyle/>
        <a:p>
          <a:endParaRPr lang="en-US"/>
        </a:p>
      </dgm:t>
    </dgm:pt>
    <dgm:pt modelId="{E4C16C90-3B42-4F3F-B163-6D68EB8AADE6}" type="sibTrans" cxnId="{9370A592-0B74-49D5-8FDE-4FE0748E2E55}">
      <dgm:prSet/>
      <dgm:spPr/>
      <dgm:t>
        <a:bodyPr/>
        <a:lstStyle/>
        <a:p>
          <a:endParaRPr lang="en-US"/>
        </a:p>
      </dgm:t>
    </dgm:pt>
    <dgm:pt modelId="{969B4D46-F0EA-4C0F-B87D-581A5AA0A476}">
      <dgm:prSet phldrT="[Text]"/>
      <dgm:spPr>
        <a:solidFill>
          <a:srgbClr val="002060"/>
        </a:solidFill>
        <a:ln>
          <a:solidFill>
            <a:srgbClr val="002060"/>
          </a:solidFill>
        </a:ln>
      </dgm:spPr>
      <dgm:t>
        <a:bodyPr/>
        <a:lstStyle/>
        <a:p>
          <a:r>
            <a:rPr lang="en-US" dirty="0"/>
            <a:t>Recommendation #2</a:t>
          </a:r>
        </a:p>
      </dgm:t>
    </dgm:pt>
    <dgm:pt modelId="{7CC2C817-A070-4C5E-A34B-FD1E96294B89}" type="parTrans" cxnId="{84B658C6-9124-442B-A1B9-47326F2756CE}">
      <dgm:prSet/>
      <dgm:spPr/>
      <dgm:t>
        <a:bodyPr/>
        <a:lstStyle/>
        <a:p>
          <a:endParaRPr lang="en-US"/>
        </a:p>
      </dgm:t>
    </dgm:pt>
    <dgm:pt modelId="{C0171556-0853-401F-A173-3AF94E07B8AA}" type="sibTrans" cxnId="{84B658C6-9124-442B-A1B9-47326F2756CE}">
      <dgm:prSet/>
      <dgm:spPr/>
      <dgm:t>
        <a:bodyPr/>
        <a:lstStyle/>
        <a:p>
          <a:endParaRPr lang="en-US"/>
        </a:p>
      </dgm:t>
    </dgm:pt>
    <dgm:pt modelId="{A7CF2168-65E4-44A3-B077-64C78FB55476}">
      <dgm:prSet phldrT="[Text]"/>
      <dgm:spPr>
        <a:ln>
          <a:solidFill>
            <a:srgbClr val="002060"/>
          </a:solidFill>
        </a:ln>
      </dgm:spPr>
      <dgm:t>
        <a:bodyPr/>
        <a:lstStyle/>
        <a:p>
          <a:r>
            <a:rPr lang="en-US" dirty="0"/>
            <a:t>Personal recommendation from anyone else </a:t>
          </a:r>
        </a:p>
      </dgm:t>
    </dgm:pt>
    <dgm:pt modelId="{77F1B7E4-67E9-4F0E-A9CB-12DEE679EEDB}" type="parTrans" cxnId="{C76D31D3-38E1-4C55-B70D-B7432CAE918B}">
      <dgm:prSet/>
      <dgm:spPr/>
      <dgm:t>
        <a:bodyPr/>
        <a:lstStyle/>
        <a:p>
          <a:endParaRPr lang="en-US"/>
        </a:p>
      </dgm:t>
    </dgm:pt>
    <dgm:pt modelId="{7B9B45BE-8806-411D-A6E4-D63F0429B3D5}" type="sibTrans" cxnId="{C76D31D3-38E1-4C55-B70D-B7432CAE918B}">
      <dgm:prSet/>
      <dgm:spPr/>
      <dgm:t>
        <a:bodyPr/>
        <a:lstStyle/>
        <a:p>
          <a:endParaRPr lang="en-US"/>
        </a:p>
      </dgm:t>
    </dgm:pt>
    <dgm:pt modelId="{A4483E37-0225-4FCC-B62D-F226C3D85FD4}">
      <dgm:prSet phldrT="[Text]"/>
      <dgm:spPr>
        <a:ln>
          <a:solidFill>
            <a:srgbClr val="002060"/>
          </a:solidFill>
        </a:ln>
      </dgm:spPr>
      <dgm:t>
        <a:bodyPr/>
        <a:lstStyle/>
        <a:p>
          <a:r>
            <a:rPr lang="en-US" dirty="0"/>
            <a:t>Example: Advisor, Mentor, Coach, Manager, etc. </a:t>
          </a:r>
        </a:p>
      </dgm:t>
    </dgm:pt>
    <dgm:pt modelId="{C678F199-1146-4A2A-995F-D62804AA3EF2}" type="parTrans" cxnId="{03D8C72C-7746-4CBB-9168-28F16F7153AC}">
      <dgm:prSet/>
      <dgm:spPr/>
      <dgm:t>
        <a:bodyPr/>
        <a:lstStyle/>
        <a:p>
          <a:endParaRPr lang="en-US"/>
        </a:p>
      </dgm:t>
    </dgm:pt>
    <dgm:pt modelId="{7723A6C9-5DB7-4BEB-B4B8-51E0AE27158F}" type="sibTrans" cxnId="{03D8C72C-7746-4CBB-9168-28F16F7153AC}">
      <dgm:prSet/>
      <dgm:spPr/>
      <dgm:t>
        <a:bodyPr/>
        <a:lstStyle/>
        <a:p>
          <a:endParaRPr lang="en-US"/>
        </a:p>
      </dgm:t>
    </dgm:pt>
    <dgm:pt modelId="{9620B14B-F33F-E042-A689-608A4ECB323B}">
      <dgm:prSet phldrT="[Text]"/>
      <dgm:spPr>
        <a:ln>
          <a:solidFill>
            <a:srgbClr val="002060"/>
          </a:solidFill>
        </a:ln>
      </dgm:spPr>
      <dgm:t>
        <a:bodyPr/>
        <a:lstStyle/>
        <a:p>
          <a:r>
            <a:rPr lang="en-US" dirty="0"/>
            <a:t>SMF letter of recommendation form can be found online on the SMF website under the apply tab</a:t>
          </a:r>
        </a:p>
      </dgm:t>
    </dgm:pt>
    <dgm:pt modelId="{2E3FFFB4-87F8-2C44-8732-27BB25DC3840}" type="parTrans" cxnId="{3ED483FB-B5C6-9648-8127-66337B27C42F}">
      <dgm:prSet/>
      <dgm:spPr/>
      <dgm:t>
        <a:bodyPr/>
        <a:lstStyle/>
        <a:p>
          <a:endParaRPr lang="en-US"/>
        </a:p>
      </dgm:t>
    </dgm:pt>
    <dgm:pt modelId="{9E77BF11-B62A-D048-ABFD-BE689E46D6F8}" type="sibTrans" cxnId="{3ED483FB-B5C6-9648-8127-66337B27C42F}">
      <dgm:prSet/>
      <dgm:spPr/>
      <dgm:t>
        <a:bodyPr/>
        <a:lstStyle/>
        <a:p>
          <a:endParaRPr lang="en-US"/>
        </a:p>
      </dgm:t>
    </dgm:pt>
    <dgm:pt modelId="{59E59945-4EAD-DC40-A971-08938DB542E1}">
      <dgm:prSet phldrT="[Text]"/>
      <dgm:spPr>
        <a:ln>
          <a:solidFill>
            <a:srgbClr val="002060"/>
          </a:solidFill>
        </a:ln>
      </dgm:spPr>
      <dgm:t>
        <a:bodyPr/>
        <a:lstStyle/>
        <a:p>
          <a:r>
            <a:rPr lang="en-US" dirty="0"/>
            <a:t>Letter of recommendation does not need to be on the formal SMF letter of recommendation form</a:t>
          </a:r>
        </a:p>
      </dgm:t>
    </dgm:pt>
    <dgm:pt modelId="{DD39F341-A6F3-5348-BFEC-3DFFEBB9EA21}" type="parTrans" cxnId="{CD06414E-6632-5F49-A2C2-F3990E4C314A}">
      <dgm:prSet/>
      <dgm:spPr/>
      <dgm:t>
        <a:bodyPr/>
        <a:lstStyle/>
        <a:p>
          <a:endParaRPr lang="en-US"/>
        </a:p>
      </dgm:t>
    </dgm:pt>
    <dgm:pt modelId="{9782C7A9-FC98-1345-AC3B-32D7DE53AE7F}" type="sibTrans" cxnId="{CD06414E-6632-5F49-A2C2-F3990E4C314A}">
      <dgm:prSet/>
      <dgm:spPr/>
      <dgm:t>
        <a:bodyPr/>
        <a:lstStyle/>
        <a:p>
          <a:endParaRPr lang="en-US"/>
        </a:p>
      </dgm:t>
    </dgm:pt>
    <dgm:pt modelId="{2AF48B1D-2B30-4691-9384-5DA89DB2E6D3}" type="pres">
      <dgm:prSet presAssocID="{4C0C5E63-1515-4C8E-AE57-9C5806191E5C}" presName="linearFlow" presStyleCnt="0">
        <dgm:presLayoutVars>
          <dgm:dir/>
          <dgm:animLvl val="lvl"/>
          <dgm:resizeHandles val="exact"/>
        </dgm:presLayoutVars>
      </dgm:prSet>
      <dgm:spPr/>
      <dgm:t>
        <a:bodyPr/>
        <a:lstStyle/>
        <a:p>
          <a:endParaRPr lang="en-US"/>
        </a:p>
      </dgm:t>
    </dgm:pt>
    <dgm:pt modelId="{6A7DD39A-02A0-48B9-B108-114DFC3F90B3}" type="pres">
      <dgm:prSet presAssocID="{4658EDA2-0006-4883-AFD2-A76691E2E24C}" presName="composite" presStyleCnt="0"/>
      <dgm:spPr/>
    </dgm:pt>
    <dgm:pt modelId="{9338ACC1-A169-4DD0-9CEE-2BC61F16E31A}" type="pres">
      <dgm:prSet presAssocID="{4658EDA2-0006-4883-AFD2-A76691E2E24C}" presName="parentText" presStyleLbl="alignNode1" presStyleIdx="0" presStyleCnt="3">
        <dgm:presLayoutVars>
          <dgm:chMax val="1"/>
          <dgm:bulletEnabled val="1"/>
        </dgm:presLayoutVars>
      </dgm:prSet>
      <dgm:spPr/>
      <dgm:t>
        <a:bodyPr/>
        <a:lstStyle/>
        <a:p>
          <a:endParaRPr lang="en-US"/>
        </a:p>
      </dgm:t>
    </dgm:pt>
    <dgm:pt modelId="{B04EE81E-9B5D-46FD-858D-98AC783C1765}" type="pres">
      <dgm:prSet presAssocID="{4658EDA2-0006-4883-AFD2-A76691E2E24C}" presName="descendantText" presStyleLbl="alignAcc1" presStyleIdx="0" presStyleCnt="3" custLinFactNeighborX="45" custLinFactNeighborY="-122">
        <dgm:presLayoutVars>
          <dgm:bulletEnabled val="1"/>
        </dgm:presLayoutVars>
      </dgm:prSet>
      <dgm:spPr/>
      <dgm:t>
        <a:bodyPr/>
        <a:lstStyle/>
        <a:p>
          <a:endParaRPr lang="en-US"/>
        </a:p>
      </dgm:t>
    </dgm:pt>
    <dgm:pt modelId="{7CCC575F-FCF7-42F5-8B7C-017FFD5F6A1A}" type="pres">
      <dgm:prSet presAssocID="{C4701986-83A0-4639-BE76-817B36A1EE02}" presName="sp" presStyleCnt="0"/>
      <dgm:spPr/>
    </dgm:pt>
    <dgm:pt modelId="{9DB7EF8C-6619-4219-9CCB-58CC5B44DDDB}" type="pres">
      <dgm:prSet presAssocID="{A52B900F-EB07-4E1D-BC27-92A94A2F1CBA}" presName="composite" presStyleCnt="0"/>
      <dgm:spPr/>
    </dgm:pt>
    <dgm:pt modelId="{968C55DF-65F3-446F-A225-B048C439C109}" type="pres">
      <dgm:prSet presAssocID="{A52B900F-EB07-4E1D-BC27-92A94A2F1CBA}" presName="parentText" presStyleLbl="alignNode1" presStyleIdx="1" presStyleCnt="3">
        <dgm:presLayoutVars>
          <dgm:chMax val="1"/>
          <dgm:bulletEnabled val="1"/>
        </dgm:presLayoutVars>
      </dgm:prSet>
      <dgm:spPr/>
      <dgm:t>
        <a:bodyPr/>
        <a:lstStyle/>
        <a:p>
          <a:endParaRPr lang="en-US"/>
        </a:p>
      </dgm:t>
    </dgm:pt>
    <dgm:pt modelId="{1E38A142-84BD-4529-8684-47EE04263839}" type="pres">
      <dgm:prSet presAssocID="{A52B900F-EB07-4E1D-BC27-92A94A2F1CBA}" presName="descendantText" presStyleLbl="alignAcc1" presStyleIdx="1" presStyleCnt="3">
        <dgm:presLayoutVars>
          <dgm:bulletEnabled val="1"/>
        </dgm:presLayoutVars>
      </dgm:prSet>
      <dgm:spPr/>
      <dgm:t>
        <a:bodyPr/>
        <a:lstStyle/>
        <a:p>
          <a:endParaRPr lang="en-US"/>
        </a:p>
      </dgm:t>
    </dgm:pt>
    <dgm:pt modelId="{CF84AC24-E900-4BD6-BE39-4FF9A8C1908E}" type="pres">
      <dgm:prSet presAssocID="{C608BB10-AD97-41DB-A51B-7690907EBB33}" presName="sp" presStyleCnt="0"/>
      <dgm:spPr/>
    </dgm:pt>
    <dgm:pt modelId="{F226EDD2-8010-4BF9-B502-95B1DB08051C}" type="pres">
      <dgm:prSet presAssocID="{969B4D46-F0EA-4C0F-B87D-581A5AA0A476}" presName="composite" presStyleCnt="0"/>
      <dgm:spPr/>
    </dgm:pt>
    <dgm:pt modelId="{504E7C7A-15C8-4CC3-AFD6-571D9C2EA963}" type="pres">
      <dgm:prSet presAssocID="{969B4D46-F0EA-4C0F-B87D-581A5AA0A476}" presName="parentText" presStyleLbl="alignNode1" presStyleIdx="2" presStyleCnt="3">
        <dgm:presLayoutVars>
          <dgm:chMax val="1"/>
          <dgm:bulletEnabled val="1"/>
        </dgm:presLayoutVars>
      </dgm:prSet>
      <dgm:spPr/>
      <dgm:t>
        <a:bodyPr/>
        <a:lstStyle/>
        <a:p>
          <a:endParaRPr lang="en-US"/>
        </a:p>
      </dgm:t>
    </dgm:pt>
    <dgm:pt modelId="{578EFFF3-0E31-4D33-A287-98758284052D}" type="pres">
      <dgm:prSet presAssocID="{969B4D46-F0EA-4C0F-B87D-581A5AA0A476}" presName="descendantText" presStyleLbl="alignAcc1" presStyleIdx="2" presStyleCnt="3">
        <dgm:presLayoutVars>
          <dgm:bulletEnabled val="1"/>
        </dgm:presLayoutVars>
      </dgm:prSet>
      <dgm:spPr/>
      <dgm:t>
        <a:bodyPr/>
        <a:lstStyle/>
        <a:p>
          <a:endParaRPr lang="en-US"/>
        </a:p>
      </dgm:t>
    </dgm:pt>
  </dgm:ptLst>
  <dgm:cxnLst>
    <dgm:cxn modelId="{20B58BCE-6BEF-444F-A80B-1F99ADB34271}" type="presOf" srcId="{46E407A1-951F-4E99-AFE8-EB4304343F9A}" destId="{B04EE81E-9B5D-46FD-858D-98AC783C1765}" srcOrd="0" destOrd="0" presId="urn:microsoft.com/office/officeart/2005/8/layout/chevron2"/>
    <dgm:cxn modelId="{CD06414E-6632-5F49-A2C2-F3990E4C314A}" srcId="{A7CF2168-65E4-44A3-B077-64C78FB55476}" destId="{59E59945-4EAD-DC40-A971-08938DB542E1}" srcOrd="0" destOrd="0" parTransId="{DD39F341-A6F3-5348-BFEC-3DFFEBB9EA21}" sibTransId="{9782C7A9-FC98-1345-AC3B-32D7DE53AE7F}"/>
    <dgm:cxn modelId="{03D8C72C-7746-4CBB-9168-28F16F7153AC}" srcId="{A7CF2168-65E4-44A3-B077-64C78FB55476}" destId="{A4483E37-0225-4FCC-B62D-F226C3D85FD4}" srcOrd="1" destOrd="0" parTransId="{C678F199-1146-4A2A-995F-D62804AA3EF2}" sibTransId="{7723A6C9-5DB7-4BEB-B4B8-51E0AE27158F}"/>
    <dgm:cxn modelId="{A15DBC6A-AE94-4037-8F56-DA903C240888}" srcId="{4C0C5E63-1515-4C8E-AE57-9C5806191E5C}" destId="{A52B900F-EB07-4E1D-BC27-92A94A2F1CBA}" srcOrd="1" destOrd="0" parTransId="{A855D521-E9D8-4D25-83B5-D16D2094238D}" sibTransId="{C608BB10-AD97-41DB-A51B-7690907EBB33}"/>
    <dgm:cxn modelId="{E07C2815-3F97-46CF-AF94-AE1586035A64}" srcId="{4658EDA2-0006-4883-AFD2-A76691E2E24C}" destId="{46E407A1-951F-4E99-AFE8-EB4304343F9A}" srcOrd="0" destOrd="0" parTransId="{35E87F06-65CB-4285-9ED2-E4C00E02B71F}" sibTransId="{0807CF42-3B80-4532-99F7-13D17F942636}"/>
    <dgm:cxn modelId="{2075C29D-B76D-4632-8117-78E238900D47}" type="presOf" srcId="{E1629CBE-50FE-47E0-913C-86A5FADFCB14}" destId="{1E38A142-84BD-4529-8684-47EE04263839}" srcOrd="0" destOrd="0" presId="urn:microsoft.com/office/officeart/2005/8/layout/chevron2"/>
    <dgm:cxn modelId="{368834C1-547E-46AC-B59F-D29862B74993}" type="presOf" srcId="{4658EDA2-0006-4883-AFD2-A76691E2E24C}" destId="{9338ACC1-A169-4DD0-9CEE-2BC61F16E31A}" srcOrd="0" destOrd="0" presId="urn:microsoft.com/office/officeart/2005/8/layout/chevron2"/>
    <dgm:cxn modelId="{780A086A-A291-4B32-867B-A906F1B6F60F}" type="presOf" srcId="{4C0C5E63-1515-4C8E-AE57-9C5806191E5C}" destId="{2AF48B1D-2B30-4691-9384-5DA89DB2E6D3}" srcOrd="0" destOrd="0" presId="urn:microsoft.com/office/officeart/2005/8/layout/chevron2"/>
    <dgm:cxn modelId="{1213EC8C-8C08-4B10-A10F-5F6AB3C89F3B}" type="presOf" srcId="{A7CF2168-65E4-44A3-B077-64C78FB55476}" destId="{578EFFF3-0E31-4D33-A287-98758284052D}" srcOrd="0" destOrd="0" presId="urn:microsoft.com/office/officeart/2005/8/layout/chevron2"/>
    <dgm:cxn modelId="{C76D31D3-38E1-4C55-B70D-B7432CAE918B}" srcId="{969B4D46-F0EA-4C0F-B87D-581A5AA0A476}" destId="{A7CF2168-65E4-44A3-B077-64C78FB55476}" srcOrd="0" destOrd="0" parTransId="{77F1B7E4-67E9-4F0E-A9CB-12DEE679EEDB}" sibTransId="{7B9B45BE-8806-411D-A6E4-D63F0429B3D5}"/>
    <dgm:cxn modelId="{7B279DE4-BC2C-443E-8B19-42202B865E1C}" type="presOf" srcId="{A52B900F-EB07-4E1D-BC27-92A94A2F1CBA}" destId="{968C55DF-65F3-446F-A225-B048C439C109}" srcOrd="0" destOrd="0" presId="urn:microsoft.com/office/officeart/2005/8/layout/chevron2"/>
    <dgm:cxn modelId="{9370A592-0B74-49D5-8FDE-4FE0748E2E55}" srcId="{A52B900F-EB07-4E1D-BC27-92A94A2F1CBA}" destId="{E1629CBE-50FE-47E0-913C-86A5FADFCB14}" srcOrd="0" destOrd="0" parTransId="{F84005E6-8749-4404-A047-9E6D0CC071F8}" sibTransId="{E4C16C90-3B42-4F3F-B163-6D68EB8AADE6}"/>
    <dgm:cxn modelId="{F5C6C55B-28FB-4C04-ACFF-1798F5DC05C0}" type="presOf" srcId="{969B4D46-F0EA-4C0F-B87D-581A5AA0A476}" destId="{504E7C7A-15C8-4CC3-AFD6-571D9C2EA963}" srcOrd="0" destOrd="0" presId="urn:microsoft.com/office/officeart/2005/8/layout/chevron2"/>
    <dgm:cxn modelId="{A9A05F4E-1240-0446-92CF-AE3D168C4A04}" type="presOf" srcId="{59E59945-4EAD-DC40-A971-08938DB542E1}" destId="{578EFFF3-0E31-4D33-A287-98758284052D}" srcOrd="0" destOrd="1" presId="urn:microsoft.com/office/officeart/2005/8/layout/chevron2"/>
    <dgm:cxn modelId="{3C7E3E33-B999-4C89-B283-2971B72A8F9E}" srcId="{4C0C5E63-1515-4C8E-AE57-9C5806191E5C}" destId="{4658EDA2-0006-4883-AFD2-A76691E2E24C}" srcOrd="0" destOrd="0" parTransId="{ED673CFE-53B4-4DEF-9F78-161238915BE6}" sibTransId="{C4701986-83A0-4639-BE76-817B36A1EE02}"/>
    <dgm:cxn modelId="{968345CF-2E2D-4C20-91FB-CE48B444CFB6}" type="presOf" srcId="{A4483E37-0225-4FCC-B62D-F226C3D85FD4}" destId="{578EFFF3-0E31-4D33-A287-98758284052D}" srcOrd="0" destOrd="2" presId="urn:microsoft.com/office/officeart/2005/8/layout/chevron2"/>
    <dgm:cxn modelId="{84B658C6-9124-442B-A1B9-47326F2756CE}" srcId="{4C0C5E63-1515-4C8E-AE57-9C5806191E5C}" destId="{969B4D46-F0EA-4C0F-B87D-581A5AA0A476}" srcOrd="2" destOrd="0" parTransId="{7CC2C817-A070-4C5E-A34B-FD1E96294B89}" sibTransId="{C0171556-0853-401F-A173-3AF94E07B8AA}"/>
    <dgm:cxn modelId="{7A7982E8-5EA6-6F4D-95F5-29E3B78DC2CD}" type="presOf" srcId="{9620B14B-F33F-E042-A689-608A4ECB323B}" destId="{1E38A142-84BD-4529-8684-47EE04263839}" srcOrd="0" destOrd="1" presId="urn:microsoft.com/office/officeart/2005/8/layout/chevron2"/>
    <dgm:cxn modelId="{3ED483FB-B5C6-9648-8127-66337B27C42F}" srcId="{E1629CBE-50FE-47E0-913C-86A5FADFCB14}" destId="{9620B14B-F33F-E042-A689-608A4ECB323B}" srcOrd="0" destOrd="0" parTransId="{2E3FFFB4-87F8-2C44-8732-27BB25DC3840}" sibTransId="{9E77BF11-B62A-D048-ABFD-BE689E46D6F8}"/>
    <dgm:cxn modelId="{550FF51E-54AF-448A-8155-CB53783F32B3}" type="presParOf" srcId="{2AF48B1D-2B30-4691-9384-5DA89DB2E6D3}" destId="{6A7DD39A-02A0-48B9-B108-114DFC3F90B3}" srcOrd="0" destOrd="0" presId="urn:microsoft.com/office/officeart/2005/8/layout/chevron2"/>
    <dgm:cxn modelId="{FAF17CAB-D48A-4905-A0B9-301E1AE1A821}" type="presParOf" srcId="{6A7DD39A-02A0-48B9-B108-114DFC3F90B3}" destId="{9338ACC1-A169-4DD0-9CEE-2BC61F16E31A}" srcOrd="0" destOrd="0" presId="urn:microsoft.com/office/officeart/2005/8/layout/chevron2"/>
    <dgm:cxn modelId="{AED0B692-9A6B-448B-8FBE-8D99D2D93965}" type="presParOf" srcId="{6A7DD39A-02A0-48B9-B108-114DFC3F90B3}" destId="{B04EE81E-9B5D-46FD-858D-98AC783C1765}" srcOrd="1" destOrd="0" presId="urn:microsoft.com/office/officeart/2005/8/layout/chevron2"/>
    <dgm:cxn modelId="{039CC5C3-C468-47D0-A3D7-CF8CF810AC8C}" type="presParOf" srcId="{2AF48B1D-2B30-4691-9384-5DA89DB2E6D3}" destId="{7CCC575F-FCF7-42F5-8B7C-017FFD5F6A1A}" srcOrd="1" destOrd="0" presId="urn:microsoft.com/office/officeart/2005/8/layout/chevron2"/>
    <dgm:cxn modelId="{FE2C31EC-65C8-46A1-8C6D-B4EF37C9B6B1}" type="presParOf" srcId="{2AF48B1D-2B30-4691-9384-5DA89DB2E6D3}" destId="{9DB7EF8C-6619-4219-9CCB-58CC5B44DDDB}" srcOrd="2" destOrd="0" presId="urn:microsoft.com/office/officeart/2005/8/layout/chevron2"/>
    <dgm:cxn modelId="{1AA91195-6DBE-47C4-8E13-1F4DA1C8DDA2}" type="presParOf" srcId="{9DB7EF8C-6619-4219-9CCB-58CC5B44DDDB}" destId="{968C55DF-65F3-446F-A225-B048C439C109}" srcOrd="0" destOrd="0" presId="urn:microsoft.com/office/officeart/2005/8/layout/chevron2"/>
    <dgm:cxn modelId="{B4D0BBA9-CDD8-4510-8F08-DBFB8FBE3852}" type="presParOf" srcId="{9DB7EF8C-6619-4219-9CCB-58CC5B44DDDB}" destId="{1E38A142-84BD-4529-8684-47EE04263839}" srcOrd="1" destOrd="0" presId="urn:microsoft.com/office/officeart/2005/8/layout/chevron2"/>
    <dgm:cxn modelId="{398C0370-08D3-4752-AC4E-42A21FE599D9}" type="presParOf" srcId="{2AF48B1D-2B30-4691-9384-5DA89DB2E6D3}" destId="{CF84AC24-E900-4BD6-BE39-4FF9A8C1908E}" srcOrd="3" destOrd="0" presId="urn:microsoft.com/office/officeart/2005/8/layout/chevron2"/>
    <dgm:cxn modelId="{19C8E6DF-1925-4C1B-A86F-B86A3661725C}" type="presParOf" srcId="{2AF48B1D-2B30-4691-9384-5DA89DB2E6D3}" destId="{F226EDD2-8010-4BF9-B502-95B1DB08051C}" srcOrd="4" destOrd="0" presId="urn:microsoft.com/office/officeart/2005/8/layout/chevron2"/>
    <dgm:cxn modelId="{F2CA6AFA-C608-4646-9F56-1E2F742BCE34}" type="presParOf" srcId="{F226EDD2-8010-4BF9-B502-95B1DB08051C}" destId="{504E7C7A-15C8-4CC3-AFD6-571D9C2EA963}" srcOrd="0" destOrd="0" presId="urn:microsoft.com/office/officeart/2005/8/layout/chevron2"/>
    <dgm:cxn modelId="{93C61202-6D7C-4AB2-8793-A4C8FE5125B5}" type="presParOf" srcId="{F226EDD2-8010-4BF9-B502-95B1DB08051C}" destId="{578EFFF3-0E31-4D33-A287-98758284052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61DC77-A24C-41A0-ABDE-0E6D5A9A9173}">
      <dsp:nvSpPr>
        <dsp:cNvPr id="0" name=""/>
        <dsp:cNvSpPr/>
      </dsp:nvSpPr>
      <dsp:spPr>
        <a:xfrm>
          <a:off x="0" y="228877"/>
          <a:ext cx="8229601" cy="1134000"/>
        </a:xfrm>
        <a:prstGeom prst="rect">
          <a:avLst/>
        </a:prstGeom>
        <a:solidFill>
          <a:schemeClr val="lt1">
            <a:alpha val="90000"/>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8708" tIns="312420" rIns="638708"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The Student Managed Fund is an investment fund endowed by the UConn Foundation</a:t>
          </a:r>
        </a:p>
        <a:p>
          <a:pPr marL="114300" lvl="1" indent="-114300" algn="l" defTabSz="666750">
            <a:lnSpc>
              <a:spcPct val="90000"/>
            </a:lnSpc>
            <a:spcBef>
              <a:spcPct val="0"/>
            </a:spcBef>
            <a:spcAft>
              <a:spcPct val="15000"/>
            </a:spcAft>
            <a:buChar char="••"/>
          </a:pPr>
          <a:r>
            <a:rPr lang="en-US" sz="1500" kern="1200" dirty="0"/>
            <a:t>Client = UConn Foundation</a:t>
          </a:r>
        </a:p>
        <a:p>
          <a:pPr marL="114300" lvl="1" indent="-114300" algn="l" defTabSz="666750">
            <a:lnSpc>
              <a:spcPct val="90000"/>
            </a:lnSpc>
            <a:spcBef>
              <a:spcPct val="0"/>
            </a:spcBef>
            <a:spcAft>
              <a:spcPct val="15000"/>
            </a:spcAft>
            <a:buChar char="••"/>
          </a:pPr>
          <a:r>
            <a:rPr lang="en-US" sz="1500" kern="1200" dirty="0"/>
            <a:t>Managers = Students</a:t>
          </a:r>
        </a:p>
      </dsp:txBody>
      <dsp:txXfrm>
        <a:off x="0" y="228877"/>
        <a:ext cx="8229601" cy="1134000"/>
      </dsp:txXfrm>
    </dsp:sp>
    <dsp:sp modelId="{54ED5B04-9397-4EAA-B57D-058D279C9783}">
      <dsp:nvSpPr>
        <dsp:cNvPr id="0" name=""/>
        <dsp:cNvSpPr/>
      </dsp:nvSpPr>
      <dsp:spPr>
        <a:xfrm>
          <a:off x="411480" y="139383"/>
          <a:ext cx="5760720" cy="310894"/>
        </a:xfrm>
        <a:prstGeom prst="roundRect">
          <a:avLst/>
        </a:prstGeom>
        <a:solidFill>
          <a:schemeClr val="tx2"/>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666750">
            <a:lnSpc>
              <a:spcPct val="90000"/>
            </a:lnSpc>
            <a:spcBef>
              <a:spcPct val="0"/>
            </a:spcBef>
            <a:spcAft>
              <a:spcPct val="35000"/>
            </a:spcAft>
          </a:pPr>
          <a:r>
            <a:rPr lang="en-US" sz="1500" kern="1200" dirty="0"/>
            <a:t>Investment Fund</a:t>
          </a:r>
        </a:p>
      </dsp:txBody>
      <dsp:txXfrm>
        <a:off x="426657" y="154560"/>
        <a:ext cx="5730366" cy="280540"/>
      </dsp:txXfrm>
    </dsp:sp>
    <dsp:sp modelId="{05DBC6B5-F8C2-4F0E-861C-8537394F499D}">
      <dsp:nvSpPr>
        <dsp:cNvPr id="0" name=""/>
        <dsp:cNvSpPr/>
      </dsp:nvSpPr>
      <dsp:spPr>
        <a:xfrm>
          <a:off x="0" y="1533372"/>
          <a:ext cx="8229601" cy="1370250"/>
        </a:xfrm>
        <a:prstGeom prst="rect">
          <a:avLst/>
        </a:prstGeom>
        <a:solidFill>
          <a:schemeClr val="lt1">
            <a:alpha val="90000"/>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8708" tIns="312420" rIns="638708"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There are currently 4 teams:</a:t>
          </a:r>
        </a:p>
        <a:p>
          <a:pPr marL="228600" lvl="2" indent="-114300" algn="l" defTabSz="666750">
            <a:lnSpc>
              <a:spcPct val="90000"/>
            </a:lnSpc>
            <a:spcBef>
              <a:spcPct val="0"/>
            </a:spcBef>
            <a:spcAft>
              <a:spcPct val="15000"/>
            </a:spcAft>
            <a:buChar char="••"/>
          </a:pPr>
          <a:r>
            <a:rPr lang="en-US" sz="1500" kern="1200" dirty="0"/>
            <a:t>2 Undergraduate Teams (Storrs campus)</a:t>
          </a:r>
        </a:p>
        <a:p>
          <a:pPr marL="228600" lvl="2" indent="-114300" algn="l" defTabSz="666750">
            <a:lnSpc>
              <a:spcPct val="90000"/>
            </a:lnSpc>
            <a:spcBef>
              <a:spcPct val="0"/>
            </a:spcBef>
            <a:spcAft>
              <a:spcPct val="15000"/>
            </a:spcAft>
            <a:buChar char="••"/>
          </a:pPr>
          <a:r>
            <a:rPr lang="en-US" sz="1500" kern="1200" dirty="0"/>
            <a:t>Hartford Graduate Team</a:t>
          </a:r>
        </a:p>
        <a:p>
          <a:pPr marL="228600" lvl="2" indent="-114300" algn="l" defTabSz="666750">
            <a:lnSpc>
              <a:spcPct val="90000"/>
            </a:lnSpc>
            <a:spcBef>
              <a:spcPct val="0"/>
            </a:spcBef>
            <a:spcAft>
              <a:spcPct val="15000"/>
            </a:spcAft>
            <a:buChar char="••"/>
          </a:pPr>
          <a:r>
            <a:rPr lang="en-US" sz="1500" kern="1200" dirty="0"/>
            <a:t>Stamford Undergrad/Graduate Team</a:t>
          </a:r>
        </a:p>
      </dsp:txBody>
      <dsp:txXfrm>
        <a:off x="0" y="1533372"/>
        <a:ext cx="8229601" cy="1370250"/>
      </dsp:txXfrm>
    </dsp:sp>
    <dsp:sp modelId="{3B4322E4-B813-4125-97C9-5B5B37ACAC06}">
      <dsp:nvSpPr>
        <dsp:cNvPr id="0" name=""/>
        <dsp:cNvSpPr/>
      </dsp:nvSpPr>
      <dsp:spPr>
        <a:xfrm>
          <a:off x="411480" y="1443877"/>
          <a:ext cx="5760720" cy="310894"/>
        </a:xfrm>
        <a:prstGeom prst="roundRect">
          <a:avLst/>
        </a:prstGeom>
        <a:solidFill>
          <a:schemeClr val="tx2"/>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666750">
            <a:lnSpc>
              <a:spcPct val="90000"/>
            </a:lnSpc>
            <a:spcBef>
              <a:spcPct val="0"/>
            </a:spcBef>
            <a:spcAft>
              <a:spcPct val="35000"/>
            </a:spcAft>
          </a:pPr>
          <a:r>
            <a:rPr lang="en-US" sz="1500" kern="1200" dirty="0"/>
            <a:t>Undergraduate/Graduate Teams</a:t>
          </a:r>
        </a:p>
      </dsp:txBody>
      <dsp:txXfrm>
        <a:off x="426657" y="1459054"/>
        <a:ext cx="5730366" cy="280540"/>
      </dsp:txXfrm>
    </dsp:sp>
    <dsp:sp modelId="{D8D348B1-2A93-41B1-BEEA-A3FDEDC4E750}">
      <dsp:nvSpPr>
        <dsp:cNvPr id="0" name=""/>
        <dsp:cNvSpPr/>
      </dsp:nvSpPr>
      <dsp:spPr>
        <a:xfrm>
          <a:off x="0" y="3074116"/>
          <a:ext cx="8229601" cy="850500"/>
        </a:xfrm>
        <a:prstGeom prst="rect">
          <a:avLst/>
        </a:prstGeom>
        <a:solidFill>
          <a:schemeClr val="lt1">
            <a:alpha val="90000"/>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38708" tIns="312420" rIns="638708"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t>Student managers conduct their own equity/credit research to make actual investment decisions</a:t>
          </a:r>
        </a:p>
      </dsp:txBody>
      <dsp:txXfrm>
        <a:off x="0" y="3074116"/>
        <a:ext cx="8229601" cy="850500"/>
      </dsp:txXfrm>
    </dsp:sp>
    <dsp:sp modelId="{36C890EF-105B-45A0-9D41-EF80C4E1DE85}">
      <dsp:nvSpPr>
        <dsp:cNvPr id="0" name=""/>
        <dsp:cNvSpPr/>
      </dsp:nvSpPr>
      <dsp:spPr>
        <a:xfrm>
          <a:off x="411480" y="2984622"/>
          <a:ext cx="5760720" cy="310894"/>
        </a:xfrm>
        <a:prstGeom prst="roundRect">
          <a:avLst/>
        </a:prstGeom>
        <a:solidFill>
          <a:schemeClr val="tx2"/>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666750">
            <a:lnSpc>
              <a:spcPct val="90000"/>
            </a:lnSpc>
            <a:spcBef>
              <a:spcPct val="0"/>
            </a:spcBef>
            <a:spcAft>
              <a:spcPct val="35000"/>
            </a:spcAft>
          </a:pPr>
          <a:r>
            <a:rPr lang="en-US" sz="1500" kern="1200" dirty="0"/>
            <a:t>Equity/Credit Research</a:t>
          </a:r>
        </a:p>
      </dsp:txBody>
      <dsp:txXfrm>
        <a:off x="426657" y="2999799"/>
        <a:ext cx="5730366" cy="2805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C55DF-65F3-446F-A225-B048C439C109}">
      <dsp:nvSpPr>
        <dsp:cNvPr id="0" name=""/>
        <dsp:cNvSpPr/>
      </dsp:nvSpPr>
      <dsp:spPr>
        <a:xfrm rot="5400000">
          <a:off x="-326231" y="326692"/>
          <a:ext cx="2174874" cy="1522412"/>
        </a:xfrm>
        <a:prstGeom prst="chevron">
          <a:avLst/>
        </a:prstGeom>
        <a:solidFill>
          <a:srgbClr val="002060"/>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a:t>Online Application</a:t>
          </a:r>
        </a:p>
      </dsp:txBody>
      <dsp:txXfrm rot="-5400000">
        <a:off x="0" y="761667"/>
        <a:ext cx="1522412" cy="652462"/>
      </dsp:txXfrm>
    </dsp:sp>
    <dsp:sp modelId="{1E38A142-84BD-4529-8684-47EE04263839}">
      <dsp:nvSpPr>
        <dsp:cNvPr id="0" name=""/>
        <dsp:cNvSpPr/>
      </dsp:nvSpPr>
      <dsp:spPr>
        <a:xfrm rot="5400000">
          <a:off x="3102371" y="-1579498"/>
          <a:ext cx="1413668" cy="4573587"/>
        </a:xfrm>
        <a:prstGeom prst="round2SameRect">
          <a:avLst/>
        </a:prstGeom>
        <a:solidFill>
          <a:schemeClr val="lt1">
            <a:alpha val="90000"/>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Complete the online application which can be found on the SMF website (</a:t>
          </a:r>
          <a:r>
            <a:rPr lang="en-US" sz="2000" kern="1200" dirty="0" err="1"/>
            <a:t>smf.uconn.edu</a:t>
          </a:r>
          <a:r>
            <a:rPr lang="en-US" sz="2000" kern="1200" dirty="0"/>
            <a:t>) under the apply tab</a:t>
          </a:r>
        </a:p>
        <a:p>
          <a:pPr marL="457200" lvl="2" indent="-228600" algn="l" defTabSz="889000">
            <a:lnSpc>
              <a:spcPct val="90000"/>
            </a:lnSpc>
            <a:spcBef>
              <a:spcPct val="0"/>
            </a:spcBef>
            <a:spcAft>
              <a:spcPct val="15000"/>
            </a:spcAft>
            <a:buChar char="••"/>
          </a:pPr>
          <a:r>
            <a:rPr lang="en-US" sz="2000" b="1" kern="1200" dirty="0"/>
            <a:t>Deadline: </a:t>
          </a:r>
          <a:r>
            <a:rPr lang="en-US" sz="2000" b="0" kern="1200" dirty="0"/>
            <a:t>March </a:t>
          </a:r>
          <a:r>
            <a:rPr lang="en-US" sz="2000" b="0" kern="1200" dirty="0" smtClean="0"/>
            <a:t>29, </a:t>
          </a:r>
          <a:r>
            <a:rPr lang="en-US" sz="2000" b="0" kern="1200" dirty="0"/>
            <a:t>2019</a:t>
          </a:r>
          <a:endParaRPr lang="en-US" sz="2000" b="1" kern="1200" dirty="0"/>
        </a:p>
      </dsp:txBody>
      <dsp:txXfrm rot="-5400000">
        <a:off x="1522412" y="69471"/>
        <a:ext cx="4504577" cy="1275648"/>
      </dsp:txXfrm>
    </dsp:sp>
    <dsp:sp modelId="{9338ACC1-A169-4DD0-9CEE-2BC61F16E31A}">
      <dsp:nvSpPr>
        <dsp:cNvPr id="0" name=""/>
        <dsp:cNvSpPr/>
      </dsp:nvSpPr>
      <dsp:spPr>
        <a:xfrm rot="5400000">
          <a:off x="-326231" y="2214895"/>
          <a:ext cx="2174874" cy="1522412"/>
        </a:xfrm>
        <a:prstGeom prst="chevron">
          <a:avLst/>
        </a:prstGeom>
        <a:solidFill>
          <a:srgbClr val="002060"/>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a:t>Resume</a:t>
          </a:r>
        </a:p>
      </dsp:txBody>
      <dsp:txXfrm rot="-5400000">
        <a:off x="0" y="2649870"/>
        <a:ext cx="1522412" cy="652462"/>
      </dsp:txXfrm>
    </dsp:sp>
    <dsp:sp modelId="{B04EE81E-9B5D-46FD-858D-98AC783C1765}">
      <dsp:nvSpPr>
        <dsp:cNvPr id="0" name=""/>
        <dsp:cNvSpPr/>
      </dsp:nvSpPr>
      <dsp:spPr>
        <a:xfrm rot="5400000">
          <a:off x="3102371" y="306979"/>
          <a:ext cx="1413668" cy="4573587"/>
        </a:xfrm>
        <a:prstGeom prst="round2SameRect">
          <a:avLst/>
        </a:prstGeom>
        <a:solidFill>
          <a:schemeClr val="lt1">
            <a:alpha val="90000"/>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Maximum 2 page resume uploaded to the online application</a:t>
          </a:r>
        </a:p>
      </dsp:txBody>
      <dsp:txXfrm rot="-5400000">
        <a:off x="1522412" y="1955948"/>
        <a:ext cx="4504577" cy="12756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38ACC1-A169-4DD0-9CEE-2BC61F16E31A}">
      <dsp:nvSpPr>
        <dsp:cNvPr id="0" name=""/>
        <dsp:cNvSpPr/>
      </dsp:nvSpPr>
      <dsp:spPr>
        <a:xfrm rot="5400000">
          <a:off x="-222646" y="223826"/>
          <a:ext cx="1484312" cy="1039018"/>
        </a:xfrm>
        <a:prstGeom prst="chevron">
          <a:avLst/>
        </a:prstGeom>
        <a:solidFill>
          <a:srgbClr val="002060"/>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t>Personal Statement</a:t>
          </a:r>
        </a:p>
      </dsp:txBody>
      <dsp:txXfrm rot="-5400000">
        <a:off x="1" y="520688"/>
        <a:ext cx="1039018" cy="445294"/>
      </dsp:txXfrm>
    </dsp:sp>
    <dsp:sp modelId="{B04EE81E-9B5D-46FD-858D-98AC783C1765}">
      <dsp:nvSpPr>
        <dsp:cNvPr id="0" name=""/>
        <dsp:cNvSpPr/>
      </dsp:nvSpPr>
      <dsp:spPr>
        <a:xfrm rot="5400000">
          <a:off x="3085107" y="-2046086"/>
          <a:ext cx="964803" cy="5056981"/>
        </a:xfrm>
        <a:prstGeom prst="round2SameRect">
          <a:avLst/>
        </a:prstGeom>
        <a:solidFill>
          <a:schemeClr val="lt1">
            <a:alpha val="90000"/>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1 page about your career goals, personal interests, and experience related to the Student Managed Fund</a:t>
          </a:r>
        </a:p>
      </dsp:txBody>
      <dsp:txXfrm rot="-5400000">
        <a:off x="1039018" y="47101"/>
        <a:ext cx="5009883" cy="870607"/>
      </dsp:txXfrm>
    </dsp:sp>
    <dsp:sp modelId="{968C55DF-65F3-446F-A225-B048C439C109}">
      <dsp:nvSpPr>
        <dsp:cNvPr id="0" name=""/>
        <dsp:cNvSpPr/>
      </dsp:nvSpPr>
      <dsp:spPr>
        <a:xfrm rot="5400000">
          <a:off x="-222646" y="1512490"/>
          <a:ext cx="1484312" cy="1039018"/>
        </a:xfrm>
        <a:prstGeom prst="chevron">
          <a:avLst/>
        </a:prstGeom>
        <a:solidFill>
          <a:srgbClr val="002060"/>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t>Recommendation #1</a:t>
          </a:r>
        </a:p>
      </dsp:txBody>
      <dsp:txXfrm rot="-5400000">
        <a:off x="1" y="1809352"/>
        <a:ext cx="1039018" cy="445294"/>
      </dsp:txXfrm>
    </dsp:sp>
    <dsp:sp modelId="{1E38A142-84BD-4529-8684-47EE04263839}">
      <dsp:nvSpPr>
        <dsp:cNvPr id="0" name=""/>
        <dsp:cNvSpPr/>
      </dsp:nvSpPr>
      <dsp:spPr>
        <a:xfrm rot="5400000">
          <a:off x="3085107" y="-756245"/>
          <a:ext cx="964803" cy="5056981"/>
        </a:xfrm>
        <a:prstGeom prst="round2SameRect">
          <a:avLst/>
        </a:prstGeom>
        <a:solidFill>
          <a:schemeClr val="lt1">
            <a:alpha val="90000"/>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Recommendation from faculty (preferably finance)</a:t>
          </a:r>
        </a:p>
        <a:p>
          <a:pPr marL="228600" lvl="2" indent="-114300" algn="l" defTabSz="622300">
            <a:lnSpc>
              <a:spcPct val="90000"/>
            </a:lnSpc>
            <a:spcBef>
              <a:spcPct val="0"/>
            </a:spcBef>
            <a:spcAft>
              <a:spcPct val="15000"/>
            </a:spcAft>
            <a:buChar char="••"/>
          </a:pPr>
          <a:r>
            <a:rPr lang="en-US" sz="1400" kern="1200" dirty="0"/>
            <a:t>SMF letter of recommendation form can be found online on the SMF website under the apply tab</a:t>
          </a:r>
        </a:p>
      </dsp:txBody>
      <dsp:txXfrm rot="-5400000">
        <a:off x="1039018" y="1336942"/>
        <a:ext cx="5009883" cy="870607"/>
      </dsp:txXfrm>
    </dsp:sp>
    <dsp:sp modelId="{504E7C7A-15C8-4CC3-AFD6-571D9C2EA963}">
      <dsp:nvSpPr>
        <dsp:cNvPr id="0" name=""/>
        <dsp:cNvSpPr/>
      </dsp:nvSpPr>
      <dsp:spPr>
        <a:xfrm rot="5400000">
          <a:off x="-222646" y="2801154"/>
          <a:ext cx="1484312" cy="1039018"/>
        </a:xfrm>
        <a:prstGeom prst="chevron">
          <a:avLst/>
        </a:prstGeom>
        <a:solidFill>
          <a:srgbClr val="002060"/>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a:t>Recommendation #2</a:t>
          </a:r>
        </a:p>
      </dsp:txBody>
      <dsp:txXfrm rot="-5400000">
        <a:off x="1" y="3098016"/>
        <a:ext cx="1039018" cy="445294"/>
      </dsp:txXfrm>
    </dsp:sp>
    <dsp:sp modelId="{578EFFF3-0E31-4D33-A287-98758284052D}">
      <dsp:nvSpPr>
        <dsp:cNvPr id="0" name=""/>
        <dsp:cNvSpPr/>
      </dsp:nvSpPr>
      <dsp:spPr>
        <a:xfrm rot="5400000">
          <a:off x="3085107" y="532418"/>
          <a:ext cx="964803" cy="5056981"/>
        </a:xfrm>
        <a:prstGeom prst="round2SameRect">
          <a:avLst/>
        </a:prstGeom>
        <a:solidFill>
          <a:schemeClr val="lt1">
            <a:alpha val="90000"/>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Personal recommendation from anyone else </a:t>
          </a:r>
        </a:p>
        <a:p>
          <a:pPr marL="228600" lvl="2" indent="-114300" algn="l" defTabSz="622300">
            <a:lnSpc>
              <a:spcPct val="90000"/>
            </a:lnSpc>
            <a:spcBef>
              <a:spcPct val="0"/>
            </a:spcBef>
            <a:spcAft>
              <a:spcPct val="15000"/>
            </a:spcAft>
            <a:buChar char="••"/>
          </a:pPr>
          <a:r>
            <a:rPr lang="en-US" sz="1400" kern="1200" dirty="0"/>
            <a:t>Letter of recommendation does not need to be on the formal SMF letter of recommendation form</a:t>
          </a:r>
        </a:p>
        <a:p>
          <a:pPr marL="228600" lvl="2" indent="-114300" algn="l" defTabSz="622300">
            <a:lnSpc>
              <a:spcPct val="90000"/>
            </a:lnSpc>
            <a:spcBef>
              <a:spcPct val="0"/>
            </a:spcBef>
            <a:spcAft>
              <a:spcPct val="15000"/>
            </a:spcAft>
            <a:buChar char="••"/>
          </a:pPr>
          <a:r>
            <a:rPr lang="en-US" sz="1400" kern="1200" dirty="0"/>
            <a:t>Example: Advisor, Mentor, Coach, Manager, etc. </a:t>
          </a:r>
        </a:p>
      </dsp:txBody>
      <dsp:txXfrm rot="-5400000">
        <a:off x="1039018" y="2625605"/>
        <a:ext cx="5009883" cy="87060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3/25/2019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w. Subtitle">
    <p:spTree>
      <p:nvGrpSpPr>
        <p:cNvPr id="1" name=""/>
        <p:cNvGrpSpPr/>
        <p:nvPr/>
      </p:nvGrpSpPr>
      <p:grpSpPr>
        <a:xfrm>
          <a:off x="0" y="0"/>
          <a:ext cx="0" cy="0"/>
          <a:chOff x="0" y="0"/>
          <a:chExt cx="0" cy="0"/>
        </a:xfrm>
      </p:grpSpPr>
      <p:sp>
        <p:nvSpPr>
          <p:cNvPr id="17" name="Text Placeholder 4"/>
          <p:cNvSpPr>
            <a:spLocks noGrp="1"/>
          </p:cNvSpPr>
          <p:nvPr>
            <p:ph type="body" sz="quarter" idx="14"/>
          </p:nvPr>
        </p:nvSpPr>
        <p:spPr>
          <a:xfrm>
            <a:off x="609600" y="1644772"/>
            <a:ext cx="10972801" cy="914400"/>
          </a:xfrm>
          <a:prstGeom prst="rect">
            <a:avLst/>
          </a:prstGeom>
        </p:spPr>
        <p:txBody>
          <a:bodyPr>
            <a:noAutofit/>
          </a:bodyPr>
          <a:lstStyle>
            <a:lvl1pPr marL="176213" indent="-176213">
              <a:defRPr sz="1400">
                <a:solidFill>
                  <a:schemeClr val="tx1"/>
                </a:solidFill>
              </a:defRPr>
            </a:lvl1pPr>
            <a:lvl2pPr>
              <a:defRPr sz="1200"/>
            </a:lvl2pPr>
            <a:lvl3pPr>
              <a:defRPr sz="1800"/>
            </a:lvl3pPr>
            <a:lvl4pPr>
              <a:defRPr sz="1600"/>
            </a:lvl4pPr>
            <a:lvl5pPr>
              <a:defRPr sz="1600"/>
            </a:lvl5pPr>
          </a:lstStyle>
          <a:p>
            <a:pPr lvl="0"/>
            <a:r>
              <a:rPr lang="en-US" dirty="0"/>
              <a:t>Click to edit Master text styles</a:t>
            </a:r>
          </a:p>
          <a:p>
            <a:pPr lvl="1"/>
            <a:endParaRPr lang="en-US" dirty="0"/>
          </a:p>
        </p:txBody>
      </p:sp>
      <p:sp>
        <p:nvSpPr>
          <p:cNvPr id="19" name="Text Placeholder 4"/>
          <p:cNvSpPr>
            <a:spLocks noGrp="1"/>
          </p:cNvSpPr>
          <p:nvPr>
            <p:ph type="body" sz="quarter" idx="15" hasCustomPrompt="1"/>
          </p:nvPr>
        </p:nvSpPr>
        <p:spPr>
          <a:xfrm>
            <a:off x="609600" y="1296058"/>
            <a:ext cx="10972801" cy="348715"/>
          </a:xfrm>
          <a:prstGeom prst="rect">
            <a:avLst/>
          </a:prstGeom>
        </p:spPr>
        <p:txBody>
          <a:bodyPr>
            <a:noAutofit/>
          </a:bodyPr>
          <a:lstStyle>
            <a:lvl1pPr marL="0" indent="0">
              <a:buNone/>
              <a:defRPr sz="1600" b="1" baseline="0">
                <a:solidFill>
                  <a:srgbClr val="7C878E"/>
                </a:solidFill>
                <a:latin typeface="+mj-lt"/>
              </a:defRPr>
            </a:lvl1pPr>
            <a:lvl2pPr>
              <a:defRPr sz="2000"/>
            </a:lvl2pPr>
            <a:lvl3pPr>
              <a:defRPr sz="1800"/>
            </a:lvl3pPr>
            <a:lvl4pPr>
              <a:defRPr sz="1600"/>
            </a:lvl4pPr>
            <a:lvl5pPr>
              <a:defRPr sz="1600"/>
            </a:lvl5pPr>
          </a:lstStyle>
          <a:p>
            <a:pPr lvl="0"/>
            <a:r>
              <a:rPr lang="en-US" dirty="0"/>
              <a:t>Insert Subtitle</a:t>
            </a:r>
          </a:p>
        </p:txBody>
      </p:sp>
      <p:sp>
        <p:nvSpPr>
          <p:cNvPr id="8" name="Slide Number Placeholder 5"/>
          <p:cNvSpPr txBox="1">
            <a:spLocks/>
          </p:cNvSpPr>
          <p:nvPr userDrawn="1"/>
        </p:nvSpPr>
        <p:spPr>
          <a:xfrm>
            <a:off x="10955867" y="6373569"/>
            <a:ext cx="863600" cy="365125"/>
          </a:xfrm>
          <a:prstGeom prst="rect">
            <a:avLst/>
          </a:prstGeom>
        </p:spPr>
        <p:txBody>
          <a:bodyPr anchor="ctr"/>
          <a:lstStyle>
            <a:defPPr>
              <a:defRPr lang="en-US"/>
            </a:defPPr>
            <a:lvl1pPr marL="0" algn="l" defTabSz="914400" rtl="0" eaLnBrk="1" latinLnBrk="0" hangingPunct="1">
              <a:defRPr sz="1200" kern="1200">
                <a:solidFill>
                  <a:srgbClr val="00001D"/>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ACE4803-5779-8C42-98E3-FD8A1AB768F9}" type="slidenum">
              <a:rPr lang="en-US" sz="1200" smtClean="0">
                <a:solidFill>
                  <a:schemeClr val="tx1"/>
                </a:solidFill>
              </a:rPr>
              <a:pPr/>
              <a:t>‹#›</a:t>
            </a:fld>
            <a:endParaRPr lang="en-US" sz="1200" dirty="0">
              <a:solidFill>
                <a:schemeClr val="tx1"/>
              </a:solidFill>
            </a:endParaRPr>
          </a:p>
        </p:txBody>
      </p:sp>
      <p:sp>
        <p:nvSpPr>
          <p:cNvPr id="12" name="Title Placeholder 3"/>
          <p:cNvSpPr>
            <a:spLocks noGrp="1"/>
          </p:cNvSpPr>
          <p:nvPr>
            <p:ph type="title" hasCustomPrompt="1"/>
          </p:nvPr>
        </p:nvSpPr>
        <p:spPr>
          <a:xfrm>
            <a:off x="609600" y="437355"/>
            <a:ext cx="10972800" cy="729931"/>
          </a:xfrm>
          <a:prstGeom prst="rect">
            <a:avLst/>
          </a:prstGeom>
        </p:spPr>
        <p:txBody>
          <a:bodyPr vert="horz" lIns="91440" tIns="45720" rIns="91440" bIns="45720" rtlCol="0" anchor="ctr">
            <a:normAutofit/>
          </a:bodyPr>
          <a:lstStyle/>
          <a:p>
            <a:r>
              <a:rPr lang="en-US" dirty="0"/>
              <a:t>Title: Two lines max</a:t>
            </a:r>
          </a:p>
        </p:txBody>
      </p:sp>
      <p:sp>
        <p:nvSpPr>
          <p:cNvPr id="7" name="Text Placeholder 4"/>
          <p:cNvSpPr>
            <a:spLocks noGrp="1"/>
          </p:cNvSpPr>
          <p:nvPr>
            <p:ph type="body" sz="quarter" idx="16" hasCustomPrompt="1"/>
          </p:nvPr>
        </p:nvSpPr>
        <p:spPr>
          <a:xfrm>
            <a:off x="2618315" y="6387856"/>
            <a:ext cx="8337552" cy="350837"/>
          </a:xfrm>
          <a:prstGeom prst="rect">
            <a:avLst/>
          </a:prstGeom>
        </p:spPr>
        <p:txBody>
          <a:bodyPr>
            <a:noAutofit/>
          </a:bodyPr>
          <a:lstStyle>
            <a:lvl1pPr marL="0" indent="0">
              <a:buNone/>
              <a:defRPr sz="1000">
                <a:solidFill>
                  <a:schemeClr val="tx1"/>
                </a:solidFill>
              </a:defRPr>
            </a:lvl1pPr>
            <a:lvl2pPr marL="341313" indent="-174625">
              <a:defRPr sz="1400"/>
            </a:lvl2pPr>
            <a:lvl3pPr marL="914400" indent="0">
              <a:buNone/>
              <a:defRPr sz="1800"/>
            </a:lvl3pPr>
            <a:lvl4pPr>
              <a:defRPr sz="1600"/>
            </a:lvl4pPr>
            <a:lvl5pPr>
              <a:defRPr sz="1600"/>
            </a:lvl5pPr>
          </a:lstStyle>
          <a:p>
            <a:pPr lvl="0"/>
            <a:r>
              <a:rPr lang="en-US" dirty="0"/>
              <a:t>Source:</a:t>
            </a:r>
          </a:p>
        </p:txBody>
      </p:sp>
    </p:spTree>
    <p:extLst>
      <p:ext uri="{BB962C8B-B14F-4D97-AF65-F5344CB8AC3E}">
        <p14:creationId xmlns:p14="http://schemas.microsoft.com/office/powerpoint/2010/main" val="4179649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3/25/2019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3/25/2019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3/25/2019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3/25/2019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HCMI 5243: </a:t>
            </a:r>
            <a:r>
              <a:rPr lang="en-US" dirty="0" smtClean="0"/>
              <a:t>Health IO</a:t>
            </a:r>
            <a:endParaRPr lang="en-US" dirty="0"/>
          </a:p>
        </p:txBody>
      </p:sp>
      <p:sp>
        <p:nvSpPr>
          <p:cNvPr id="3" name="Subtitle 2"/>
          <p:cNvSpPr>
            <a:spLocks noGrp="1"/>
          </p:cNvSpPr>
          <p:nvPr>
            <p:ph type="subTitle" idx="1"/>
          </p:nvPr>
        </p:nvSpPr>
        <p:spPr/>
        <p:txBody>
          <a:bodyPr/>
          <a:lstStyle/>
          <a:p>
            <a:r>
              <a:rPr lang="en-US" dirty="0" smtClean="0"/>
              <a:t>GBLC 504: 6:00 PM – 9:00 PM</a:t>
            </a:r>
          </a:p>
          <a:p>
            <a:r>
              <a:rPr lang="en-US" dirty="0" smtClean="0"/>
              <a:t>Shane Murphy – </a:t>
            </a:r>
            <a:r>
              <a:rPr lang="en-US" dirty="0" smtClean="0">
                <a:hlinkClick r:id="rId2"/>
              </a:rPr>
              <a:t>shane@uconn.edu</a:t>
            </a:r>
            <a:endParaRPr lang="en-US" dirty="0" smtClean="0"/>
          </a:p>
          <a:p>
            <a:r>
              <a:rPr lang="en-US" dirty="0" smtClean="0"/>
              <a:t>Office Hours: Mon/Wed 11:00 AM – 12:30PM</a:t>
            </a:r>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HMOs</a:t>
            </a:r>
            <a:endParaRPr lang="en-US" dirty="0"/>
          </a:p>
        </p:txBody>
      </p:sp>
      <p:sp>
        <p:nvSpPr>
          <p:cNvPr id="3" name="Content Placeholder 2"/>
          <p:cNvSpPr>
            <a:spLocks noGrp="1"/>
          </p:cNvSpPr>
          <p:nvPr>
            <p:ph idx="1"/>
          </p:nvPr>
        </p:nvSpPr>
        <p:spPr/>
        <p:txBody>
          <a:bodyPr>
            <a:normAutofit fontScale="85000" lnSpcReduction="10000"/>
          </a:bodyPr>
          <a:lstStyle/>
          <a:p>
            <a:r>
              <a:rPr lang="en-US" dirty="0"/>
              <a:t>In 1970, Paul Elwood coined the phrase "health maintenance organization" to emphasize the clinical prevention role of plans like Kaiser's </a:t>
            </a:r>
            <a:r>
              <a:rPr lang="en-US" dirty="0" smtClean="0"/>
              <a:t>formed in 1945 and the 1929 Ross-Loos Medical Group plan for LA city and county employees.</a:t>
            </a:r>
          </a:p>
          <a:p>
            <a:r>
              <a:rPr lang="en-US" dirty="0" smtClean="0"/>
              <a:t>HMOs </a:t>
            </a:r>
            <a:r>
              <a:rPr lang="en-US" dirty="0"/>
              <a:t>were able to reduce resource utilization rates, particularly hospital admissions and lengths of </a:t>
            </a:r>
            <a:r>
              <a:rPr lang="en-US" dirty="0" smtClean="0"/>
              <a:t>stay.</a:t>
            </a:r>
          </a:p>
          <a:p>
            <a:r>
              <a:rPr lang="en-US" dirty="0" smtClean="0"/>
              <a:t>The </a:t>
            </a:r>
            <a:r>
              <a:rPr lang="en-US" dirty="0"/>
              <a:t>Health Maintenance Organization Act of 1973 was passed to encourage HMO growth in the </a:t>
            </a:r>
            <a:r>
              <a:rPr lang="en-US" dirty="0" smtClean="0"/>
              <a:t>marketplace. </a:t>
            </a:r>
          </a:p>
          <a:p>
            <a:r>
              <a:rPr lang="en-US" dirty="0" smtClean="0"/>
              <a:t>This </a:t>
            </a:r>
            <a:r>
              <a:rPr lang="en-US" dirty="0"/>
              <a:t>law provided grants and loans to start or expand HMOs, removed state restrictions on federally certified HMOs, and required employers of 25 or more employees to offer this type of plan as a benefit </a:t>
            </a:r>
            <a:r>
              <a:rPr lang="en-US" dirty="0" smtClean="0"/>
              <a:t>option.</a:t>
            </a:r>
          </a:p>
          <a:p>
            <a:r>
              <a:rPr lang="en-US" dirty="0" smtClean="0"/>
              <a:t>In </a:t>
            </a:r>
            <a:r>
              <a:rPr lang="en-US" dirty="0"/>
              <a:t>the 1970s there were 26 plans with about 3 million subscribers nationwide; by 1991 the numbers had grown to 556 plans with 35 million enrollees</a:t>
            </a:r>
            <a:r>
              <a:rPr lang="en-US" dirty="0" smtClean="0"/>
              <a:t>.</a:t>
            </a:r>
            <a:endParaRPr lang="en-US" dirty="0"/>
          </a:p>
        </p:txBody>
      </p:sp>
    </p:spTree>
    <p:extLst>
      <p:ext uri="{BB962C8B-B14F-4D97-AF65-F5344CB8AC3E}">
        <p14:creationId xmlns:p14="http://schemas.microsoft.com/office/powerpoint/2010/main" val="1083870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Pharmaceutical Industry: Pricing</a:t>
            </a:r>
            <a:endParaRPr lang="en-US" dirty="0"/>
          </a:p>
        </p:txBody>
      </p:sp>
      <p:sp>
        <p:nvSpPr>
          <p:cNvPr id="3" name="Content Placeholder 2"/>
          <p:cNvSpPr>
            <a:spLocks noGrp="1"/>
          </p:cNvSpPr>
          <p:nvPr>
            <p:ph idx="1"/>
          </p:nvPr>
        </p:nvSpPr>
        <p:spPr/>
        <p:txBody>
          <a:bodyPr>
            <a:normAutofit fontScale="92500"/>
          </a:bodyPr>
          <a:lstStyle/>
          <a:p>
            <a:r>
              <a:rPr lang="en-US" dirty="0" smtClean="0"/>
              <a:t>Prices are broadly based on marginal value </a:t>
            </a:r>
          </a:p>
          <a:p>
            <a:r>
              <a:rPr lang="en-US" dirty="0" smtClean="0"/>
              <a:t>Law of one price does not hold – when different uses of similar drugs exist, various prices can be found across markets within and between countries</a:t>
            </a:r>
          </a:p>
          <a:p>
            <a:endParaRPr lang="en-US" dirty="0" smtClean="0"/>
          </a:p>
          <a:p>
            <a:r>
              <a:rPr lang="en-US" dirty="0" smtClean="0"/>
              <a:t>Most prices are negotiated between large payers and pharma countries</a:t>
            </a:r>
          </a:p>
          <a:p>
            <a:pPr lvl="1"/>
            <a:r>
              <a:rPr lang="en-US" dirty="0" smtClean="0"/>
              <a:t>Lowest prices negotiated by VA and DoD</a:t>
            </a:r>
          </a:p>
          <a:p>
            <a:pPr lvl="1"/>
            <a:r>
              <a:rPr lang="en-US" dirty="0" smtClean="0"/>
              <a:t>Next are hospitals for inpatient use and to certain HMOs</a:t>
            </a:r>
          </a:p>
          <a:p>
            <a:pPr lvl="1"/>
            <a:r>
              <a:rPr lang="en-US" dirty="0" smtClean="0"/>
              <a:t>Some HMO prices are higher, as are retail prices</a:t>
            </a:r>
          </a:p>
          <a:p>
            <a:endParaRPr lang="en-US" dirty="0" smtClean="0"/>
          </a:p>
          <a:p>
            <a:r>
              <a:rPr lang="en-US" dirty="0" smtClean="0"/>
              <a:t>Inter-country arbitrage exists but is often legislated against</a:t>
            </a:r>
          </a:p>
          <a:p>
            <a:pPr lvl="1"/>
            <a:endParaRPr lang="en-US" dirty="0"/>
          </a:p>
        </p:txBody>
      </p:sp>
    </p:spTree>
    <p:extLst>
      <p:ext uri="{BB962C8B-B14F-4D97-AF65-F5344CB8AC3E}">
        <p14:creationId xmlns:p14="http://schemas.microsoft.com/office/powerpoint/2010/main" val="1996645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Pharmaceutical Industry</a:t>
            </a:r>
            <a:endParaRPr lang="en-US" dirty="0"/>
          </a:p>
        </p:txBody>
      </p:sp>
      <p:sp>
        <p:nvSpPr>
          <p:cNvPr id="3" name="Content Placeholder 2"/>
          <p:cNvSpPr>
            <a:spLocks noGrp="1"/>
          </p:cNvSpPr>
          <p:nvPr>
            <p:ph idx="1"/>
          </p:nvPr>
        </p:nvSpPr>
        <p:spPr/>
        <p:txBody>
          <a:bodyPr/>
          <a:lstStyle/>
          <a:p>
            <a:r>
              <a:rPr lang="en-US" dirty="0" smtClean="0"/>
              <a:t>Development – R&amp;D spending</a:t>
            </a:r>
          </a:p>
          <a:p>
            <a:pPr lvl="1"/>
            <a:r>
              <a:rPr lang="en-US" dirty="0" smtClean="0"/>
              <a:t>Development role of universities vs corporations</a:t>
            </a:r>
          </a:p>
          <a:p>
            <a:pPr lvl="1"/>
            <a:r>
              <a:rPr lang="en-US" dirty="0" smtClean="0"/>
              <a:t>Innovation in orphan diseases vs diseases with multiple treatments</a:t>
            </a:r>
          </a:p>
          <a:p>
            <a:pPr lvl="2"/>
            <a:r>
              <a:rPr lang="en-US" dirty="0" smtClean="0"/>
              <a:t>See, for instance, </a:t>
            </a:r>
            <a:r>
              <a:rPr lang="en-US" dirty="0" err="1"/>
              <a:t>Dranove</a:t>
            </a:r>
            <a:r>
              <a:rPr lang="en-US" dirty="0"/>
              <a:t>, David, Craig </a:t>
            </a:r>
            <a:r>
              <a:rPr lang="en-US" dirty="0" err="1"/>
              <a:t>Garthwaite</a:t>
            </a:r>
            <a:r>
              <a:rPr lang="en-US" dirty="0"/>
              <a:t>, and Manuel </a:t>
            </a:r>
            <a:r>
              <a:rPr lang="en-US" dirty="0" err="1"/>
              <a:t>Hermosilla</a:t>
            </a:r>
            <a:r>
              <a:rPr lang="en-US" dirty="0"/>
              <a:t>. </a:t>
            </a:r>
            <a:r>
              <a:rPr lang="en-US" i="1" dirty="0"/>
              <a:t>Pharmaceutical profits and the social value of innovation</a:t>
            </a:r>
            <a:r>
              <a:rPr lang="en-US" dirty="0"/>
              <a:t>. No. w20212. National Bureau of Economic Research, 2014.</a:t>
            </a:r>
            <a:endParaRPr lang="en-US" dirty="0" smtClean="0"/>
          </a:p>
          <a:p>
            <a:r>
              <a:rPr lang="en-US" dirty="0" err="1" smtClean="0"/>
              <a:t>Pharmacoeconomics</a:t>
            </a:r>
            <a:endParaRPr lang="en-US" dirty="0" smtClean="0"/>
          </a:p>
          <a:p>
            <a:r>
              <a:rPr lang="en-US" dirty="0" smtClean="0"/>
              <a:t>Berndt, Angell, </a:t>
            </a:r>
            <a:r>
              <a:rPr lang="en-US" dirty="0" err="1" smtClean="0"/>
              <a:t>Shrekli</a:t>
            </a:r>
            <a:r>
              <a:rPr lang="en-US" dirty="0" smtClean="0"/>
              <a:t> discussion</a:t>
            </a:r>
            <a:endParaRPr lang="en-US" dirty="0"/>
          </a:p>
        </p:txBody>
      </p:sp>
    </p:spTree>
    <p:extLst>
      <p:ext uri="{BB962C8B-B14F-4D97-AF65-F5344CB8AC3E}">
        <p14:creationId xmlns:p14="http://schemas.microsoft.com/office/powerpoint/2010/main" val="1690689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Labor force participation and subjective </a:t>
            </a:r>
            <a:r>
              <a:rPr lang="en-US" dirty="0" smtClean="0"/>
              <a:t>well-being</a:t>
            </a:r>
            <a:endParaRPr lang="en-US" dirty="0"/>
          </a:p>
        </p:txBody>
      </p:sp>
      <p:sp>
        <p:nvSpPr>
          <p:cNvPr id="3" name="Content Placeholder 2"/>
          <p:cNvSpPr>
            <a:spLocks noGrp="1"/>
          </p:cNvSpPr>
          <p:nvPr>
            <p:ph idx="1"/>
          </p:nvPr>
        </p:nvSpPr>
        <p:spPr/>
        <p:txBody>
          <a:bodyPr/>
          <a:lstStyle/>
          <a:p>
            <a:r>
              <a:rPr lang="en-US" dirty="0" smtClean="0"/>
              <a:t>Labor </a:t>
            </a:r>
            <a:r>
              <a:rPr lang="en-US" dirty="0"/>
              <a:t>force participation for men has been declining since the late-1940s</a:t>
            </a:r>
          </a:p>
          <a:p>
            <a:pPr lvl="1"/>
            <a:r>
              <a:rPr lang="en-US" dirty="0" smtClean="0"/>
              <a:t>88% of working age men are in the labor force</a:t>
            </a:r>
          </a:p>
          <a:p>
            <a:r>
              <a:rPr lang="en-US" dirty="0" smtClean="0"/>
              <a:t>Women not in the labor force are less likely to desire to be in the labor force</a:t>
            </a:r>
          </a:p>
          <a:p>
            <a:r>
              <a:rPr lang="en-US" dirty="0" smtClean="0"/>
              <a:t>But many women and most men not in the labor force are unhappy with that fact</a:t>
            </a:r>
          </a:p>
          <a:p>
            <a:r>
              <a:rPr lang="en-US" dirty="0"/>
              <a:t>Decline in participation is widespread, affecting all races</a:t>
            </a:r>
          </a:p>
          <a:p>
            <a:r>
              <a:rPr lang="en-US" dirty="0"/>
              <a:t>Affects low income individuals more than high income</a:t>
            </a:r>
          </a:p>
          <a:p>
            <a:endParaRPr lang="en-US" dirty="0"/>
          </a:p>
        </p:txBody>
      </p:sp>
    </p:spTree>
    <p:extLst>
      <p:ext uri="{BB962C8B-B14F-4D97-AF65-F5344CB8AC3E}">
        <p14:creationId xmlns:p14="http://schemas.microsoft.com/office/powerpoint/2010/main" val="3024683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of men outside the labor force</a:t>
            </a:r>
            <a:endParaRPr lang="en-US" dirty="0"/>
          </a:p>
        </p:txBody>
      </p:sp>
      <p:sp>
        <p:nvSpPr>
          <p:cNvPr id="3" name="Content Placeholder 2"/>
          <p:cNvSpPr>
            <a:spLocks noGrp="1"/>
          </p:cNvSpPr>
          <p:nvPr>
            <p:ph idx="1"/>
          </p:nvPr>
        </p:nvSpPr>
        <p:spPr/>
        <p:txBody>
          <a:bodyPr/>
          <a:lstStyle/>
          <a:p>
            <a:r>
              <a:rPr lang="en-US" dirty="0" smtClean="0"/>
              <a:t>Men outside of the labor force report much lower health than employed or unemployed men</a:t>
            </a:r>
          </a:p>
          <a:p>
            <a:r>
              <a:rPr lang="en-US" dirty="0" smtClean="0"/>
              <a:t>Women outside of the labor force are not so different in reported health than other women</a:t>
            </a:r>
          </a:p>
          <a:p>
            <a:r>
              <a:rPr lang="en-US" dirty="0" smtClean="0"/>
              <a:t>Individuals outside the labor force report high levels of disability</a:t>
            </a:r>
          </a:p>
          <a:p>
            <a:r>
              <a:rPr lang="en-US" dirty="0" smtClean="0"/>
              <a:t>High levels of reported time spent in pain</a:t>
            </a:r>
            <a:r>
              <a:rPr lang="en-US" dirty="0"/>
              <a:t> </a:t>
            </a:r>
            <a:r>
              <a:rPr lang="en-US" dirty="0" smtClean="0"/>
              <a:t>and high levels of pain medication usage</a:t>
            </a:r>
          </a:p>
          <a:p>
            <a:pPr lvl="1"/>
            <a:r>
              <a:rPr lang="en-US" dirty="0" smtClean="0"/>
              <a:t>Significant proportion of pain medication was prescription</a:t>
            </a:r>
          </a:p>
          <a:p>
            <a:r>
              <a:rPr lang="en-US" dirty="0" smtClean="0"/>
              <a:t>35% of NLF men report receiving SSDI</a:t>
            </a:r>
          </a:p>
        </p:txBody>
      </p:sp>
    </p:spTree>
    <p:extLst>
      <p:ext uri="{BB962C8B-B14F-4D97-AF65-F5344CB8AC3E}">
        <p14:creationId xmlns:p14="http://schemas.microsoft.com/office/powerpoint/2010/main" val="396206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29870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a:p>
            <a:endParaRPr lang="en-US" dirty="0"/>
          </a:p>
        </p:txBody>
      </p:sp>
    </p:spTree>
    <p:extLst>
      <p:ext uri="{BB962C8B-B14F-4D97-AF65-F5344CB8AC3E}">
        <p14:creationId xmlns:p14="http://schemas.microsoft.com/office/powerpoint/2010/main" val="1481233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p:txBody>
          <a:bodyPr/>
          <a:lstStyle/>
          <a:p>
            <a:r>
              <a:rPr lang="en-US" dirty="0"/>
              <a:t>What is the Student Managed Fund? </a:t>
            </a:r>
          </a:p>
        </p:txBody>
      </p:sp>
      <p:sp>
        <p:nvSpPr>
          <p:cNvPr id="4" name="Title 3"/>
          <p:cNvSpPr>
            <a:spLocks noGrp="1"/>
          </p:cNvSpPr>
          <p:nvPr>
            <p:ph type="title"/>
          </p:nvPr>
        </p:nvSpPr>
        <p:spPr/>
        <p:txBody>
          <a:bodyPr/>
          <a:lstStyle/>
          <a:p>
            <a:r>
              <a:rPr lang="en-US" dirty="0"/>
              <a:t>SMF Overview</a:t>
            </a:r>
          </a:p>
        </p:txBody>
      </p:sp>
      <p:sp>
        <p:nvSpPr>
          <p:cNvPr id="5" name="Text Placeholder 4"/>
          <p:cNvSpPr>
            <a:spLocks noGrp="1"/>
          </p:cNvSpPr>
          <p:nvPr>
            <p:ph type="body" sz="quarter" idx="16"/>
          </p:nvPr>
        </p:nvSpPr>
        <p:spPr/>
        <p:txBody>
          <a:bodyPr/>
          <a:lstStyle/>
          <a:p>
            <a:endParaRPr lang="en-US" dirty="0"/>
          </a:p>
        </p:txBody>
      </p:sp>
      <p:graphicFrame>
        <p:nvGraphicFramePr>
          <p:cNvPr id="6" name="Diagram 5"/>
          <p:cNvGraphicFramePr/>
          <p:nvPr>
            <p:extLst/>
          </p:nvPr>
        </p:nvGraphicFramePr>
        <p:xfrm>
          <a:off x="1981199" y="1693688"/>
          <a:ext cx="8229601"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1786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981200" y="1325164"/>
            <a:ext cx="8229601" cy="780945"/>
          </a:xfrm>
          <a:noFill/>
        </p:spPr>
        <p:txBody>
          <a:bodyPr/>
          <a:lstStyle/>
          <a:p>
            <a:pPr marL="0" indent="0" algn="ctr">
              <a:buNone/>
            </a:pPr>
            <a:r>
              <a:rPr lang="en-US" sz="1800" i="1" dirty="0"/>
              <a:t>A</a:t>
            </a:r>
            <a:r>
              <a:rPr lang="en-US" sz="1800" i="1" dirty="0"/>
              <a:t>ctively </a:t>
            </a:r>
            <a:r>
              <a:rPr lang="en-US" sz="1800" i="1" dirty="0"/>
              <a:t>managing over $1 million develops a key set of soft and hard skills in all student managers:</a:t>
            </a:r>
          </a:p>
          <a:p>
            <a:endParaRPr lang="en-US" i="1" dirty="0"/>
          </a:p>
        </p:txBody>
      </p:sp>
      <p:sp>
        <p:nvSpPr>
          <p:cNvPr id="4" name="Title 3"/>
          <p:cNvSpPr>
            <a:spLocks noGrp="1"/>
          </p:cNvSpPr>
          <p:nvPr>
            <p:ph type="title"/>
          </p:nvPr>
        </p:nvSpPr>
        <p:spPr/>
        <p:txBody>
          <a:bodyPr/>
          <a:lstStyle/>
          <a:p>
            <a:r>
              <a:rPr lang="en-US" dirty="0"/>
              <a:t>Benefits</a:t>
            </a:r>
          </a:p>
        </p:txBody>
      </p:sp>
      <p:sp>
        <p:nvSpPr>
          <p:cNvPr id="5" name="Text Placeholder 4"/>
          <p:cNvSpPr>
            <a:spLocks noGrp="1"/>
          </p:cNvSpPr>
          <p:nvPr>
            <p:ph type="body" sz="quarter" idx="16"/>
          </p:nvPr>
        </p:nvSpPr>
        <p:spPr/>
        <p:txBody>
          <a:bodyPr/>
          <a:lstStyle/>
          <a:p>
            <a:endParaRPr lang="en-US" dirty="0"/>
          </a:p>
        </p:txBody>
      </p:sp>
      <p:sp>
        <p:nvSpPr>
          <p:cNvPr id="9" name="Rectangle 8"/>
          <p:cNvSpPr/>
          <p:nvPr/>
        </p:nvSpPr>
        <p:spPr>
          <a:xfrm>
            <a:off x="2668337" y="4198652"/>
            <a:ext cx="4572000" cy="369332"/>
          </a:xfrm>
          <a:prstGeom prst="rect">
            <a:avLst/>
          </a:prstGeom>
        </p:spPr>
        <p:txBody>
          <a:bodyPr>
            <a:spAutoFit/>
          </a:bodyPr>
          <a:lstStyle/>
          <a:p>
            <a:endParaRPr lang="en-US" dirty="0"/>
          </a:p>
        </p:txBody>
      </p:sp>
      <p:sp>
        <p:nvSpPr>
          <p:cNvPr id="10" name="TextBox 9"/>
          <p:cNvSpPr txBox="1"/>
          <p:nvPr/>
        </p:nvSpPr>
        <p:spPr>
          <a:xfrm>
            <a:off x="2753148" y="3527279"/>
            <a:ext cx="1969367" cy="584776"/>
          </a:xfrm>
          <a:prstGeom prst="rect">
            <a:avLst/>
          </a:prstGeom>
          <a:solidFill>
            <a:srgbClr val="002060"/>
          </a:solidFill>
        </p:spPr>
        <p:txBody>
          <a:bodyPr wrap="square" rtlCol="0">
            <a:spAutoFit/>
          </a:bodyPr>
          <a:lstStyle/>
          <a:p>
            <a:pPr algn="ctr"/>
            <a:r>
              <a:rPr lang="en-US" sz="3200" i="1" dirty="0">
                <a:solidFill>
                  <a:srgbClr val="FFFFFF"/>
                </a:solidFill>
              </a:rPr>
              <a:t>Soft Skills</a:t>
            </a:r>
          </a:p>
        </p:txBody>
      </p:sp>
      <p:sp>
        <p:nvSpPr>
          <p:cNvPr id="11" name="TextBox 10"/>
          <p:cNvSpPr txBox="1"/>
          <p:nvPr/>
        </p:nvSpPr>
        <p:spPr>
          <a:xfrm>
            <a:off x="7341896" y="3527279"/>
            <a:ext cx="1965960" cy="584776"/>
          </a:xfrm>
          <a:prstGeom prst="rect">
            <a:avLst/>
          </a:prstGeom>
          <a:solidFill>
            <a:srgbClr val="002060"/>
          </a:solidFill>
        </p:spPr>
        <p:txBody>
          <a:bodyPr wrap="none" rtlCol="0">
            <a:spAutoFit/>
          </a:bodyPr>
          <a:lstStyle/>
          <a:p>
            <a:pPr algn="ctr"/>
            <a:r>
              <a:rPr lang="en-US" sz="3200" i="1" dirty="0">
                <a:solidFill>
                  <a:srgbClr val="FFFFFF"/>
                </a:solidFill>
              </a:rPr>
              <a:t>Hard Skills</a:t>
            </a:r>
          </a:p>
        </p:txBody>
      </p:sp>
      <p:sp>
        <p:nvSpPr>
          <p:cNvPr id="13" name="Rectangle 12"/>
          <p:cNvSpPr/>
          <p:nvPr/>
        </p:nvSpPr>
        <p:spPr>
          <a:xfrm>
            <a:off x="2091910" y="4227810"/>
            <a:ext cx="3291840" cy="1477328"/>
          </a:xfrm>
          <a:prstGeom prst="rect">
            <a:avLst/>
          </a:prstGeom>
        </p:spPr>
        <p:txBody>
          <a:bodyPr wrap="square">
            <a:spAutoFit/>
          </a:bodyPr>
          <a:lstStyle/>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Higher level thinking</a:t>
            </a:r>
          </a:p>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Present and defend a thesis</a:t>
            </a:r>
          </a:p>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Working as a team to challenge each other</a:t>
            </a:r>
          </a:p>
        </p:txBody>
      </p:sp>
      <p:sp>
        <p:nvSpPr>
          <p:cNvPr id="14" name="Rectangle 13"/>
          <p:cNvSpPr/>
          <p:nvPr/>
        </p:nvSpPr>
        <p:spPr>
          <a:xfrm>
            <a:off x="6678956" y="4214680"/>
            <a:ext cx="3291840" cy="2308324"/>
          </a:xfrm>
          <a:prstGeom prst="rect">
            <a:avLst/>
          </a:prstGeom>
        </p:spPr>
        <p:txBody>
          <a:bodyPr wrap="square">
            <a:spAutoFit/>
          </a:bodyPr>
          <a:lstStyle/>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Financial modeling: DCF, DDM, EVA, Comparable</a:t>
            </a:r>
          </a:p>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Individual company analysis</a:t>
            </a:r>
          </a:p>
          <a:p>
            <a:pPr marL="285750" indent="-285750">
              <a:buFont typeface="Wingdings" panose="05000000000000000000" pitchFamily="2" charset="2"/>
              <a:buChar char="ü"/>
            </a:pPr>
            <a:r>
              <a:rPr lang="en-US" dirty="0">
                <a:latin typeface="Arial" panose="020B0604020202020204" pitchFamily="34" charset="0"/>
                <a:cs typeface="Arial" panose="020B0604020202020204" pitchFamily="34" charset="0"/>
              </a:rPr>
              <a:t>Data analysis: Bloomberg, </a:t>
            </a:r>
            <a:r>
              <a:rPr lang="en-US" dirty="0" err="1">
                <a:latin typeface="Arial" panose="020B0604020202020204" pitchFamily="34" charset="0"/>
                <a:cs typeface="Arial" panose="020B0604020202020204" pitchFamily="34" charset="0"/>
              </a:rPr>
              <a:t>Valueline</a:t>
            </a:r>
            <a:endParaRPr lang="en-US" dirty="0">
              <a:latin typeface="Arial" panose="020B0604020202020204" pitchFamily="34" charset="0"/>
              <a:cs typeface="Arial" panose="020B0604020202020204" pitchFamily="34" charset="0"/>
            </a:endParaRPr>
          </a:p>
          <a:p>
            <a:endParaRPr lang="en-US" i="1" dirty="0"/>
          </a:p>
          <a:p>
            <a:endParaRPr lang="en-US" i="1" dirty="0"/>
          </a:p>
        </p:txBody>
      </p:sp>
      <p:pic>
        <p:nvPicPr>
          <p:cNvPr id="3" name="Picture 2"/>
          <p:cNvPicPr>
            <a:picLocks noChangeAspect="1"/>
          </p:cNvPicPr>
          <p:nvPr/>
        </p:nvPicPr>
        <p:blipFill>
          <a:blip r:embed="rId2">
            <a:clrChange>
              <a:clrFrom>
                <a:srgbClr val="FFFFFF"/>
              </a:clrFrom>
              <a:clrTo>
                <a:srgbClr val="FFFFFF">
                  <a:alpha val="0"/>
                </a:srgbClr>
              </a:clrTo>
            </a:clrChange>
            <a:duotone>
              <a:schemeClr val="accent1">
                <a:shade val="45000"/>
                <a:satMod val="135000"/>
              </a:schemeClr>
              <a:prstClr val="white"/>
            </a:duotone>
          </a:blip>
          <a:stretch>
            <a:fillRect/>
          </a:stretch>
        </p:blipFill>
        <p:spPr>
          <a:xfrm>
            <a:off x="3074890" y="2161272"/>
            <a:ext cx="1325880" cy="1325880"/>
          </a:xfrm>
          <a:prstGeom prst="rect">
            <a:avLst/>
          </a:prstGeom>
          <a:noFill/>
          <a:ln>
            <a:solidFill>
              <a:schemeClr val="tx1"/>
            </a:solidFill>
          </a:ln>
        </p:spPr>
      </p:pic>
      <p:pic>
        <p:nvPicPr>
          <p:cNvPr id="6" name="Picture 5">
            <a:extLst>
              <a:ext uri="{FF2B5EF4-FFF2-40B4-BE49-F238E27FC236}">
                <a16:creationId xmlns:a16="http://schemas.microsoft.com/office/drawing/2014/main" id="{6F12A0A6-1D1C-744A-83CE-6BD611481EFE}"/>
              </a:ext>
            </a:extLst>
          </p:cNvPr>
          <p:cNvPicPr>
            <a:picLocks noChangeAspect="1"/>
          </p:cNvPicPr>
          <p:nvPr/>
        </p:nvPicPr>
        <p:blipFill>
          <a:blip r:embed="rId3">
            <a:duotone>
              <a:schemeClr val="accent1">
                <a:shade val="45000"/>
                <a:satMod val="135000"/>
              </a:schemeClr>
              <a:prstClr val="white"/>
            </a:duotone>
            <a:extLst>
              <a:ext uri="{BEBA8EAE-BF5A-486C-A8C5-ECC9F3942E4B}">
                <a14:imgProps xmlns:a14="http://schemas.microsoft.com/office/drawing/2010/main">
                  <a14:imgLayer r:embed="rId4">
                    <a14:imgEffect>
                      <a14:colorTemperature colorTemp="1780"/>
                    </a14:imgEffect>
                  </a14:imgLayer>
                </a14:imgProps>
              </a:ext>
            </a:extLst>
          </a:blip>
          <a:stretch>
            <a:fillRect/>
          </a:stretch>
        </p:blipFill>
        <p:spPr>
          <a:xfrm>
            <a:off x="7633473" y="2160720"/>
            <a:ext cx="1323339" cy="1323339"/>
          </a:xfrm>
          <a:prstGeom prst="rect">
            <a:avLst/>
          </a:prstGeom>
          <a:noFill/>
          <a:ln>
            <a:solidFill>
              <a:srgbClr val="002060"/>
            </a:solidFill>
          </a:ln>
        </p:spPr>
      </p:pic>
    </p:spTree>
    <p:extLst>
      <p:ext uri="{BB962C8B-B14F-4D97-AF65-F5344CB8AC3E}">
        <p14:creationId xmlns:p14="http://schemas.microsoft.com/office/powerpoint/2010/main" val="235125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p:txBody>
          <a:bodyPr/>
          <a:lstStyle/>
          <a:p>
            <a:r>
              <a:rPr lang="en-US" dirty="0"/>
              <a:t>How do I apply to be apart of the Student Managed Fund? </a:t>
            </a:r>
          </a:p>
        </p:txBody>
      </p:sp>
      <p:sp>
        <p:nvSpPr>
          <p:cNvPr id="4" name="Title 3"/>
          <p:cNvSpPr>
            <a:spLocks noGrp="1"/>
          </p:cNvSpPr>
          <p:nvPr>
            <p:ph type="title"/>
          </p:nvPr>
        </p:nvSpPr>
        <p:spPr/>
        <p:txBody>
          <a:bodyPr/>
          <a:lstStyle/>
          <a:p>
            <a:r>
              <a:rPr lang="en-US" dirty="0"/>
              <a:t>Application Process</a:t>
            </a:r>
          </a:p>
        </p:txBody>
      </p:sp>
      <p:sp>
        <p:nvSpPr>
          <p:cNvPr id="5" name="Text Placeholder 4"/>
          <p:cNvSpPr>
            <a:spLocks noGrp="1"/>
          </p:cNvSpPr>
          <p:nvPr>
            <p:ph type="body" sz="quarter" idx="16"/>
          </p:nvPr>
        </p:nvSpPr>
        <p:spPr/>
        <p:txBody>
          <a:bodyPr/>
          <a:lstStyle/>
          <a:p>
            <a:endParaRPr lang="en-US" dirty="0"/>
          </a:p>
        </p:txBody>
      </p:sp>
      <p:graphicFrame>
        <p:nvGraphicFramePr>
          <p:cNvPr id="6" name="Diagram 5"/>
          <p:cNvGraphicFramePr/>
          <p:nvPr>
            <p:extLst/>
          </p:nvPr>
        </p:nvGraphicFramePr>
        <p:xfrm>
          <a:off x="1981199" y="177354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Picture 1"/>
          <p:cNvPicPr>
            <a:picLocks noChangeAspect="1"/>
          </p:cNvPicPr>
          <p:nvPr/>
        </p:nvPicPr>
        <p:blipFill>
          <a:blip r:embed="rId7">
            <a:duotone>
              <a:schemeClr val="accent1">
                <a:shade val="45000"/>
                <a:satMod val="135000"/>
              </a:schemeClr>
              <a:prstClr val="white"/>
            </a:duotone>
          </a:blip>
          <a:stretch>
            <a:fillRect/>
          </a:stretch>
        </p:blipFill>
        <p:spPr>
          <a:xfrm>
            <a:off x="8484476" y="2402378"/>
            <a:ext cx="1801138" cy="1801138"/>
          </a:xfrm>
          <a:prstGeom prst="rect">
            <a:avLst/>
          </a:prstGeom>
        </p:spPr>
      </p:pic>
    </p:spTree>
    <p:extLst>
      <p:ext uri="{BB962C8B-B14F-4D97-AF65-F5344CB8AC3E}">
        <p14:creationId xmlns:p14="http://schemas.microsoft.com/office/powerpoint/2010/main" val="3147661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p:txBody>
          <a:bodyPr/>
          <a:lstStyle/>
          <a:p>
            <a:r>
              <a:rPr lang="en-US" dirty="0"/>
              <a:t>How do I apply to be apart of the Student Managed Fund? </a:t>
            </a:r>
          </a:p>
        </p:txBody>
      </p:sp>
      <p:sp>
        <p:nvSpPr>
          <p:cNvPr id="4" name="Title 3"/>
          <p:cNvSpPr>
            <a:spLocks noGrp="1"/>
          </p:cNvSpPr>
          <p:nvPr>
            <p:ph type="title"/>
          </p:nvPr>
        </p:nvSpPr>
        <p:spPr/>
        <p:txBody>
          <a:bodyPr/>
          <a:lstStyle/>
          <a:p>
            <a:r>
              <a:rPr lang="en-US" dirty="0"/>
              <a:t>Application Process</a:t>
            </a:r>
          </a:p>
        </p:txBody>
      </p:sp>
      <p:sp>
        <p:nvSpPr>
          <p:cNvPr id="5" name="Text Placeholder 4"/>
          <p:cNvSpPr>
            <a:spLocks noGrp="1"/>
          </p:cNvSpPr>
          <p:nvPr>
            <p:ph type="body" sz="quarter" idx="16"/>
          </p:nvPr>
        </p:nvSpPr>
        <p:spPr/>
        <p:txBody>
          <a:bodyPr/>
          <a:lstStyle/>
          <a:p>
            <a:endParaRPr lang="en-US" dirty="0"/>
          </a:p>
        </p:txBody>
      </p:sp>
      <p:graphicFrame>
        <p:nvGraphicFramePr>
          <p:cNvPr id="6" name="Diagram 5"/>
          <p:cNvGraphicFramePr/>
          <p:nvPr>
            <p:extLst/>
          </p:nvPr>
        </p:nvGraphicFramePr>
        <p:xfrm>
          <a:off x="1981199" y="177354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Picture 1"/>
          <p:cNvPicPr>
            <a:picLocks noChangeAspect="1"/>
          </p:cNvPicPr>
          <p:nvPr/>
        </p:nvPicPr>
        <p:blipFill>
          <a:blip r:embed="rId7">
            <a:duotone>
              <a:schemeClr val="accent1">
                <a:shade val="45000"/>
                <a:satMod val="135000"/>
              </a:schemeClr>
              <a:prstClr val="white"/>
            </a:duotone>
          </a:blip>
          <a:stretch>
            <a:fillRect/>
          </a:stretch>
        </p:blipFill>
        <p:spPr>
          <a:xfrm>
            <a:off x="8484476" y="2402378"/>
            <a:ext cx="1801138" cy="1801138"/>
          </a:xfrm>
          <a:prstGeom prst="rect">
            <a:avLst/>
          </a:prstGeom>
        </p:spPr>
      </p:pic>
    </p:spTree>
    <p:extLst>
      <p:ext uri="{BB962C8B-B14F-4D97-AF65-F5344CB8AC3E}">
        <p14:creationId xmlns:p14="http://schemas.microsoft.com/office/powerpoint/2010/main" val="22318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Video: </a:t>
            </a:r>
            <a:r>
              <a:rPr lang="en-US" dirty="0"/>
              <a:t>How did Makeup, WWII &amp; Communism Create U.S. Healthcare?</a:t>
            </a:r>
            <a:br>
              <a:rPr lang="en-US" dirty="0"/>
            </a:br>
            <a:endParaRPr lang="en-US" dirty="0"/>
          </a:p>
        </p:txBody>
      </p:sp>
      <p:sp>
        <p:nvSpPr>
          <p:cNvPr id="3" name="Content Placeholder 2"/>
          <p:cNvSpPr>
            <a:spLocks noGrp="1"/>
          </p:cNvSpPr>
          <p:nvPr>
            <p:ph idx="1"/>
          </p:nvPr>
        </p:nvSpPr>
        <p:spPr/>
        <p:txBody>
          <a:bodyPr/>
          <a:lstStyle/>
          <a:p>
            <a:r>
              <a:rPr lang="en-US" dirty="0"/>
              <a:t>https://www.youtube.com/watch?v=JKQif8qBRVg</a:t>
            </a:r>
          </a:p>
        </p:txBody>
      </p:sp>
    </p:spTree>
    <p:extLst>
      <p:ext uri="{BB962C8B-B14F-4D97-AF65-F5344CB8AC3E}">
        <p14:creationId xmlns:p14="http://schemas.microsoft.com/office/powerpoint/2010/main" val="40969894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Cross</a:t>
            </a:r>
            <a:endParaRPr lang="en-US" dirty="0"/>
          </a:p>
        </p:txBody>
      </p:sp>
      <p:sp>
        <p:nvSpPr>
          <p:cNvPr id="3" name="Content Placeholder 2"/>
          <p:cNvSpPr>
            <a:spLocks noGrp="1"/>
          </p:cNvSpPr>
          <p:nvPr>
            <p:ph idx="1"/>
          </p:nvPr>
        </p:nvSpPr>
        <p:spPr/>
        <p:txBody>
          <a:bodyPr/>
          <a:lstStyle/>
          <a:p>
            <a:r>
              <a:rPr lang="en-US" dirty="0"/>
              <a:t>In 1929, a group of Dallas school teachers contracted with Baylor University Hospital to receive up to 21 days of inpatient care a year for regular monthly payments of 50 </a:t>
            </a:r>
            <a:r>
              <a:rPr lang="en-US" dirty="0" smtClean="0"/>
              <a:t>cents.</a:t>
            </a:r>
          </a:p>
          <a:p>
            <a:r>
              <a:rPr lang="en-US" dirty="0"/>
              <a:t>By 1937, there were 26 such plans with more than 600,000 members </a:t>
            </a:r>
            <a:r>
              <a:rPr lang="en-US" dirty="0" smtClean="0"/>
              <a:t>total.</a:t>
            </a:r>
          </a:p>
          <a:p>
            <a:r>
              <a:rPr lang="en-US" dirty="0" smtClean="0"/>
              <a:t>These </a:t>
            </a:r>
            <a:r>
              <a:rPr lang="en-US" dirty="0"/>
              <a:t>combined under the auspices of the American Hospital Association (AHA) to form the Blue Cross network of plans</a:t>
            </a:r>
            <a:endParaRPr lang="en-US" dirty="0" smtClean="0"/>
          </a:p>
        </p:txBody>
      </p:sp>
    </p:spTree>
    <p:extLst>
      <p:ext uri="{BB962C8B-B14F-4D97-AF65-F5344CB8AC3E}">
        <p14:creationId xmlns:p14="http://schemas.microsoft.com/office/powerpoint/2010/main" val="95783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Shield</a:t>
            </a:r>
            <a:endParaRPr lang="en-US" dirty="0"/>
          </a:p>
        </p:txBody>
      </p:sp>
      <p:sp>
        <p:nvSpPr>
          <p:cNvPr id="3" name="Content Placeholder 2"/>
          <p:cNvSpPr>
            <a:spLocks noGrp="1"/>
          </p:cNvSpPr>
          <p:nvPr>
            <p:ph idx="1"/>
          </p:nvPr>
        </p:nvSpPr>
        <p:spPr/>
        <p:txBody>
          <a:bodyPr/>
          <a:lstStyle/>
          <a:p>
            <a:r>
              <a:rPr lang="en-US" dirty="0"/>
              <a:t>In the 1930s, physicians became concerned about proposals for compulsory national health insurance and the threat of insurance competition from Blue </a:t>
            </a:r>
            <a:r>
              <a:rPr lang="en-US" dirty="0" smtClean="0"/>
              <a:t>Cross. </a:t>
            </a:r>
          </a:p>
          <a:p>
            <a:r>
              <a:rPr lang="en-US" dirty="0" smtClean="0"/>
              <a:t>Specifically</a:t>
            </a:r>
            <a:r>
              <a:rPr lang="en-US" dirty="0"/>
              <a:t>, doctors worried that third-party payers would lower their incomes by restricting their ability to set their own fees. In response, physicians established a network of their own insurance plans covering physician services. </a:t>
            </a:r>
            <a:endParaRPr lang="en-US" dirty="0" smtClean="0"/>
          </a:p>
          <a:p>
            <a:r>
              <a:rPr lang="en-US" dirty="0" smtClean="0"/>
              <a:t>These </a:t>
            </a:r>
            <a:r>
              <a:rPr lang="en-US" dirty="0"/>
              <a:t>plans, known as Blue Shield, preempted the hospital-oriented Blue Cross plans from entering into the primary care sector.</a:t>
            </a:r>
          </a:p>
        </p:txBody>
      </p:sp>
    </p:spTree>
    <p:extLst>
      <p:ext uri="{BB962C8B-B14F-4D97-AF65-F5344CB8AC3E}">
        <p14:creationId xmlns:p14="http://schemas.microsoft.com/office/powerpoint/2010/main" val="1877304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WWII and the 1950s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During </a:t>
            </a:r>
            <a:r>
              <a:rPr lang="en-US" dirty="0"/>
              <a:t>World War </a:t>
            </a:r>
            <a:r>
              <a:rPr lang="en-US" dirty="0" smtClean="0"/>
              <a:t>II </a:t>
            </a:r>
            <a:r>
              <a:rPr lang="en-US" dirty="0"/>
              <a:t>wage and price controls prevented employers from using higher salaries to attract </a:t>
            </a:r>
            <a:r>
              <a:rPr lang="en-US" dirty="0" smtClean="0"/>
              <a:t>workers.</a:t>
            </a:r>
          </a:p>
          <a:p>
            <a:r>
              <a:rPr lang="en-US" dirty="0" smtClean="0"/>
              <a:t>They </a:t>
            </a:r>
            <a:r>
              <a:rPr lang="en-US" dirty="0"/>
              <a:t>were, however, allowed to offer fringe benefits like health insurance for up to 5 percent of a worker's </a:t>
            </a:r>
            <a:r>
              <a:rPr lang="en-US" dirty="0" smtClean="0"/>
              <a:t>wages.</a:t>
            </a:r>
          </a:p>
          <a:p>
            <a:r>
              <a:rPr lang="en-US" dirty="0" smtClean="0"/>
              <a:t>In </a:t>
            </a:r>
            <a:r>
              <a:rPr lang="en-US" dirty="0"/>
              <a:t>addition, the National Labor Relations Board ruled that health insurance benefits were a legitimate subject of labor-management </a:t>
            </a:r>
            <a:r>
              <a:rPr lang="en-US" dirty="0" smtClean="0"/>
              <a:t>negotiations.</a:t>
            </a:r>
          </a:p>
          <a:p>
            <a:r>
              <a:rPr lang="en-US" dirty="0" smtClean="0"/>
              <a:t>Lastly</a:t>
            </a:r>
            <a:r>
              <a:rPr lang="en-US" dirty="0"/>
              <a:t>, the </a:t>
            </a:r>
            <a:r>
              <a:rPr lang="en-US" dirty="0" smtClean="0"/>
              <a:t>IRS and the </a:t>
            </a:r>
            <a:r>
              <a:rPr lang="en-US" dirty="0"/>
              <a:t>National War Labor </a:t>
            </a:r>
            <a:r>
              <a:rPr lang="en-US" dirty="0" smtClean="0"/>
              <a:t>Board </a:t>
            </a:r>
            <a:r>
              <a:rPr lang="en-US" dirty="0"/>
              <a:t>determined that employers could deduct the cost of employee health benefits from taxable business income, and employees did not have to include the value of those benefits in calculating their taxable income.</a:t>
            </a:r>
            <a:endParaRPr lang="en-US" dirty="0" smtClean="0"/>
          </a:p>
          <a:p>
            <a:r>
              <a:rPr lang="en-US" dirty="0" smtClean="0"/>
              <a:t>As </a:t>
            </a:r>
            <a:r>
              <a:rPr lang="en-US" dirty="0"/>
              <a:t>a result the market for health insurance of all kinds increased dramatically during the 1940s, from a total enrollment of 20,662,000 in 1940 to 142,334,000 in 1950.</a:t>
            </a:r>
          </a:p>
        </p:txBody>
      </p:sp>
    </p:spTree>
    <p:extLst>
      <p:ext uri="{BB962C8B-B14F-4D97-AF65-F5344CB8AC3E}">
        <p14:creationId xmlns:p14="http://schemas.microsoft.com/office/powerpoint/2010/main" val="14036877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30014</TotalTime>
  <Words>1032</Words>
  <Application>Microsoft Office PowerPoint</Application>
  <PresentationFormat>Widescreen</PresentationFormat>
  <Paragraphs>98</Paragraphs>
  <Slides>16</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HCMI 5243: Health IO</vt:lpstr>
      <vt:lpstr>SMF Overview</vt:lpstr>
      <vt:lpstr>Benefits</vt:lpstr>
      <vt:lpstr>Application Process</vt:lpstr>
      <vt:lpstr>Application Process</vt:lpstr>
      <vt:lpstr>Video: How did Makeup, WWII &amp; Communism Create U.S. Healthcare? </vt:lpstr>
      <vt:lpstr>Blue Cross</vt:lpstr>
      <vt:lpstr>Blue Shield</vt:lpstr>
      <vt:lpstr>WWII and the 1950s</vt:lpstr>
      <vt:lpstr>HMOs</vt:lpstr>
      <vt:lpstr>Pharmaceutical Industry: Pricing</vt:lpstr>
      <vt:lpstr>Pharmaceutical Industry</vt:lpstr>
      <vt:lpstr>Labor force participation and subjective well-being</vt:lpstr>
      <vt:lpstr>Health of men outside the labor force</vt:lpstr>
      <vt:lpstr>PowerPoint Presentation</vt:lpstr>
      <vt:lpstr>PowerPoint Presentation</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94</cp:revision>
  <dcterms:created xsi:type="dcterms:W3CDTF">2018-08-26T19:46:47Z</dcterms:created>
  <dcterms:modified xsi:type="dcterms:W3CDTF">2019-03-26T03:35:36Z</dcterms:modified>
</cp:coreProperties>
</file>