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337" r:id="rId3"/>
    <p:sldId id="315" r:id="rId4"/>
    <p:sldId id="338" r:id="rId5"/>
    <p:sldId id="339" r:id="rId6"/>
    <p:sldId id="340" r:id="rId7"/>
    <p:sldId id="341" r:id="rId8"/>
    <p:sldId id="342" r:id="rId9"/>
    <p:sldId id="323" r:id="rId10"/>
    <p:sldId id="328" r:id="rId11"/>
    <p:sldId id="330" r:id="rId12"/>
    <p:sldId id="331" r:id="rId13"/>
    <p:sldId id="332" r:id="rId14"/>
    <p:sldId id="335" r:id="rId15"/>
    <p:sldId id="336" r:id="rId16"/>
    <p:sldId id="333" r:id="rId17"/>
    <p:sldId id="334" r:id="rId18"/>
    <p:sldId id="343" r:id="rId19"/>
    <p:sldId id="344" r:id="rId20"/>
    <p:sldId id="345" r:id="rId21"/>
    <p:sldId id="346" r:id="rId22"/>
    <p:sldId id="317" r:id="rId23"/>
    <p:sldId id="318" r:id="rId24"/>
    <p:sldId id="319" r:id="rId25"/>
    <p:sldId id="322" r:id="rId26"/>
    <p:sldId id="321" r:id="rId27"/>
    <p:sldId id="347" r:id="rId28"/>
    <p:sldId id="348" r:id="rId29"/>
    <p:sldId id="349" r:id="rId30"/>
    <p:sldId id="329" r:id="rId31"/>
    <p:sldId id="278" r:id="rId32"/>
    <p:sldId id="350"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73" d="100"/>
          <a:sy n="73" d="100"/>
        </p:scale>
        <p:origin x="402" y="72"/>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4/10/2019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search.proquest.com/indexingvolumeissuelinkhandler/36027/Health+Affairs/02017Y09Y01$23Sep+2017$3b++Vol.+36+$289$29/36/9?accountid=14963"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courant.com/business/hc-biz-danbury-hospital-network-merger-20180328-story.html"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www.hartfordbusiness.com/article/20180802/NEWS01/180809973/ct-childrens-med-center-to-purchase-shelton-concussion-clinic"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webmd.com/health-insurance/insurance-basics/terms/high-deductible-health-plan"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webmd.com/health-insurance/insurance-costs/affordable-care-act-and-health-savings-plans"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idea in economics – incentives matter</a:t>
            </a:r>
          </a:p>
        </p:txBody>
      </p:sp>
      <p:sp>
        <p:nvSpPr>
          <p:cNvPr id="4" name="Slide Number Placeholder 3"/>
          <p:cNvSpPr>
            <a:spLocks noGrp="1"/>
          </p:cNvSpPr>
          <p:nvPr>
            <p:ph type="sldNum" sz="quarter" idx="5"/>
          </p:nvPr>
        </p:nvSpPr>
        <p:spPr/>
        <p:txBody>
          <a:bodyPr/>
          <a:lstStyle/>
          <a:p>
            <a:fld id="{C650322F-5B1D-4A44-A3B2-8D90B03910C1}" type="slidenum">
              <a:rPr lang="en-US" smtClean="0"/>
              <a:t>2</a:t>
            </a:fld>
            <a:endParaRPr lang="en-US"/>
          </a:p>
        </p:txBody>
      </p:sp>
    </p:spTree>
    <p:extLst>
      <p:ext uri="{BB962C8B-B14F-4D97-AF65-F5344CB8AC3E}">
        <p14:creationId xmlns:p14="http://schemas.microsoft.com/office/powerpoint/2010/main" val="2862947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physicians, VI means there is often a tradeoff between physician autonomy and support from a healthcare system. </a:t>
            </a:r>
          </a:p>
        </p:txBody>
      </p:sp>
      <p:sp>
        <p:nvSpPr>
          <p:cNvPr id="4" name="Slide Number Placeholder 3"/>
          <p:cNvSpPr>
            <a:spLocks noGrp="1"/>
          </p:cNvSpPr>
          <p:nvPr>
            <p:ph type="sldNum" sz="quarter" idx="5"/>
          </p:nvPr>
        </p:nvSpPr>
        <p:spPr/>
        <p:txBody>
          <a:bodyPr/>
          <a:lstStyle/>
          <a:p>
            <a:fld id="{9731012E-E306-4582-873C-D276CF76703D}" type="slidenum">
              <a:rPr lang="en-US" smtClean="0"/>
              <a:t>14</a:t>
            </a:fld>
            <a:endParaRPr lang="en-US"/>
          </a:p>
        </p:txBody>
      </p:sp>
    </p:spTree>
    <p:extLst>
      <p:ext uri="{BB962C8B-B14F-4D97-AF65-F5344CB8AC3E}">
        <p14:creationId xmlns:p14="http://schemas.microsoft.com/office/powerpoint/2010/main" val="1012299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Berenson, Robert A. “A Physician's Perspective On Vertical Integration.” Health Affairs.</a:t>
            </a:r>
            <a:r>
              <a:rPr lang="en-US" sz="1200" b="0" i="0" u="none" strike="noStrike" kern="1200" dirty="0">
                <a:solidFill>
                  <a:schemeClr val="tx1"/>
                </a:solidFill>
                <a:effectLst/>
                <a:latin typeface="+mn-lt"/>
                <a:ea typeface="+mn-ea"/>
                <a:cs typeface="+mn-cs"/>
                <a:hlinkClick r:id="rId3" tooltip="Click to search for more items from this issue"/>
              </a:rPr>
              <a:t> Vol. 36, </a:t>
            </a:r>
            <a:r>
              <a:rPr lang="en-US" sz="1200" b="0" i="0" u="none" strike="noStrike" kern="1200" dirty="0" err="1">
                <a:solidFill>
                  <a:schemeClr val="tx1"/>
                </a:solidFill>
                <a:effectLst/>
                <a:latin typeface="+mn-lt"/>
                <a:ea typeface="+mn-ea"/>
                <a:cs typeface="+mn-cs"/>
                <a:hlinkClick r:id="rId3" tooltip="Click to search for more items from this issue"/>
              </a:rPr>
              <a:t>Iss</a:t>
            </a:r>
            <a:r>
              <a:rPr lang="en-US" sz="1200" b="0" i="0" u="none" strike="noStrike" kern="1200" dirty="0">
                <a:solidFill>
                  <a:schemeClr val="tx1"/>
                </a:solidFill>
                <a:effectLst/>
                <a:latin typeface="+mn-lt"/>
                <a:ea typeface="+mn-ea"/>
                <a:cs typeface="+mn-cs"/>
                <a:hlinkClick r:id="rId3" tooltip="Click to search for more items from this issue"/>
              </a:rPr>
              <a:t>. 9,</a:t>
            </a:r>
            <a:r>
              <a:rPr lang="en-US" sz="1200" b="0" i="0" u="none" strike="noStrike"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(Sep 2017): 1585-1590.</a:t>
            </a:r>
          </a:p>
          <a:p>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16</a:t>
            </a:fld>
            <a:endParaRPr lang="en-US"/>
          </a:p>
        </p:txBody>
      </p:sp>
    </p:spTree>
    <p:extLst>
      <p:ext uri="{BB962C8B-B14F-4D97-AF65-F5344CB8AC3E}">
        <p14:creationId xmlns:p14="http://schemas.microsoft.com/office/powerpoint/2010/main" val="1847062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https://www.courant.com/business/hc-biz-danbury-hospital-network-merger-20180328-story.html</a:t>
            </a:r>
            <a:endParaRPr lang="en-US" dirty="0"/>
          </a:p>
          <a:p>
            <a:r>
              <a:rPr lang="en-US" dirty="0">
                <a:hlinkClick r:id="rId4"/>
              </a:rPr>
              <a:t>http://www.hartfordbusiness.com/article/20180802/NEWS01/180809973/ct-childrens-med-center-to-purchase-shelton-concussion-clinic</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17</a:t>
            </a:fld>
            <a:endParaRPr lang="en-US"/>
          </a:p>
        </p:txBody>
      </p:sp>
    </p:spTree>
    <p:extLst>
      <p:ext uri="{BB962C8B-B14F-4D97-AF65-F5344CB8AC3E}">
        <p14:creationId xmlns:p14="http://schemas.microsoft.com/office/powerpoint/2010/main" val="968888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would each of these affect providers use of medical services? Quality of care?</a:t>
            </a:r>
          </a:p>
          <a:p>
            <a:pPr marL="171450" indent="-171450">
              <a:buFontTx/>
              <a:buChar char="-"/>
            </a:pPr>
            <a:r>
              <a:rPr lang="en-US" dirty="0"/>
              <a:t>Reduced FFS – little incentive to reduce utilization of medical services – </a:t>
            </a:r>
            <a:r>
              <a:rPr lang="en-US" dirty="0" err="1"/>
              <a:t>QoC</a:t>
            </a:r>
            <a:r>
              <a:rPr lang="en-US" dirty="0"/>
              <a:t> unclear</a:t>
            </a:r>
          </a:p>
          <a:p>
            <a:pPr marL="171450" indent="-171450">
              <a:buFontTx/>
              <a:buChar char="-"/>
            </a:pPr>
            <a:r>
              <a:rPr lang="en-US" dirty="0"/>
              <a:t>Capitation – strong incentive to reduce costs, but unclear how it would affect </a:t>
            </a:r>
            <a:r>
              <a:rPr lang="en-US" dirty="0" err="1"/>
              <a:t>QoC</a:t>
            </a:r>
            <a:r>
              <a:rPr lang="en-US" dirty="0"/>
              <a:t>, possibly adversely</a:t>
            </a:r>
          </a:p>
          <a:p>
            <a:pPr marL="171450" indent="-171450">
              <a:buFontTx/>
              <a:buChar char="-"/>
            </a:pPr>
            <a:r>
              <a:rPr lang="en-US" dirty="0"/>
              <a:t>PFP – strong incentive to reduce costs, especially for inappropriate/excessive use of services, but unclear how </a:t>
            </a:r>
            <a:r>
              <a:rPr lang="en-US" dirty="0" err="1"/>
              <a:t>QoC</a:t>
            </a:r>
            <a:r>
              <a:rPr lang="en-US" dirty="0"/>
              <a:t> would be affected</a:t>
            </a:r>
          </a:p>
        </p:txBody>
      </p:sp>
      <p:sp>
        <p:nvSpPr>
          <p:cNvPr id="4" name="Slide Number Placeholder 3"/>
          <p:cNvSpPr>
            <a:spLocks noGrp="1"/>
          </p:cNvSpPr>
          <p:nvPr>
            <p:ph type="sldNum" sz="quarter" idx="5"/>
          </p:nvPr>
        </p:nvSpPr>
        <p:spPr/>
        <p:txBody>
          <a:bodyPr/>
          <a:lstStyle/>
          <a:p>
            <a:fld id="{C650322F-5B1D-4A44-A3B2-8D90B03910C1}" type="slidenum">
              <a:rPr lang="en-US" smtClean="0"/>
              <a:t>19</a:t>
            </a:fld>
            <a:endParaRPr lang="en-US"/>
          </a:p>
        </p:txBody>
      </p:sp>
    </p:spTree>
    <p:extLst>
      <p:ext uri="{BB962C8B-B14F-4D97-AF65-F5344CB8AC3E}">
        <p14:creationId xmlns:p14="http://schemas.microsoft.com/office/powerpoint/2010/main" val="2320817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these management strategies are designed to directly affect how a physician behaves in a specific clinical circumstance.</a:t>
            </a:r>
          </a:p>
          <a:p>
            <a:endParaRPr lang="en-US" dirty="0"/>
          </a:p>
          <a:p>
            <a:r>
              <a:rPr lang="en-US" dirty="0"/>
              <a:t>A health insurance plan or product varies on the type of consumer and provider financial incentives and management strategies. Following the ACA, plans available through government marketplaces (nongroup plans) also vary based on levels of coverage – these are defined by the 4 different metals: bronze, silver, gold, and platinum. </a:t>
            </a:r>
          </a:p>
          <a:p>
            <a:endParaRPr lang="en-US" dirty="0"/>
          </a:p>
          <a:p>
            <a:r>
              <a:rPr lang="en-US" dirty="0"/>
              <a:t>It is important to note that individual insurance companies offer many different variations of plans – and they are all priced differently to reflect the degree of risk the insurer takes on.</a:t>
            </a:r>
          </a:p>
          <a:p>
            <a:endParaRPr lang="en-US" dirty="0"/>
          </a:p>
          <a:p>
            <a:r>
              <a:rPr lang="en-US" dirty="0"/>
              <a:t>Additionally, any one healthcare provider might accept a variety of different health insurance products. </a:t>
            </a:r>
          </a:p>
        </p:txBody>
      </p:sp>
      <p:sp>
        <p:nvSpPr>
          <p:cNvPr id="4" name="Slide Number Placeholder 3"/>
          <p:cNvSpPr>
            <a:spLocks noGrp="1"/>
          </p:cNvSpPr>
          <p:nvPr>
            <p:ph type="sldNum" sz="quarter" idx="5"/>
          </p:nvPr>
        </p:nvSpPr>
        <p:spPr/>
        <p:txBody>
          <a:bodyPr/>
          <a:lstStyle/>
          <a:p>
            <a:fld id="{C650322F-5B1D-4A44-A3B2-8D90B03910C1}" type="slidenum">
              <a:rPr lang="en-US" smtClean="0"/>
              <a:t>20</a:t>
            </a:fld>
            <a:endParaRPr lang="en-US"/>
          </a:p>
        </p:txBody>
      </p:sp>
    </p:spTree>
    <p:extLst>
      <p:ext uri="{BB962C8B-B14F-4D97-AF65-F5344CB8AC3E}">
        <p14:creationId xmlns:p14="http://schemas.microsoft.com/office/powerpoint/2010/main" val="19752392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MCO’s were designed with the problem of moral hazard in mind, and focused in changing patient and provider incentives to reduce wasteful/unnecessary medical care. However if we think about what incentives MCO’s are facing -- Perhaps there is moral hazard involved there as well?</a:t>
            </a:r>
          </a:p>
          <a:p>
            <a:endParaRPr lang="en-US"/>
          </a:p>
          <a:p>
            <a:r>
              <a:rPr lang="en-US"/>
              <a:t>We have been debating the effect of MCOs on the cost and quality of medical care for some time now.</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21</a:t>
            </a:fld>
            <a:endParaRPr lang="en-US"/>
          </a:p>
        </p:txBody>
      </p:sp>
    </p:spTree>
    <p:extLst>
      <p:ext uri="{BB962C8B-B14F-4D97-AF65-F5344CB8AC3E}">
        <p14:creationId xmlns:p14="http://schemas.microsoft.com/office/powerpoint/2010/main" val="931076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 1980’s – HI easy to define b/c consumer, insurer, health care provider relationships were easier to define.</a:t>
            </a:r>
          </a:p>
          <a:p>
            <a:r>
              <a:rPr lang="en-US" dirty="0"/>
              <a:t>Community rating – premium based on risk characteristics of the entire membership. </a:t>
            </a:r>
          </a:p>
          <a:p>
            <a:r>
              <a:rPr lang="en-US" dirty="0"/>
              <a:t>Experience rating – individuals/groups into different risk categories (risk pools) based on identifiable characteristics (age, gender, industry, prior illness)</a:t>
            </a:r>
          </a:p>
          <a:p>
            <a:r>
              <a:rPr lang="en-US" dirty="0"/>
              <a:t>UCR – lowest of: Usual = actual charge of the Dr. – Customary charge of the Dr. – or the Prevailing charge in the local area.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Traditional fee-for-service gives physicians incentive to “overutilize” medical services.</a:t>
            </a:r>
          </a:p>
          <a:p>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4</a:t>
            </a:fld>
            <a:endParaRPr lang="en-US"/>
          </a:p>
        </p:txBody>
      </p:sp>
    </p:spTree>
    <p:extLst>
      <p:ext uri="{BB962C8B-B14F-4D97-AF65-F5344CB8AC3E}">
        <p14:creationId xmlns:p14="http://schemas.microsoft.com/office/powerpoint/2010/main" val="2008771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original goals of MCO’s were to eliminate the high-cost, low-benefit medicine associated with traditional fee-for-service indemnity insurance (the moral hazard problem). Proponents thought MCO’s would reduce the need for more expensive specialty and inpatient care. </a:t>
            </a:r>
          </a:p>
          <a:p>
            <a:endParaRPr lang="en-US" dirty="0"/>
          </a:p>
          <a:p>
            <a:r>
              <a:rPr lang="en-US" dirty="0"/>
              <a:t>Experience rating – individuals/groups into different risk categories (risk pools) based on identifiable characteristics (age, gender, industry, prior illness)</a:t>
            </a:r>
          </a:p>
          <a:p>
            <a:r>
              <a:rPr lang="en-US" dirty="0"/>
              <a:t>delivery of health care – this includes Maintaining networks of providers and reviewing providers</a:t>
            </a:r>
          </a:p>
          <a:p>
            <a:endParaRPr lang="en-US" dirty="0"/>
          </a:p>
          <a:p>
            <a:r>
              <a:rPr lang="en-US" altLang="en-US" dirty="0"/>
              <a:t>Traditional fee-for-service gives physicians incentive to “overutilize” medical services.</a:t>
            </a:r>
          </a:p>
          <a:p>
            <a:endParaRPr lang="en-US" dirty="0"/>
          </a:p>
          <a:p>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5</a:t>
            </a:fld>
            <a:endParaRPr lang="en-US"/>
          </a:p>
        </p:txBody>
      </p:sp>
    </p:spTree>
    <p:extLst>
      <p:ext uri="{BB962C8B-B14F-4D97-AF65-F5344CB8AC3E}">
        <p14:creationId xmlns:p14="http://schemas.microsoft.com/office/powerpoint/2010/main" val="3979115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Capitation</a:t>
            </a:r>
            <a:r>
              <a:rPr lang="en-US" sz="1200" b="0" i="0" kern="1200" dirty="0">
                <a:solidFill>
                  <a:schemeClr val="tx1"/>
                </a:solidFill>
                <a:effectLst/>
                <a:latin typeface="+mn-lt"/>
                <a:ea typeface="+mn-ea"/>
                <a:cs typeface="+mn-cs"/>
              </a:rPr>
              <a:t> pays a set amount for each enrolled person assigned to them, per period of time, whether or not that person seeks care. The amount of remuneration is based on the average expected health care utilization of that patient, with payment for patients generally varying by age and health status.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Under capitation there is an incentive to consider the cost of treatment. Pure capitation pays a set fee per patient, regardless of their degree of infirmity, giving physicians an incentive to avoid the most costly patients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Providers who work under such plans focus on preventive health care, as there is a greater financial reward in the prevention of illness than in the treatment of the ill. Such plans divert providers from the use of expensive treatment options.</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6</a:t>
            </a:fld>
            <a:endParaRPr lang="en-US"/>
          </a:p>
        </p:txBody>
      </p:sp>
    </p:spTree>
    <p:extLst>
      <p:ext uri="{BB962C8B-B14F-4D97-AF65-F5344CB8AC3E}">
        <p14:creationId xmlns:p14="http://schemas.microsoft.com/office/powerpoint/2010/main" val="1144996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Capitation</a:t>
            </a:r>
            <a:r>
              <a:rPr lang="en-US" sz="1200" b="0" i="0" kern="1200" dirty="0">
                <a:solidFill>
                  <a:schemeClr val="tx1"/>
                </a:solidFill>
                <a:effectLst/>
                <a:latin typeface="+mn-lt"/>
                <a:ea typeface="+mn-ea"/>
                <a:cs typeface="+mn-cs"/>
              </a:rPr>
              <a:t> pays a set amount for each enrolled person assigned to them, per period of time, whether or not that person seeks care. The amount of remuneration is based on the average expected health care utilization of that patient, with payment for patients generally varying by age and health status.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Under capitation there is an incentive to consider the cost of treatment. Pure capitation pays a set fee per patient, regardless of their degree of infirmity, giving physicians an incentive to avoid the most costly patients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Providers who work under such plans focus on preventive health care, as there is a greater financial reward in the prevention of illness than in the treatment of the ill. Such plans divert providers from the use of expensive treatment options.</a:t>
            </a:r>
            <a:endParaRPr lang="en-US" dirty="0"/>
          </a:p>
          <a:p>
            <a:endParaRPr lang="en-US" dirty="0"/>
          </a:p>
          <a:p>
            <a:r>
              <a:rPr lang="en-US" sz="1200" b="0" i="0" kern="1200" dirty="0">
                <a:solidFill>
                  <a:schemeClr val="tx1"/>
                </a:solidFill>
                <a:effectLst/>
                <a:latin typeface="+mn-lt"/>
                <a:ea typeface="+mn-ea"/>
                <a:cs typeface="+mn-cs"/>
              </a:rPr>
              <a:t>Because their risks are a function of portfolio size, providers can reduce their risks only by increasing the numbers of patients they carry on their rosters, but their inefficiency relative to that of the insurers' is far greater than can be mitigated by these increases.</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7</a:t>
            </a:fld>
            <a:endParaRPr lang="en-US"/>
          </a:p>
        </p:txBody>
      </p:sp>
    </p:spTree>
    <p:extLst>
      <p:ext uri="{BB962C8B-B14F-4D97-AF65-F5344CB8AC3E}">
        <p14:creationId xmlns:p14="http://schemas.microsoft.com/office/powerpoint/2010/main" val="2629382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Some of these distinctions have become blurred in practice/over time; for example:</a:t>
            </a:r>
          </a:p>
          <a:p>
            <a:r>
              <a:rPr lang="en-US" dirty="0"/>
              <a:t>	-- Now conventional insurance plans usually involve some type of utilization review program</a:t>
            </a:r>
          </a:p>
          <a:p>
            <a:r>
              <a:rPr lang="en-US" dirty="0"/>
              <a:t>	-- </a:t>
            </a:r>
          </a:p>
          <a:p>
            <a:endParaRPr lang="en-US" dirty="0"/>
          </a:p>
          <a:p>
            <a:r>
              <a:rPr lang="en-US" dirty="0"/>
              <a:t>Note: Now we have a few more types of plans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 Exclusive provider organizations (EPOs) – no coverage at all for out-of-network providers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Consumer-driven healthcare plans (CDHPs) – in contrast with patient-driven healthcare of the traditional models and payer-driven healthcare of the HMO’s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 Catastrophic coverage plans – eligible if under age 30 – lower premium but very high deductibles, 1</a:t>
            </a:r>
            <a:r>
              <a:rPr lang="en-US" sz="1200" b="0" i="0" kern="1200" baseline="30000" dirty="0">
                <a:solidFill>
                  <a:schemeClr val="tx1"/>
                </a:solidFill>
                <a:effectLst/>
                <a:latin typeface="+mn-lt"/>
                <a:ea typeface="+mn-ea"/>
                <a:cs typeface="+mn-cs"/>
              </a:rPr>
              <a:t>st</a:t>
            </a:r>
            <a:r>
              <a:rPr lang="en-US" sz="1200" b="0" i="0" kern="1200" dirty="0">
                <a:solidFill>
                  <a:schemeClr val="tx1"/>
                </a:solidFill>
                <a:effectLst/>
                <a:latin typeface="+mn-lt"/>
                <a:ea typeface="+mn-ea"/>
                <a:cs typeface="+mn-cs"/>
              </a:rPr>
              <a:t> 3 primary care visits do not count towards deductible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sz="1200" b="0" i="0" u="sng" kern="1200" dirty="0">
                <a:solidFill>
                  <a:schemeClr val="tx1"/>
                </a:solidFill>
                <a:effectLst/>
                <a:latin typeface="+mn-lt"/>
                <a:ea typeface="+mn-ea"/>
                <a:cs typeface="+mn-cs"/>
                <a:hlinkClick r:id="rId3"/>
              </a:rPr>
              <a:t>High-deductible health plans</a:t>
            </a:r>
            <a:r>
              <a:rPr lang="en-US" sz="1200" b="0" i="0" kern="1200" dirty="0">
                <a:solidFill>
                  <a:schemeClr val="tx1"/>
                </a:solidFill>
                <a:effectLst/>
                <a:latin typeface="+mn-lt"/>
                <a:ea typeface="+mn-ea"/>
                <a:cs typeface="+mn-cs"/>
              </a:rPr>
              <a:t> (HDHPs), which may be linked to </a:t>
            </a:r>
            <a:r>
              <a:rPr lang="en-US" sz="1200" b="0" i="0" u="none" strike="noStrike" kern="1200" dirty="0">
                <a:solidFill>
                  <a:schemeClr val="tx1"/>
                </a:solidFill>
                <a:effectLst/>
                <a:latin typeface="+mn-lt"/>
                <a:ea typeface="+mn-ea"/>
                <a:cs typeface="+mn-cs"/>
                <a:hlinkClick r:id="rId4"/>
              </a:rPr>
              <a:t>health savings accounts</a:t>
            </a:r>
            <a:r>
              <a:rPr lang="en-US" sz="1200" b="0" i="0" kern="1200" dirty="0">
                <a:solidFill>
                  <a:schemeClr val="tx1"/>
                </a:solidFill>
                <a:effectLst/>
                <a:latin typeface="+mn-lt"/>
                <a:ea typeface="+mn-ea"/>
                <a:cs typeface="+mn-cs"/>
              </a:rPr>
              <a:t> (HSAs) -- lower premium but much higher deductibles and out of pocket costs</a:t>
            </a:r>
          </a:p>
          <a:p>
            <a:endParaRPr lang="en-US" dirty="0"/>
          </a:p>
          <a:p>
            <a:r>
              <a:rPr lang="en-US" dirty="0"/>
              <a:t>Note: Following the ACA, we also classify plans based on levels of coverage – Bronze, Silver, Gold, Platinum (this is a separate classification from the plan types/structures we are talking about here).</a:t>
            </a:r>
          </a:p>
        </p:txBody>
      </p:sp>
      <p:sp>
        <p:nvSpPr>
          <p:cNvPr id="4" name="Slide Number Placeholder 3"/>
          <p:cNvSpPr>
            <a:spLocks noGrp="1"/>
          </p:cNvSpPr>
          <p:nvPr>
            <p:ph type="sldNum" sz="quarter" idx="5"/>
          </p:nvPr>
        </p:nvSpPr>
        <p:spPr/>
        <p:txBody>
          <a:bodyPr/>
          <a:lstStyle/>
          <a:p>
            <a:fld id="{C650322F-5B1D-4A44-A3B2-8D90B03910C1}" type="slidenum">
              <a:rPr lang="en-US" smtClean="0"/>
              <a:t>8</a:t>
            </a:fld>
            <a:endParaRPr lang="en-US"/>
          </a:p>
        </p:txBody>
      </p:sp>
    </p:spTree>
    <p:extLst>
      <p:ext uri="{BB962C8B-B14F-4D97-AF65-F5344CB8AC3E}">
        <p14:creationId xmlns:p14="http://schemas.microsoft.com/office/powerpoint/2010/main" val="1616622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https://catalyst.nejm.org/aco-bundled-payment-coexist/</a:t>
            </a:r>
            <a:endParaRPr lang="en-US" dirty="0"/>
          </a:p>
          <a:p>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11</a:t>
            </a:fld>
            <a:endParaRPr lang="en-US"/>
          </a:p>
        </p:txBody>
      </p:sp>
    </p:spTree>
    <p:extLst>
      <p:ext uri="{BB962C8B-B14F-4D97-AF65-F5344CB8AC3E}">
        <p14:creationId xmlns:p14="http://schemas.microsoft.com/office/powerpoint/2010/main" val="2995504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https://catalyst.nejm.org/aco-bundled-payment-coexist/</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12</a:t>
            </a:fld>
            <a:endParaRPr lang="en-US"/>
          </a:p>
        </p:txBody>
      </p:sp>
    </p:spTree>
    <p:extLst>
      <p:ext uri="{BB962C8B-B14F-4D97-AF65-F5344CB8AC3E}">
        <p14:creationId xmlns:p14="http://schemas.microsoft.com/office/powerpoint/2010/main" val="2930819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https://catalyst.nejm.org/aco-bundled-payment-coexist/</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13</a:t>
            </a:fld>
            <a:endParaRPr lang="en-US"/>
          </a:p>
        </p:txBody>
      </p:sp>
    </p:spTree>
    <p:extLst>
      <p:ext uri="{BB962C8B-B14F-4D97-AF65-F5344CB8AC3E}">
        <p14:creationId xmlns:p14="http://schemas.microsoft.com/office/powerpoint/2010/main" val="1934213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4/10/2019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4/10/2019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4/10/2019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4/10/2019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4/10/2019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4/10/2019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4/10/2019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youtube.com/watch?v=p_c-Fu5-Ru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Payments</a:t>
            </a:r>
            <a:endParaRPr lang="en-US" dirty="0"/>
          </a:p>
        </p:txBody>
      </p:sp>
      <p:sp>
        <p:nvSpPr>
          <p:cNvPr id="3" name="Subtitle 2"/>
          <p:cNvSpPr>
            <a:spLocks noGrp="1"/>
          </p:cNvSpPr>
          <p:nvPr>
            <p:ph type="subTitle" idx="1"/>
          </p:nvPr>
        </p:nvSpPr>
        <p:spPr/>
        <p:txBody>
          <a:bodyPr/>
          <a:lstStyle/>
          <a:p>
            <a:r>
              <a:rPr lang="en-US" dirty="0" smtClean="0"/>
              <a:t>BUSN 203: Mon/Wed </a:t>
            </a:r>
            <a:r>
              <a:rPr lang="en-US" dirty="0" smtClean="0"/>
              <a:t>9:30 </a:t>
            </a:r>
            <a:r>
              <a:rPr lang="en-US" dirty="0" smtClean="0"/>
              <a:t>AM – </a:t>
            </a:r>
            <a:r>
              <a:rPr lang="en-US" dirty="0" smtClean="0"/>
              <a:t>10:45PM</a:t>
            </a:r>
            <a:endParaRPr lang="en-US" dirty="0" smtClean="0"/>
          </a:p>
          <a:p>
            <a:r>
              <a:rPr lang="en-US" dirty="0" smtClean="0"/>
              <a:t>Shane Murphy – </a:t>
            </a:r>
            <a:r>
              <a:rPr lang="en-US" dirty="0" smtClean="0">
                <a:hlinkClick r:id="rId2"/>
              </a:rPr>
              <a:t>shane@uconn.edu</a:t>
            </a:r>
            <a:endParaRPr lang="en-US" dirty="0" smtClean="0"/>
          </a:p>
          <a:p>
            <a:r>
              <a:rPr lang="en-US" dirty="0" smtClean="0"/>
              <a:t>Office Hours: Mon/Wed </a:t>
            </a:r>
            <a:r>
              <a:rPr lang="en-US" dirty="0" smtClean="0"/>
              <a:t>11:00 AM </a:t>
            </a:r>
            <a:r>
              <a:rPr lang="en-US" dirty="0" smtClean="0"/>
              <a:t>– </a:t>
            </a:r>
            <a:r>
              <a:rPr lang="en-US" dirty="0" smtClean="0"/>
              <a:t>12:00PM</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870909" y="0"/>
            <a:ext cx="6629969" cy="6858000"/>
          </a:xfrm>
          <a:prstGeom prst="rect">
            <a:avLst/>
          </a:prstGeom>
        </p:spPr>
      </p:pic>
    </p:spTree>
    <p:extLst>
      <p:ext uri="{BB962C8B-B14F-4D97-AF65-F5344CB8AC3E}">
        <p14:creationId xmlns:p14="http://schemas.microsoft.com/office/powerpoint/2010/main" val="2213589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A8D3A-BCD7-4C91-AD57-300DEC289CD6}"/>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C3BC0165-9C6E-4AD1-B16B-AA7BE3C5979B}"/>
              </a:ext>
            </a:extLst>
          </p:cNvPr>
          <p:cNvSpPr>
            <a:spLocks noGrp="1"/>
          </p:cNvSpPr>
          <p:nvPr>
            <p:ph idx="1"/>
          </p:nvPr>
        </p:nvSpPr>
        <p:spPr/>
        <p:txBody>
          <a:bodyPr/>
          <a:lstStyle/>
          <a:p>
            <a:r>
              <a:rPr lang="en-US" dirty="0"/>
              <a:t>Bundled payment</a:t>
            </a:r>
          </a:p>
          <a:p>
            <a:pPr lvl="1"/>
            <a:r>
              <a:rPr lang="en-US" dirty="0"/>
              <a:t>An accountable provider is established for each episode of care</a:t>
            </a:r>
          </a:p>
          <a:p>
            <a:pPr lvl="1"/>
            <a:r>
              <a:rPr lang="en-US" dirty="0"/>
              <a:t>A price is established which should account for all payments involved in the episode</a:t>
            </a:r>
          </a:p>
          <a:p>
            <a:pPr lvl="1"/>
            <a:r>
              <a:rPr lang="en-US" dirty="0"/>
              <a:t>Providers, including the accountable provider and other possible providers such as clinics, therapists, etc. are reimbursed during the episode.</a:t>
            </a:r>
          </a:p>
          <a:p>
            <a:pPr lvl="1"/>
            <a:r>
              <a:rPr lang="en-US" dirty="0"/>
              <a:t>The total cost of the episode of care is compared to the established price</a:t>
            </a:r>
          </a:p>
          <a:p>
            <a:pPr lvl="2"/>
            <a:r>
              <a:rPr lang="en-US" dirty="0"/>
              <a:t>If the total cost is greater than the price, the accountable provider reimburses the insurance company/Medicare</a:t>
            </a:r>
          </a:p>
          <a:p>
            <a:pPr lvl="2"/>
            <a:r>
              <a:rPr lang="en-US" dirty="0"/>
              <a:t>If the total cost is less than the price, the accountable provider receives the difference</a:t>
            </a:r>
          </a:p>
          <a:p>
            <a:pPr lvl="3"/>
            <a:r>
              <a:rPr lang="en-US" dirty="0"/>
              <a:t>The accountable provider may reimburse other providers involved in care a share of the total savings</a:t>
            </a:r>
          </a:p>
        </p:txBody>
      </p:sp>
    </p:spTree>
    <p:extLst>
      <p:ext uri="{BB962C8B-B14F-4D97-AF65-F5344CB8AC3E}">
        <p14:creationId xmlns:p14="http://schemas.microsoft.com/office/powerpoint/2010/main" val="4050315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BBB1-9B0E-4390-AF7C-5302C5D12DC3}"/>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57BB4C67-34B3-4A1D-B198-1BDFEC1D8A6F}"/>
              </a:ext>
            </a:extLst>
          </p:cNvPr>
          <p:cNvSpPr>
            <a:spLocks noGrp="1"/>
          </p:cNvSpPr>
          <p:nvPr>
            <p:ph idx="1"/>
          </p:nvPr>
        </p:nvSpPr>
        <p:spPr/>
        <p:txBody>
          <a:bodyPr>
            <a:normAutofit/>
          </a:bodyPr>
          <a:lstStyle/>
          <a:p>
            <a:r>
              <a:rPr lang="en-US" dirty="0"/>
              <a:t>Accountable Care Organizations</a:t>
            </a:r>
          </a:p>
          <a:p>
            <a:pPr lvl="1"/>
            <a:r>
              <a:rPr lang="en-US" dirty="0"/>
              <a:t>“An organization of health care practitioners that agrees to be accountable for the quality, cost, and overall care of Medicare beneficiaries who are enrolled in the traditional fee-for-service program who are assigned to it“ –CMS definition</a:t>
            </a:r>
          </a:p>
          <a:p>
            <a:pPr lvl="1"/>
            <a:r>
              <a:rPr lang="en-US" dirty="0"/>
              <a:t>Similar to an HMO but provider led rather than payer led</a:t>
            </a:r>
          </a:p>
          <a:p>
            <a:pPr lvl="1"/>
            <a:r>
              <a:rPr lang="en-US" dirty="0"/>
              <a:t>ACOs are composed mostly of hospitals, physicians and other healthcare professionals, but may include health departments, social security departments, safety net clinics and home care services</a:t>
            </a:r>
          </a:p>
          <a:p>
            <a:pPr lvl="1"/>
            <a:endParaRPr lang="en-US" dirty="0"/>
          </a:p>
        </p:txBody>
      </p:sp>
    </p:spTree>
    <p:extLst>
      <p:ext uri="{BB962C8B-B14F-4D97-AF65-F5344CB8AC3E}">
        <p14:creationId xmlns:p14="http://schemas.microsoft.com/office/powerpoint/2010/main" val="12593261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BBB1-9B0E-4390-AF7C-5302C5D12DC3}"/>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57BB4C67-34B3-4A1D-B198-1BDFEC1D8A6F}"/>
              </a:ext>
            </a:extLst>
          </p:cNvPr>
          <p:cNvSpPr>
            <a:spLocks noGrp="1"/>
          </p:cNvSpPr>
          <p:nvPr>
            <p:ph idx="1"/>
          </p:nvPr>
        </p:nvSpPr>
        <p:spPr/>
        <p:txBody>
          <a:bodyPr>
            <a:normAutofit/>
          </a:bodyPr>
          <a:lstStyle/>
          <a:p>
            <a:r>
              <a:rPr lang="en-US" dirty="0"/>
              <a:t>Coexistence is based on separate lanes for the two models</a:t>
            </a:r>
          </a:p>
          <a:p>
            <a:r>
              <a:rPr lang="en-US" dirty="0"/>
              <a:t>ACO to enhance primary care</a:t>
            </a:r>
          </a:p>
          <a:p>
            <a:pPr lvl="1"/>
            <a:r>
              <a:rPr lang="en-US" dirty="0"/>
              <a:t>Grown from 27 in 2012 to more than 550 in 2018</a:t>
            </a:r>
          </a:p>
          <a:p>
            <a:r>
              <a:rPr lang="en-US" dirty="0"/>
              <a:t>Bundled payment model to improve specialty care.</a:t>
            </a:r>
          </a:p>
          <a:p>
            <a:pPr lvl="1"/>
            <a:r>
              <a:rPr lang="en-US" dirty="0"/>
              <a:t>Bundled payments currently mostly used for joint replacement care</a:t>
            </a:r>
          </a:p>
          <a:p>
            <a:r>
              <a:rPr lang="en-US" dirty="0"/>
              <a:t>The Affordable Care Act includes provisions that encourage bundled payments and ACOs</a:t>
            </a:r>
          </a:p>
          <a:p>
            <a:pPr lvl="1"/>
            <a:r>
              <a:rPr lang="en-US" dirty="0"/>
              <a:t>Some concern this will catalyze </a:t>
            </a:r>
            <a:r>
              <a:rPr lang="en-US" dirty="0" smtClean="0"/>
              <a:t>mergers and vertical integration</a:t>
            </a:r>
          </a:p>
          <a:p>
            <a:pPr lvl="1"/>
            <a:r>
              <a:rPr lang="en-US" dirty="0"/>
              <a:t>M</a:t>
            </a:r>
            <a:r>
              <a:rPr lang="en-US" dirty="0" smtClean="0"/>
              <a:t>ixed </a:t>
            </a:r>
            <a:r>
              <a:rPr lang="en-US" dirty="0"/>
              <a:t>evidence </a:t>
            </a:r>
            <a:r>
              <a:rPr lang="en-US" dirty="0" smtClean="0"/>
              <a:t>for reduced cost and improved quality so far</a:t>
            </a:r>
            <a:endParaRPr lang="en-US" dirty="0"/>
          </a:p>
        </p:txBody>
      </p:sp>
    </p:spTree>
    <p:extLst>
      <p:ext uri="{BB962C8B-B14F-4D97-AF65-F5344CB8AC3E}">
        <p14:creationId xmlns:p14="http://schemas.microsoft.com/office/powerpoint/2010/main" val="1643078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1F44D-FC4F-43C1-B987-701ED5FEB516}"/>
              </a:ext>
            </a:extLst>
          </p:cNvPr>
          <p:cNvSpPr>
            <a:spLocks noGrp="1"/>
          </p:cNvSpPr>
          <p:nvPr>
            <p:ph type="title"/>
          </p:nvPr>
        </p:nvSpPr>
        <p:spPr>
          <a:xfrm>
            <a:off x="838200" y="131209"/>
            <a:ext cx="10515600" cy="1325563"/>
          </a:xfrm>
        </p:spPr>
        <p:txBody>
          <a:bodyPr/>
          <a:lstStyle/>
          <a:p>
            <a:r>
              <a:rPr lang="en-US" dirty="0"/>
              <a:t>Theoretical Pros &amp; Cons of VI</a:t>
            </a:r>
          </a:p>
        </p:txBody>
      </p:sp>
      <p:sp>
        <p:nvSpPr>
          <p:cNvPr id="3" name="Content Placeholder 2">
            <a:extLst>
              <a:ext uri="{FF2B5EF4-FFF2-40B4-BE49-F238E27FC236}">
                <a16:creationId xmlns:a16="http://schemas.microsoft.com/office/drawing/2014/main" id="{12E0AE43-2350-482F-B487-6C544D334E05}"/>
              </a:ext>
            </a:extLst>
          </p:cNvPr>
          <p:cNvSpPr>
            <a:spLocks noGrp="1"/>
          </p:cNvSpPr>
          <p:nvPr>
            <p:ph idx="1"/>
          </p:nvPr>
        </p:nvSpPr>
        <p:spPr>
          <a:xfrm>
            <a:off x="838200" y="1198302"/>
            <a:ext cx="10515600" cy="5213129"/>
          </a:xfrm>
        </p:spPr>
        <p:txBody>
          <a:bodyPr>
            <a:normAutofit fontScale="62500" lnSpcReduction="20000"/>
          </a:bodyPr>
          <a:lstStyle/>
          <a:p>
            <a:pPr marL="0" indent="0">
              <a:buNone/>
            </a:pPr>
            <a:r>
              <a:rPr lang="en-US" dirty="0"/>
              <a:t>Pros – consolidation and VI could increase efficiency </a:t>
            </a:r>
          </a:p>
          <a:p>
            <a:r>
              <a:rPr lang="en-US" dirty="0"/>
              <a:t>Economies of scale </a:t>
            </a:r>
          </a:p>
          <a:p>
            <a:r>
              <a:rPr lang="en-US" dirty="0"/>
              <a:t>Ease of access to capital</a:t>
            </a:r>
          </a:p>
          <a:p>
            <a:r>
              <a:rPr lang="en-US" dirty="0"/>
              <a:t>Decreased management/regulatory duties for physicians</a:t>
            </a:r>
          </a:p>
          <a:p>
            <a:r>
              <a:rPr lang="en-US" dirty="0"/>
              <a:t>Eliminate duplicative services – through electronic medical records (EMR)</a:t>
            </a:r>
          </a:p>
          <a:p>
            <a:r>
              <a:rPr lang="en-US" dirty="0"/>
              <a:t>Improved coordination of care – all caregivers are under one roof, EMRs</a:t>
            </a:r>
          </a:p>
          <a:p>
            <a:r>
              <a:rPr lang="en-US" dirty="0"/>
              <a:t>Physicians receiving salary do not face the lower cost paid by Medicare/Medicaid patients – this could increase patient access to physicians </a:t>
            </a:r>
          </a:p>
          <a:p>
            <a:r>
              <a:rPr lang="en-US" dirty="0"/>
              <a:t>Increased financial stability and work-life balance, reduced risk for physicians</a:t>
            </a:r>
          </a:p>
          <a:p>
            <a:endParaRPr lang="en-US" dirty="0"/>
          </a:p>
          <a:p>
            <a:pPr marL="0" indent="0">
              <a:buNone/>
            </a:pPr>
            <a:r>
              <a:rPr lang="en-US" dirty="0"/>
              <a:t>Cons – consolidation and VI could also decrease efficiency</a:t>
            </a:r>
          </a:p>
          <a:p>
            <a:r>
              <a:rPr lang="en-US" dirty="0"/>
              <a:t>Reduced organizational flexibility</a:t>
            </a:r>
          </a:p>
          <a:p>
            <a:r>
              <a:rPr lang="en-US" dirty="0"/>
              <a:t>Loss of focus on the core business</a:t>
            </a:r>
          </a:p>
          <a:p>
            <a:r>
              <a:rPr lang="en-US" dirty="0"/>
              <a:t>Diffusion of expertise</a:t>
            </a:r>
          </a:p>
          <a:p>
            <a:r>
              <a:rPr lang="en-US" dirty="0"/>
              <a:t>More complex management challenges</a:t>
            </a:r>
          </a:p>
          <a:p>
            <a:r>
              <a:rPr lang="en-US" dirty="0"/>
              <a:t>Adverse effects of reduced compensation</a:t>
            </a:r>
          </a:p>
        </p:txBody>
      </p:sp>
    </p:spTree>
    <p:extLst>
      <p:ext uri="{BB962C8B-B14F-4D97-AF65-F5344CB8AC3E}">
        <p14:creationId xmlns:p14="http://schemas.microsoft.com/office/powerpoint/2010/main" val="266838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2E692-FE7E-44E4-84D8-6ED2F5094AEB}"/>
              </a:ext>
            </a:extLst>
          </p:cNvPr>
          <p:cNvSpPr>
            <a:spLocks noGrp="1"/>
          </p:cNvSpPr>
          <p:nvPr>
            <p:ph type="title"/>
          </p:nvPr>
        </p:nvSpPr>
        <p:spPr/>
        <p:txBody>
          <a:bodyPr/>
          <a:lstStyle/>
          <a:p>
            <a:r>
              <a:rPr lang="en-US" dirty="0"/>
              <a:t>VI vs Horizontal mergers: Market power and the HHI</a:t>
            </a:r>
          </a:p>
        </p:txBody>
      </p:sp>
      <p:sp>
        <p:nvSpPr>
          <p:cNvPr id="3" name="Content Placeholder 2">
            <a:extLst>
              <a:ext uri="{FF2B5EF4-FFF2-40B4-BE49-F238E27FC236}">
                <a16:creationId xmlns:a16="http://schemas.microsoft.com/office/drawing/2014/main" id="{F8139C71-4C32-4209-BB0F-D8BDB7420D07}"/>
              </a:ext>
            </a:extLst>
          </p:cNvPr>
          <p:cNvSpPr>
            <a:spLocks noGrp="1"/>
          </p:cNvSpPr>
          <p:nvPr>
            <p:ph idx="1"/>
          </p:nvPr>
        </p:nvSpPr>
        <p:spPr/>
        <p:txBody>
          <a:bodyPr>
            <a:normAutofit fontScale="85000" lnSpcReduction="20000"/>
          </a:bodyPr>
          <a:lstStyle/>
          <a:p>
            <a:r>
              <a:rPr lang="en-US" dirty="0"/>
              <a:t>Herfindahl-Hirschman Index (HHI), a measure used by the DOJ and Federal Trade Commission (FTC) as an indicator of market competition. </a:t>
            </a:r>
          </a:p>
          <a:p>
            <a:r>
              <a:rPr lang="en-US" dirty="0"/>
              <a:t>HHI is the sum of the squared market shares of all firms in a market.</a:t>
            </a:r>
          </a:p>
          <a:p>
            <a:pPr lvl="1"/>
            <a:r>
              <a:rPr lang="en-US" dirty="0"/>
              <a:t>So, if a market has four companies and each has a 25 percent market share, the HHI would be 2,500 or 252 + 252 + 252 + 252.</a:t>
            </a:r>
          </a:p>
          <a:p>
            <a:pPr lvl="1"/>
            <a:r>
              <a:rPr lang="en-US" dirty="0"/>
              <a:t>If a market has four companies and 3 have 10 percent market share and the forth has 70, the HHI would be 5,200 or 100 + 100 + 100 + 4900.</a:t>
            </a:r>
          </a:p>
          <a:p>
            <a:pPr lvl="1"/>
            <a:r>
              <a:rPr lang="en-US" dirty="0"/>
              <a:t>Smaller numbers indicate greater competition.</a:t>
            </a:r>
          </a:p>
          <a:p>
            <a:pPr lvl="1"/>
            <a:r>
              <a:rPr lang="en-US" dirty="0"/>
              <a:t>A monopoly market with one firm has an HHI of 10,000</a:t>
            </a:r>
          </a:p>
          <a:p>
            <a:r>
              <a:rPr lang="en-US" dirty="0"/>
              <a:t>What will happen to the HHI after a horizontal merger?</a:t>
            </a:r>
          </a:p>
          <a:p>
            <a:pPr lvl="1"/>
            <a:r>
              <a:rPr lang="en-US" dirty="0"/>
              <a:t>HHI will increase – change in HHI is a good measure of the effect of a horizontal merger on market competitiveness</a:t>
            </a:r>
          </a:p>
          <a:p>
            <a:r>
              <a:rPr lang="en-US" dirty="0"/>
              <a:t>What will happen to the HHI after a vertical integration?</a:t>
            </a:r>
          </a:p>
          <a:p>
            <a:pPr lvl="1"/>
            <a:r>
              <a:rPr lang="en-US" dirty="0"/>
              <a:t>HHI may not change – HHI is less useful to understand the effect of vertical integration on market competitiveness</a:t>
            </a:r>
          </a:p>
        </p:txBody>
      </p:sp>
    </p:spTree>
    <p:extLst>
      <p:ext uri="{BB962C8B-B14F-4D97-AF65-F5344CB8AC3E}">
        <p14:creationId xmlns:p14="http://schemas.microsoft.com/office/powerpoint/2010/main" val="28072824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B4104-6975-4201-A493-A792ADCEB962}"/>
              </a:ext>
            </a:extLst>
          </p:cNvPr>
          <p:cNvSpPr>
            <a:spLocks noGrp="1"/>
          </p:cNvSpPr>
          <p:nvPr>
            <p:ph type="title"/>
          </p:nvPr>
        </p:nvSpPr>
        <p:spPr>
          <a:xfrm>
            <a:off x="838200" y="109944"/>
            <a:ext cx="10515600" cy="1325563"/>
          </a:xfrm>
        </p:spPr>
        <p:txBody>
          <a:bodyPr>
            <a:normAutofit/>
          </a:bodyPr>
          <a:lstStyle/>
          <a:p>
            <a:r>
              <a:rPr lang="en-US" dirty="0"/>
              <a:t>Hospital and Physician Vertical Integration (VI)</a:t>
            </a:r>
          </a:p>
        </p:txBody>
      </p:sp>
      <p:sp>
        <p:nvSpPr>
          <p:cNvPr id="3" name="Content Placeholder 2">
            <a:extLst>
              <a:ext uri="{FF2B5EF4-FFF2-40B4-BE49-F238E27FC236}">
                <a16:creationId xmlns:a16="http://schemas.microsoft.com/office/drawing/2014/main" id="{2799F8A0-1303-4781-A28B-D852A023C0FE}"/>
              </a:ext>
            </a:extLst>
          </p:cNvPr>
          <p:cNvSpPr>
            <a:spLocks noGrp="1"/>
          </p:cNvSpPr>
          <p:nvPr>
            <p:ph idx="1"/>
          </p:nvPr>
        </p:nvSpPr>
        <p:spPr>
          <a:xfrm>
            <a:off x="838200" y="1435507"/>
            <a:ext cx="10515600" cy="4741456"/>
          </a:xfrm>
        </p:spPr>
        <p:txBody>
          <a:bodyPr/>
          <a:lstStyle/>
          <a:p>
            <a:r>
              <a:rPr lang="en-US" dirty="0"/>
              <a:t>Mid-1990’s Clinton Healthcare Reforms</a:t>
            </a:r>
          </a:p>
          <a:p>
            <a:r>
              <a:rPr lang="en-US" dirty="0"/>
              <a:t>HMO &amp; MCO growth in 1990’s incentivized hospitals to purchase PCP’s to build a referral base -- “captured lives”</a:t>
            </a:r>
          </a:p>
          <a:p>
            <a:r>
              <a:rPr lang="en-US" dirty="0"/>
              <a:t>Early evidence of reductions in hospital revenues led to decline in VI in early 2000’s </a:t>
            </a:r>
          </a:p>
          <a:p>
            <a:pPr lvl="1"/>
            <a:r>
              <a:rPr lang="en-US" dirty="0"/>
              <a:t>Evidence that salaried physicians worked less hard than those who owned their practices</a:t>
            </a:r>
          </a:p>
          <a:p>
            <a:r>
              <a:rPr lang="en-US" dirty="0"/>
              <a:t>Another push towards VI in the 2010’s following the ACA</a:t>
            </a:r>
          </a:p>
          <a:p>
            <a:pPr lvl="1"/>
            <a:r>
              <a:rPr lang="en-US" dirty="0"/>
              <a:t>Accountable Care Organizations incentivize VI.</a:t>
            </a:r>
          </a:p>
          <a:p>
            <a:pPr marL="457200" lvl="1" indent="0">
              <a:buNone/>
            </a:pPr>
            <a:endParaRPr lang="en-US" dirty="0"/>
          </a:p>
          <a:p>
            <a:endParaRPr lang="en-US" dirty="0"/>
          </a:p>
        </p:txBody>
      </p:sp>
    </p:spTree>
    <p:extLst>
      <p:ext uri="{BB962C8B-B14F-4D97-AF65-F5344CB8AC3E}">
        <p14:creationId xmlns:p14="http://schemas.microsoft.com/office/powerpoint/2010/main" val="20297405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B4104-6975-4201-A493-A792ADCEB962}"/>
              </a:ext>
            </a:extLst>
          </p:cNvPr>
          <p:cNvSpPr>
            <a:spLocks noGrp="1"/>
          </p:cNvSpPr>
          <p:nvPr>
            <p:ph type="title"/>
          </p:nvPr>
        </p:nvSpPr>
        <p:spPr>
          <a:xfrm>
            <a:off x="838200" y="109944"/>
            <a:ext cx="10515600" cy="1325563"/>
          </a:xfrm>
        </p:spPr>
        <p:txBody>
          <a:bodyPr>
            <a:normAutofit/>
          </a:bodyPr>
          <a:lstStyle/>
          <a:p>
            <a:r>
              <a:rPr lang="en-US" dirty="0"/>
              <a:t>Examples of Hospitals and Physician VI</a:t>
            </a:r>
          </a:p>
        </p:txBody>
      </p:sp>
      <p:sp>
        <p:nvSpPr>
          <p:cNvPr id="3" name="Content Placeholder 2">
            <a:extLst>
              <a:ext uri="{FF2B5EF4-FFF2-40B4-BE49-F238E27FC236}">
                <a16:creationId xmlns:a16="http://schemas.microsoft.com/office/drawing/2014/main" id="{2799F8A0-1303-4781-A28B-D852A023C0FE}"/>
              </a:ext>
            </a:extLst>
          </p:cNvPr>
          <p:cNvSpPr>
            <a:spLocks noGrp="1"/>
          </p:cNvSpPr>
          <p:nvPr>
            <p:ph idx="1"/>
          </p:nvPr>
        </p:nvSpPr>
        <p:spPr>
          <a:xfrm>
            <a:off x="838200" y="1435507"/>
            <a:ext cx="10515600" cy="4741456"/>
          </a:xfrm>
        </p:spPr>
        <p:txBody>
          <a:bodyPr>
            <a:normAutofit fontScale="92500"/>
          </a:bodyPr>
          <a:lstStyle/>
          <a:p>
            <a:r>
              <a:rPr lang="en-US" dirty="0"/>
              <a:t>Kaiser Permanente and Sutter Health, both in California</a:t>
            </a:r>
          </a:p>
          <a:p>
            <a:r>
              <a:rPr lang="en-US" dirty="0"/>
              <a:t>University of Pittsburgh Medical Center</a:t>
            </a:r>
          </a:p>
          <a:p>
            <a:r>
              <a:rPr lang="en-US" dirty="0"/>
              <a:t>Partners Healthcare Massachusetts</a:t>
            </a:r>
          </a:p>
          <a:p>
            <a:pPr marL="0" indent="0">
              <a:buNone/>
            </a:pPr>
            <a:r>
              <a:rPr lang="en-US" dirty="0"/>
              <a:t>Closer to home</a:t>
            </a:r>
            <a:r>
              <a:rPr lang="en-US" dirty="0" smtClean="0"/>
              <a:t>:</a:t>
            </a:r>
            <a:endParaRPr lang="en-US" dirty="0">
              <a:highlight>
                <a:srgbClr val="FFFF00"/>
              </a:highlight>
            </a:endParaRPr>
          </a:p>
          <a:p>
            <a:r>
              <a:rPr lang="en-US" dirty="0" smtClean="0"/>
              <a:t>Vertical Integration</a:t>
            </a:r>
          </a:p>
          <a:p>
            <a:pPr lvl="1"/>
            <a:r>
              <a:rPr lang="en-US" dirty="0" smtClean="0"/>
              <a:t>Connecticut </a:t>
            </a:r>
            <a:r>
              <a:rPr lang="en-US" dirty="0"/>
              <a:t>Children’s Medical Center to purchase </a:t>
            </a:r>
            <a:r>
              <a:rPr lang="en-US" dirty="0" err="1"/>
              <a:t>HeadZone</a:t>
            </a:r>
            <a:r>
              <a:rPr lang="en-US" dirty="0"/>
              <a:t>, a concussion center in Shelton serving ages up to </a:t>
            </a:r>
            <a:r>
              <a:rPr lang="en-US" dirty="0" smtClean="0"/>
              <a:t>22</a:t>
            </a:r>
          </a:p>
          <a:p>
            <a:pPr lvl="1"/>
            <a:r>
              <a:rPr lang="en-US" dirty="0" smtClean="0"/>
              <a:t>Aetna-CVS-Caremark-</a:t>
            </a:r>
            <a:r>
              <a:rPr lang="en-US" dirty="0" err="1" smtClean="0"/>
              <a:t>MinuteClinics</a:t>
            </a:r>
            <a:endParaRPr lang="en-US" dirty="0"/>
          </a:p>
          <a:p>
            <a:r>
              <a:rPr lang="en-US" dirty="0" smtClean="0"/>
              <a:t>Horizontal mergers also common</a:t>
            </a:r>
          </a:p>
          <a:p>
            <a:pPr lvl="1"/>
            <a:r>
              <a:rPr lang="en-US" dirty="0" smtClean="0"/>
              <a:t>Yale </a:t>
            </a:r>
            <a:r>
              <a:rPr lang="en-US" dirty="0"/>
              <a:t>New Haven Hospital acquired the assets of the Hospital of Saint Raphael in 2012</a:t>
            </a:r>
          </a:p>
          <a:p>
            <a:pPr lvl="1"/>
            <a:r>
              <a:rPr lang="en-US" dirty="0" smtClean="0"/>
              <a:t>Western </a:t>
            </a:r>
            <a:r>
              <a:rPr lang="en-US" dirty="0"/>
              <a:t>CT Health system and Hudson Valley Hospital System merged in 2018</a:t>
            </a:r>
          </a:p>
          <a:p>
            <a:pPr marL="0" indent="0">
              <a:buNone/>
            </a:pPr>
            <a:endParaRPr lang="en-US" dirty="0"/>
          </a:p>
        </p:txBody>
      </p:sp>
    </p:spTree>
    <p:extLst>
      <p:ext uri="{BB962C8B-B14F-4D97-AF65-F5344CB8AC3E}">
        <p14:creationId xmlns:p14="http://schemas.microsoft.com/office/powerpoint/2010/main" val="4034691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EA71-9D61-4C6C-AEAB-AFCD3220646D}"/>
              </a:ext>
            </a:extLst>
          </p:cNvPr>
          <p:cNvSpPr>
            <a:spLocks noGrp="1"/>
          </p:cNvSpPr>
          <p:nvPr>
            <p:ph type="title"/>
          </p:nvPr>
        </p:nvSpPr>
        <p:spPr>
          <a:xfrm>
            <a:off x="647700" y="250825"/>
            <a:ext cx="10706100" cy="1325563"/>
          </a:xfrm>
        </p:spPr>
        <p:txBody>
          <a:bodyPr/>
          <a:lstStyle/>
          <a:p>
            <a:r>
              <a:rPr lang="en-US" dirty="0"/>
              <a:t>Financial Incentives and Management Strategies Aimed at </a:t>
            </a:r>
            <a:r>
              <a:rPr lang="en-US" b="1" dirty="0"/>
              <a:t>Consumers/Patients</a:t>
            </a:r>
          </a:p>
        </p:txBody>
      </p:sp>
      <p:sp>
        <p:nvSpPr>
          <p:cNvPr id="3" name="Content Placeholder 2">
            <a:extLst>
              <a:ext uri="{FF2B5EF4-FFF2-40B4-BE49-F238E27FC236}">
                <a16:creationId xmlns:a16="http://schemas.microsoft.com/office/drawing/2014/main" id="{55124CD0-3B61-46ED-AA42-2D46415D4509}"/>
              </a:ext>
            </a:extLst>
          </p:cNvPr>
          <p:cNvSpPr>
            <a:spLocks noGrp="1"/>
          </p:cNvSpPr>
          <p:nvPr>
            <p:ph idx="1"/>
          </p:nvPr>
        </p:nvSpPr>
        <p:spPr>
          <a:xfrm>
            <a:off x="838200" y="1576388"/>
            <a:ext cx="10515600" cy="4600575"/>
          </a:xfrm>
        </p:spPr>
        <p:txBody>
          <a:bodyPr>
            <a:normAutofit lnSpcReduction="10000"/>
          </a:bodyPr>
          <a:lstStyle/>
          <a:p>
            <a:pPr marL="0" indent="0">
              <a:buNone/>
            </a:pPr>
            <a:r>
              <a:rPr lang="en-US" dirty="0"/>
              <a:t>Indirect financial incentives:</a:t>
            </a:r>
          </a:p>
          <a:p>
            <a:r>
              <a:rPr lang="en-US" dirty="0"/>
              <a:t>Some plans have higher Deductibles &amp; Coinsurance</a:t>
            </a:r>
          </a:p>
          <a:p>
            <a:pPr lvl="1"/>
            <a:r>
              <a:rPr lang="en-US" dirty="0"/>
              <a:t>Traditional view: Consumer out-of-pocket prices are inversely related to the quantity of healthcare a consumer demands</a:t>
            </a:r>
          </a:p>
          <a:p>
            <a:r>
              <a:rPr lang="en-US" dirty="0"/>
              <a:t>Some plans set premiums based on experience ratings</a:t>
            </a:r>
          </a:p>
          <a:p>
            <a:pPr lvl="1"/>
            <a:r>
              <a:rPr lang="en-US" dirty="0"/>
              <a:t>Incentivizes consumers to adopt healthier lifestyles </a:t>
            </a:r>
          </a:p>
          <a:p>
            <a:pPr marL="0" indent="0">
              <a:buNone/>
            </a:pPr>
            <a:r>
              <a:rPr lang="en-US" dirty="0"/>
              <a:t>Management Strategies:</a:t>
            </a:r>
          </a:p>
          <a:p>
            <a:pPr lvl="1"/>
            <a:r>
              <a:rPr lang="en-US" dirty="0"/>
              <a:t>Require prior medical screening to avoid high-risk patients</a:t>
            </a:r>
          </a:p>
          <a:p>
            <a:pPr lvl="1"/>
            <a:r>
              <a:rPr lang="en-US" dirty="0"/>
              <a:t>Provider networks limit choice of providers</a:t>
            </a:r>
          </a:p>
          <a:p>
            <a:pPr lvl="1"/>
            <a:r>
              <a:rPr lang="en-US" dirty="0"/>
              <a:t>Require primary care gatekeeper to determine whether specialized care is necessary</a:t>
            </a:r>
          </a:p>
          <a:p>
            <a:pPr lvl="1"/>
            <a:r>
              <a:rPr lang="en-US" dirty="0"/>
              <a:t>Pre-authorization of care</a:t>
            </a:r>
          </a:p>
        </p:txBody>
      </p:sp>
    </p:spTree>
    <p:extLst>
      <p:ext uri="{BB962C8B-B14F-4D97-AF65-F5344CB8AC3E}">
        <p14:creationId xmlns:p14="http://schemas.microsoft.com/office/powerpoint/2010/main" val="3186935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EA71-9D61-4C6C-AEAB-AFCD3220646D}"/>
              </a:ext>
            </a:extLst>
          </p:cNvPr>
          <p:cNvSpPr>
            <a:spLocks noGrp="1"/>
          </p:cNvSpPr>
          <p:nvPr>
            <p:ph type="title"/>
          </p:nvPr>
        </p:nvSpPr>
        <p:spPr>
          <a:xfrm>
            <a:off x="647700" y="250825"/>
            <a:ext cx="10706100" cy="1325563"/>
          </a:xfrm>
        </p:spPr>
        <p:txBody>
          <a:bodyPr/>
          <a:lstStyle/>
          <a:p>
            <a:r>
              <a:rPr lang="en-US" dirty="0"/>
              <a:t>Financial Incentives and Management Strategies Aimed at </a:t>
            </a:r>
            <a:r>
              <a:rPr lang="en-US" b="1" dirty="0"/>
              <a:t>Healthcare Providers</a:t>
            </a:r>
          </a:p>
        </p:txBody>
      </p:sp>
      <p:sp>
        <p:nvSpPr>
          <p:cNvPr id="3" name="Content Placeholder 2">
            <a:extLst>
              <a:ext uri="{FF2B5EF4-FFF2-40B4-BE49-F238E27FC236}">
                <a16:creationId xmlns:a16="http://schemas.microsoft.com/office/drawing/2014/main" id="{55124CD0-3B61-46ED-AA42-2D46415D4509}"/>
              </a:ext>
            </a:extLst>
          </p:cNvPr>
          <p:cNvSpPr>
            <a:spLocks noGrp="1"/>
          </p:cNvSpPr>
          <p:nvPr>
            <p:ph idx="1"/>
          </p:nvPr>
        </p:nvSpPr>
        <p:spPr>
          <a:xfrm>
            <a:off x="838200" y="1576388"/>
            <a:ext cx="10515600" cy="4600575"/>
          </a:xfrm>
        </p:spPr>
        <p:txBody>
          <a:bodyPr/>
          <a:lstStyle/>
          <a:p>
            <a:pPr marL="0" indent="0">
              <a:buNone/>
            </a:pPr>
            <a:r>
              <a:rPr lang="en-US" dirty="0"/>
              <a:t>Indirect financial incentives:</a:t>
            </a:r>
          </a:p>
          <a:p>
            <a:r>
              <a:rPr lang="en-US" dirty="0"/>
              <a:t>Reduced Fee-for-Service</a:t>
            </a:r>
          </a:p>
          <a:p>
            <a:r>
              <a:rPr lang="en-US" dirty="0"/>
              <a:t>Capitation</a:t>
            </a:r>
          </a:p>
          <a:p>
            <a:r>
              <a:rPr lang="en-US" dirty="0"/>
              <a:t>Bonuses and/or withholds – also called pay-for-performance (PFP)</a:t>
            </a:r>
          </a:p>
          <a:p>
            <a:pPr lvl="1"/>
            <a:r>
              <a:rPr lang="en-US" dirty="0"/>
              <a:t>Reimbursements are withheld until use of medical care has been evaluated – inappropriate use results in physicians not receiving withheld money</a:t>
            </a:r>
          </a:p>
        </p:txBody>
      </p:sp>
    </p:spTree>
    <p:extLst>
      <p:ext uri="{BB962C8B-B14F-4D97-AF65-F5344CB8AC3E}">
        <p14:creationId xmlns:p14="http://schemas.microsoft.com/office/powerpoint/2010/main" val="2378347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3024A-8DE8-4E0D-BBC8-E2782429B73E}"/>
              </a:ext>
            </a:extLst>
          </p:cNvPr>
          <p:cNvSpPr>
            <a:spLocks noGrp="1"/>
          </p:cNvSpPr>
          <p:nvPr>
            <p:ph type="title"/>
          </p:nvPr>
        </p:nvSpPr>
        <p:spPr/>
        <p:txBody>
          <a:bodyPr/>
          <a:lstStyle/>
          <a:p>
            <a:r>
              <a:rPr lang="en-US" dirty="0"/>
              <a:t>Incentives Matter</a:t>
            </a:r>
          </a:p>
        </p:txBody>
      </p:sp>
      <p:sp>
        <p:nvSpPr>
          <p:cNvPr id="3" name="Content Placeholder 2">
            <a:extLst>
              <a:ext uri="{FF2B5EF4-FFF2-40B4-BE49-F238E27FC236}">
                <a16:creationId xmlns:a16="http://schemas.microsoft.com/office/drawing/2014/main" id="{9DE5DDE1-E17F-44D2-A05E-F2447636F57C}"/>
              </a:ext>
            </a:extLst>
          </p:cNvPr>
          <p:cNvSpPr>
            <a:spLocks noGrp="1"/>
          </p:cNvSpPr>
          <p:nvPr>
            <p:ph idx="1"/>
          </p:nvPr>
        </p:nvSpPr>
        <p:spPr/>
        <p:txBody>
          <a:bodyPr/>
          <a:lstStyle/>
          <a:p>
            <a:r>
              <a:rPr lang="en-US" dirty="0"/>
              <a:t>Incentives – things that motivate people to take certain actions</a:t>
            </a:r>
          </a:p>
          <a:p>
            <a:pPr lvl="1"/>
            <a:r>
              <a:rPr lang="en-US" dirty="0"/>
              <a:t>Extrinsic – the motivation is some outside demand or reward </a:t>
            </a:r>
          </a:p>
          <a:p>
            <a:pPr lvl="2"/>
            <a:r>
              <a:rPr lang="en-US" dirty="0"/>
              <a:t>i.e. a reward or monetary payment, avoiding a penalty/fine, etc.</a:t>
            </a:r>
          </a:p>
          <a:p>
            <a:pPr lvl="1"/>
            <a:r>
              <a:rPr lang="en-US" dirty="0"/>
              <a:t>Intrinsic – the motivation is internal, or for its own sake</a:t>
            </a:r>
          </a:p>
          <a:p>
            <a:pPr lvl="2"/>
            <a:r>
              <a:rPr lang="en-US" dirty="0"/>
              <a:t>i.e. feelings of personal fulfillment or personal satisfaction</a:t>
            </a:r>
          </a:p>
          <a:p>
            <a:endParaRPr lang="en-US" dirty="0"/>
          </a:p>
          <a:p>
            <a:r>
              <a:rPr lang="en-US" dirty="0"/>
              <a:t>What role do incentives play in understanding how health insurance affects people’s behaviors?</a:t>
            </a:r>
          </a:p>
        </p:txBody>
      </p:sp>
    </p:spTree>
    <p:extLst>
      <p:ext uri="{BB962C8B-B14F-4D97-AF65-F5344CB8AC3E}">
        <p14:creationId xmlns:p14="http://schemas.microsoft.com/office/powerpoint/2010/main" val="39929487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06ED4-73D1-496C-9B65-87F500FABAB7}"/>
              </a:ext>
            </a:extLst>
          </p:cNvPr>
          <p:cNvSpPr>
            <a:spLocks noGrp="1"/>
          </p:cNvSpPr>
          <p:nvPr>
            <p:ph type="title"/>
          </p:nvPr>
        </p:nvSpPr>
        <p:spPr>
          <a:xfrm>
            <a:off x="838200" y="187325"/>
            <a:ext cx="10515600" cy="1325563"/>
          </a:xfrm>
        </p:spPr>
        <p:txBody>
          <a:bodyPr/>
          <a:lstStyle/>
          <a:p>
            <a:r>
              <a:rPr lang="en-US" b="1" dirty="0"/>
              <a:t>Healthcare Provider </a:t>
            </a:r>
            <a:r>
              <a:rPr lang="en-US" dirty="0"/>
              <a:t>Management Strategies</a:t>
            </a:r>
          </a:p>
        </p:txBody>
      </p:sp>
      <p:sp>
        <p:nvSpPr>
          <p:cNvPr id="3" name="Content Placeholder 2">
            <a:extLst>
              <a:ext uri="{FF2B5EF4-FFF2-40B4-BE49-F238E27FC236}">
                <a16:creationId xmlns:a16="http://schemas.microsoft.com/office/drawing/2014/main" id="{0D9EFDBB-B934-4D9F-90B3-58DEBC44ACC5}"/>
              </a:ext>
            </a:extLst>
          </p:cNvPr>
          <p:cNvSpPr>
            <a:spLocks noGrp="1"/>
          </p:cNvSpPr>
          <p:nvPr>
            <p:ph idx="1"/>
          </p:nvPr>
        </p:nvSpPr>
        <p:spPr>
          <a:xfrm>
            <a:off x="838200" y="1193800"/>
            <a:ext cx="10515600" cy="5476875"/>
          </a:xfrm>
        </p:spPr>
        <p:txBody>
          <a:bodyPr>
            <a:normAutofit lnSpcReduction="10000"/>
          </a:bodyPr>
          <a:lstStyle/>
          <a:p>
            <a:r>
              <a:rPr lang="en-US" altLang="en-US" dirty="0"/>
              <a:t>Selective contracting.</a:t>
            </a:r>
          </a:p>
          <a:p>
            <a:pPr lvl="1"/>
            <a:r>
              <a:rPr lang="en-US" altLang="en-US" dirty="0"/>
              <a:t>MCOs contract with an exclusive set of providers </a:t>
            </a:r>
          </a:p>
          <a:p>
            <a:pPr lvl="1"/>
            <a:r>
              <a:rPr lang="en-US" altLang="en-US" dirty="0"/>
              <a:t>Based on quality or cost-effective practice patterns</a:t>
            </a:r>
          </a:p>
          <a:p>
            <a:r>
              <a:rPr lang="en-US" altLang="en-US" dirty="0"/>
              <a:t>Physician profiling.</a:t>
            </a:r>
          </a:p>
          <a:p>
            <a:pPr lvl="1"/>
            <a:r>
              <a:rPr lang="en-US" altLang="en-US" dirty="0"/>
              <a:t>MCOs monitor physicians’ track record regarding referrals, quality, patient satisfaction.</a:t>
            </a:r>
          </a:p>
          <a:p>
            <a:r>
              <a:rPr lang="en-US" altLang="en-US" dirty="0"/>
              <a:t>Utilization review</a:t>
            </a:r>
          </a:p>
          <a:p>
            <a:pPr lvl="1"/>
            <a:r>
              <a:rPr lang="en-US" altLang="en-US" dirty="0"/>
              <a:t>“seek to determine whether specific services are medically necessary and whether they are delivered at an appropriate level of intensity and cost.</a:t>
            </a:r>
          </a:p>
          <a:p>
            <a:r>
              <a:rPr lang="en-US" altLang="en-US" dirty="0"/>
              <a:t>Practice guidelines</a:t>
            </a:r>
          </a:p>
          <a:p>
            <a:pPr lvl="1"/>
            <a:r>
              <a:rPr lang="en-US" altLang="en-US" dirty="0"/>
              <a:t>Inform providers of the appropriate medical practice in certain situations.</a:t>
            </a:r>
          </a:p>
          <a:p>
            <a:r>
              <a:rPr lang="en-US" altLang="en-US" dirty="0"/>
              <a:t>Formularies</a:t>
            </a:r>
          </a:p>
          <a:p>
            <a:pPr lvl="1"/>
            <a:r>
              <a:rPr lang="en-US" altLang="en-US" dirty="0"/>
              <a:t>restricted list of drugs physicians may prescribe.</a:t>
            </a:r>
          </a:p>
          <a:p>
            <a:endParaRPr lang="en-US" dirty="0"/>
          </a:p>
        </p:txBody>
      </p:sp>
    </p:spTree>
    <p:extLst>
      <p:ext uri="{BB962C8B-B14F-4D97-AF65-F5344CB8AC3E}">
        <p14:creationId xmlns:p14="http://schemas.microsoft.com/office/powerpoint/2010/main" val="2935718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51703-55AF-4ACE-A893-9F9C2595EC6D}"/>
              </a:ext>
            </a:extLst>
          </p:cNvPr>
          <p:cNvSpPr>
            <a:spLocks noGrp="1"/>
          </p:cNvSpPr>
          <p:nvPr>
            <p:ph type="title"/>
          </p:nvPr>
        </p:nvSpPr>
        <p:spPr>
          <a:xfrm>
            <a:off x="838200" y="200025"/>
            <a:ext cx="10515600" cy="1006475"/>
          </a:xfrm>
        </p:spPr>
        <p:txBody>
          <a:bodyPr/>
          <a:lstStyle/>
          <a:p>
            <a:r>
              <a:rPr lang="en-US" dirty="0"/>
              <a:t>So, Are MCO’s “good” or not?</a:t>
            </a:r>
          </a:p>
        </p:txBody>
      </p:sp>
      <p:sp>
        <p:nvSpPr>
          <p:cNvPr id="3" name="Content Placeholder 2">
            <a:extLst>
              <a:ext uri="{FF2B5EF4-FFF2-40B4-BE49-F238E27FC236}">
                <a16:creationId xmlns:a16="http://schemas.microsoft.com/office/drawing/2014/main" id="{BF205896-B53B-4D27-B01D-76FCE6287A73}"/>
              </a:ext>
            </a:extLst>
          </p:cNvPr>
          <p:cNvSpPr>
            <a:spLocks noGrp="1"/>
          </p:cNvSpPr>
          <p:nvPr>
            <p:ph idx="1"/>
          </p:nvPr>
        </p:nvSpPr>
        <p:spPr>
          <a:xfrm>
            <a:off x="838200" y="1206500"/>
            <a:ext cx="10515600" cy="5346700"/>
          </a:xfrm>
        </p:spPr>
        <p:txBody>
          <a:bodyPr>
            <a:normAutofit lnSpcReduction="10000"/>
          </a:bodyPr>
          <a:lstStyle/>
          <a:p>
            <a:r>
              <a:rPr lang="en-US" altLang="en-US" dirty="0"/>
              <a:t>Ideally, MCOs should encourage preventive and coordinated primary care, which reduces the need for more expensive specialty/inpatient care.</a:t>
            </a:r>
          </a:p>
          <a:p>
            <a:endParaRPr lang="en-US" altLang="en-US" dirty="0"/>
          </a:p>
          <a:p>
            <a:r>
              <a:rPr lang="en-US" altLang="en-US" dirty="0"/>
              <a:t>But often most MCOs are concerned with short-term profitability.</a:t>
            </a:r>
          </a:p>
          <a:p>
            <a:pPr lvl="1"/>
            <a:r>
              <a:rPr lang="en-US" altLang="en-US" dirty="0"/>
              <a:t>Why pay for cholesterol-lowering pills when the enrollee is likely to leave your HMO years before he has a heart attack?</a:t>
            </a:r>
          </a:p>
          <a:p>
            <a:pPr lvl="1"/>
            <a:endParaRPr lang="en-US" altLang="en-US" dirty="0"/>
          </a:p>
          <a:p>
            <a:r>
              <a:rPr lang="en-US" altLang="en-US" dirty="0"/>
              <a:t>In general, studies show that HMOs provide medical cost savings of 15-20%, mostly through reduced hospital care.</a:t>
            </a:r>
          </a:p>
          <a:p>
            <a:endParaRPr lang="en-US" altLang="en-US" dirty="0"/>
          </a:p>
          <a:p>
            <a:r>
              <a:rPr lang="en-US" altLang="en-US" dirty="0"/>
              <a:t>The impact of HMOs on quality of care is less definite.</a:t>
            </a:r>
          </a:p>
          <a:p>
            <a:pPr lvl="1"/>
            <a:r>
              <a:rPr lang="en-US" altLang="en-US" dirty="0"/>
              <a:t>Health care providers treat patients belonging to a variety of plans.</a:t>
            </a:r>
          </a:p>
          <a:p>
            <a:endParaRPr lang="en-US" dirty="0"/>
          </a:p>
        </p:txBody>
      </p:sp>
    </p:spTree>
    <p:extLst>
      <p:ext uri="{BB962C8B-B14F-4D97-AF65-F5344CB8AC3E}">
        <p14:creationId xmlns:p14="http://schemas.microsoft.com/office/powerpoint/2010/main" val="951581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Methods: Pay for Performance </a:t>
            </a:r>
          </a:p>
        </p:txBody>
      </p:sp>
      <p:sp>
        <p:nvSpPr>
          <p:cNvPr id="3" name="Content Placeholder 2"/>
          <p:cNvSpPr>
            <a:spLocks noGrp="1"/>
          </p:cNvSpPr>
          <p:nvPr>
            <p:ph idx="1"/>
          </p:nvPr>
        </p:nvSpPr>
        <p:spPr/>
        <p:txBody>
          <a:bodyPr>
            <a:normAutofit lnSpcReduction="10000"/>
          </a:bodyPr>
          <a:lstStyle/>
          <a:p>
            <a:r>
              <a:rPr lang="en-US" sz="2400" dirty="0"/>
              <a:t>A pay-for-performance (P4P) model provides a financial incentive to providers who meet defined performance goals </a:t>
            </a:r>
          </a:p>
          <a:p>
            <a:pPr lvl="1"/>
            <a:r>
              <a:rPr lang="en-US" sz="2000" dirty="0"/>
              <a:t>Often used as a first step in transitioning toward  more value-based care; easily combines with current fee-for-service methodology  </a:t>
            </a:r>
          </a:p>
          <a:p>
            <a:pPr lvl="1"/>
            <a:r>
              <a:rPr lang="en-US" sz="2000" dirty="0"/>
              <a:t>Traditionally has been implemented as an “upside only”  (bonus) approach to promote increased quality; more recently,  the developing trend is to add a downside (penalty) component for poor performance on defined </a:t>
            </a:r>
            <a:r>
              <a:rPr lang="en-US" sz="2000" dirty="0" smtClean="0"/>
              <a:t>measures</a:t>
            </a:r>
          </a:p>
          <a:p>
            <a:r>
              <a:rPr lang="en-US" sz="2400" dirty="0" smtClean="0"/>
              <a:t>Value-based purchasing ties payment to quality</a:t>
            </a:r>
          </a:p>
          <a:p>
            <a:r>
              <a:rPr lang="en-US" sz="2400" dirty="0" smtClean="0"/>
              <a:t>Focus on specific conditions</a:t>
            </a:r>
          </a:p>
          <a:p>
            <a:pPr lvl="1"/>
            <a:r>
              <a:rPr lang="en-US" sz="2000" dirty="0">
                <a:solidFill>
                  <a:schemeClr val="tx1">
                    <a:lumMod val="90000"/>
                    <a:lumOff val="10000"/>
                  </a:schemeClr>
                </a:solidFill>
              </a:rPr>
              <a:t>Acute Myocardial Infarction (AMI), Heart Failure, </a:t>
            </a:r>
            <a:r>
              <a:rPr lang="en-US" sz="2000" dirty="0" smtClean="0">
                <a:solidFill>
                  <a:schemeClr val="tx1">
                    <a:lumMod val="90000"/>
                    <a:lumOff val="10000"/>
                  </a:schemeClr>
                </a:solidFill>
              </a:rPr>
              <a:t>Pneumonia</a:t>
            </a:r>
          </a:p>
          <a:p>
            <a:pPr lvl="1"/>
            <a:r>
              <a:rPr lang="en-US" sz="2000" dirty="0" smtClean="0">
                <a:solidFill>
                  <a:schemeClr val="tx1">
                    <a:lumMod val="90000"/>
                    <a:lumOff val="10000"/>
                  </a:schemeClr>
                </a:solidFill>
              </a:rPr>
              <a:t>Coronary Artery Bypass Graft (CABG), Total Hip and Knee Replacement (THKR), Chronic Obstructive Pulmonary Disease (COPD)</a:t>
            </a:r>
          </a:p>
          <a:p>
            <a:pPr lvl="1"/>
            <a:r>
              <a:rPr lang="en-US" sz="2000" dirty="0" smtClean="0">
                <a:solidFill>
                  <a:schemeClr val="tx1">
                    <a:lumMod val="90000"/>
                    <a:lumOff val="10000"/>
                  </a:schemeClr>
                </a:solidFill>
              </a:rPr>
              <a:t>Surgeries </a:t>
            </a:r>
            <a:r>
              <a:rPr lang="en-US" sz="2000" dirty="0">
                <a:solidFill>
                  <a:schemeClr val="tx1">
                    <a:lumMod val="90000"/>
                    <a:lumOff val="10000"/>
                  </a:schemeClr>
                </a:solidFill>
              </a:rPr>
              <a:t>(as measured by SCIP), Healthcare-associated infections</a:t>
            </a:r>
          </a:p>
          <a:p>
            <a:pPr lvl="1"/>
            <a:endParaRPr lang="en-US" sz="2000" dirty="0" smtClean="0"/>
          </a:p>
        </p:txBody>
      </p:sp>
    </p:spTree>
    <p:extLst>
      <p:ext uri="{BB962C8B-B14F-4D97-AF65-F5344CB8AC3E}">
        <p14:creationId xmlns:p14="http://schemas.microsoft.com/office/powerpoint/2010/main" val="98763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Methods: Pay for Performance</a:t>
            </a:r>
          </a:p>
        </p:txBody>
      </p:sp>
      <p:sp>
        <p:nvSpPr>
          <p:cNvPr id="3" name="Content Placeholder 2"/>
          <p:cNvSpPr>
            <a:spLocks noGrp="1"/>
          </p:cNvSpPr>
          <p:nvPr>
            <p:ph idx="1"/>
          </p:nvPr>
        </p:nvSpPr>
        <p:spPr/>
        <p:txBody>
          <a:bodyPr/>
          <a:lstStyle/>
          <a:p>
            <a:r>
              <a:rPr lang="en-US" dirty="0"/>
              <a:t>Literature reflects potential ethical “pitfalls” and unintended consequences  of this approach. For example, this model:</a:t>
            </a:r>
          </a:p>
          <a:p>
            <a:pPr lvl="1"/>
            <a:r>
              <a:rPr lang="en-US" dirty="0"/>
              <a:t>Creates a potential  incentive to deselect patients who are difficult to treat and would make meeting the performance goals more difficult</a:t>
            </a:r>
          </a:p>
          <a:p>
            <a:pPr lvl="1"/>
            <a:r>
              <a:rPr lang="en-US" dirty="0"/>
              <a:t>Creates a potential  incentive to provide unnecessary care—care unnecessary for appropriate patient care but helpful to meet the performance goal</a:t>
            </a:r>
          </a:p>
          <a:p>
            <a:endParaRPr lang="en-US" dirty="0"/>
          </a:p>
          <a:p>
            <a:endParaRPr lang="en-US" dirty="0"/>
          </a:p>
        </p:txBody>
      </p:sp>
    </p:spTree>
    <p:extLst>
      <p:ext uri="{BB962C8B-B14F-4D97-AF65-F5344CB8AC3E}">
        <p14:creationId xmlns:p14="http://schemas.microsoft.com/office/powerpoint/2010/main" val="41256025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for Performance: HACs</a:t>
            </a:r>
            <a:endParaRPr lang="en-US" dirty="0"/>
          </a:p>
        </p:txBody>
      </p:sp>
      <p:sp>
        <p:nvSpPr>
          <p:cNvPr id="3" name="Content Placeholder 2"/>
          <p:cNvSpPr>
            <a:spLocks noGrp="1"/>
          </p:cNvSpPr>
          <p:nvPr>
            <p:ph idx="1"/>
          </p:nvPr>
        </p:nvSpPr>
        <p:spPr/>
        <p:txBody>
          <a:bodyPr/>
          <a:lstStyle/>
          <a:p>
            <a:r>
              <a:rPr lang="en-US" dirty="0"/>
              <a:t>In 2008, Medicare reduced payments to hospitals for hospital-acquired </a:t>
            </a:r>
            <a:r>
              <a:rPr lang="en-US" dirty="0" smtClean="0"/>
              <a:t>conditions</a:t>
            </a:r>
          </a:p>
          <a:p>
            <a:pPr lvl="1"/>
            <a:r>
              <a:rPr lang="en-US" dirty="0" smtClean="0"/>
              <a:t>Cuts between 0% and 1% of payments (penalty only)</a:t>
            </a:r>
            <a:endParaRPr lang="en-US" dirty="0"/>
          </a:p>
          <a:p>
            <a:r>
              <a:rPr lang="en-US" dirty="0"/>
              <a:t>In the short term, there were hospital-level decreases in numbers of hospital-acquired infections, but these were difficult to sustain</a:t>
            </a:r>
          </a:p>
          <a:p>
            <a:r>
              <a:rPr lang="en-US" dirty="0"/>
              <a:t>In 2012, there was no measurable effect on rates of central line–associated infections or catheter-associated urinary tract infections </a:t>
            </a:r>
            <a:r>
              <a:rPr lang="en-US" dirty="0" smtClean="0"/>
              <a:t>nationally</a:t>
            </a:r>
          </a:p>
          <a:p>
            <a:endParaRPr lang="en-US" dirty="0"/>
          </a:p>
          <a:p>
            <a:endParaRPr lang="en-US" dirty="0"/>
          </a:p>
        </p:txBody>
      </p:sp>
    </p:spTree>
    <p:extLst>
      <p:ext uri="{BB962C8B-B14F-4D97-AF65-F5344CB8AC3E}">
        <p14:creationId xmlns:p14="http://schemas.microsoft.com/office/powerpoint/2010/main" val="3132892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for Performance: excess readmissions and mortality</a:t>
            </a:r>
            <a:endParaRPr lang="en-US" dirty="0"/>
          </a:p>
        </p:txBody>
      </p:sp>
      <p:sp>
        <p:nvSpPr>
          <p:cNvPr id="3" name="Content Placeholder 2"/>
          <p:cNvSpPr>
            <a:spLocks noGrp="1"/>
          </p:cNvSpPr>
          <p:nvPr>
            <p:ph idx="1"/>
          </p:nvPr>
        </p:nvSpPr>
        <p:spPr/>
        <p:txBody>
          <a:bodyPr>
            <a:normAutofit/>
          </a:bodyPr>
          <a:lstStyle/>
          <a:p>
            <a:r>
              <a:rPr lang="en-US" dirty="0"/>
              <a:t>In 2008, Medicare reduced payments to hospitals for </a:t>
            </a:r>
            <a:r>
              <a:rPr lang="en-US" dirty="0" smtClean="0"/>
              <a:t>excess readmissions (HRRP) and excess mortality</a:t>
            </a:r>
          </a:p>
          <a:p>
            <a:pPr lvl="1"/>
            <a:r>
              <a:rPr lang="en-US" dirty="0" smtClean="0"/>
              <a:t>Excess was measured based on comparing the hospital’s expected rates given their patient risk to their actual rates</a:t>
            </a:r>
          </a:p>
          <a:p>
            <a:pPr lvl="1"/>
            <a:r>
              <a:rPr lang="en-US" dirty="0" smtClean="0"/>
              <a:t>6 conditions were included: Pneumonia, AMI, COPD, THKR, CABG, Heart </a:t>
            </a:r>
            <a:r>
              <a:rPr lang="en-US" dirty="0"/>
              <a:t>failure</a:t>
            </a:r>
            <a:r>
              <a:rPr lang="en-US" dirty="0" smtClean="0"/>
              <a:t>.</a:t>
            </a:r>
          </a:p>
          <a:p>
            <a:pPr lvl="1"/>
            <a:r>
              <a:rPr lang="en-US" dirty="0" smtClean="0"/>
              <a:t>Revenue neutral for Medicare – winners and losers</a:t>
            </a:r>
          </a:p>
          <a:p>
            <a:pPr lvl="1"/>
            <a:r>
              <a:rPr lang="en-US" dirty="0" smtClean="0"/>
              <a:t>Effects up to 3% of costs</a:t>
            </a:r>
          </a:p>
          <a:p>
            <a:r>
              <a:rPr lang="en-US" dirty="0" smtClean="0"/>
              <a:t>Mixed evidence for success, but overall reduction in excess readmission has been seen</a:t>
            </a:r>
            <a:endParaRPr lang="en-US" dirty="0"/>
          </a:p>
          <a:p>
            <a:pPr lvl="1"/>
            <a:endParaRPr lang="en-US" dirty="0" smtClean="0"/>
          </a:p>
          <a:p>
            <a:endParaRPr lang="en-US" dirty="0"/>
          </a:p>
          <a:p>
            <a:endParaRPr lang="en-US" dirty="0"/>
          </a:p>
        </p:txBody>
      </p:sp>
    </p:spTree>
    <p:extLst>
      <p:ext uri="{BB962C8B-B14F-4D97-AF65-F5344CB8AC3E}">
        <p14:creationId xmlns:p14="http://schemas.microsoft.com/office/powerpoint/2010/main" val="40095989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Methods: Merit Based Incentive Payment System</a:t>
            </a:r>
            <a:endParaRPr lang="en-US" dirty="0"/>
          </a:p>
        </p:txBody>
      </p:sp>
      <p:sp>
        <p:nvSpPr>
          <p:cNvPr id="3" name="Content Placeholder 2"/>
          <p:cNvSpPr>
            <a:spLocks noGrp="1"/>
          </p:cNvSpPr>
          <p:nvPr>
            <p:ph idx="1"/>
          </p:nvPr>
        </p:nvSpPr>
        <p:spPr/>
        <p:txBody>
          <a:bodyPr>
            <a:normAutofit fontScale="92500" lnSpcReduction="20000"/>
          </a:bodyPr>
          <a:lstStyle/>
          <a:p>
            <a:r>
              <a:rPr lang="en-US" dirty="0"/>
              <a:t>Medicare Access &amp; CHIP Reauthorization Act (MACRA) of </a:t>
            </a:r>
            <a:r>
              <a:rPr lang="en-US" dirty="0" smtClean="0"/>
              <a:t>2015</a:t>
            </a:r>
            <a:endParaRPr lang="en-US" dirty="0"/>
          </a:p>
          <a:p>
            <a:pPr lvl="1"/>
            <a:r>
              <a:rPr lang="en-US" dirty="0"/>
              <a:t>Repeals Sustainable Growth Rate(SGR) Formula</a:t>
            </a:r>
          </a:p>
          <a:p>
            <a:pPr lvl="1"/>
            <a:r>
              <a:rPr lang="en-US" dirty="0"/>
              <a:t>Introduced Merit Based Incentive Payment System (MIPS) for clinicians</a:t>
            </a:r>
          </a:p>
          <a:p>
            <a:pPr lvl="1"/>
            <a:r>
              <a:rPr lang="en-US" dirty="0"/>
              <a:t>Provides bonus payments for participation in eligible alternative payment models to encourage participation</a:t>
            </a:r>
          </a:p>
          <a:p>
            <a:r>
              <a:rPr lang="en-US" dirty="0"/>
              <a:t>Current quality and value programs for physicians and practitioners will be streamlined into </a:t>
            </a:r>
            <a:r>
              <a:rPr lang="en-US" dirty="0" smtClean="0"/>
              <a:t>MIPS</a:t>
            </a:r>
          </a:p>
          <a:p>
            <a:r>
              <a:rPr lang="en-US" dirty="0"/>
              <a:t>Annual update to physician fee schedule</a:t>
            </a:r>
          </a:p>
          <a:p>
            <a:pPr lvl="2"/>
            <a:r>
              <a:rPr lang="en-US" dirty="0"/>
              <a:t>FY2016 through 2018 =.5% increase</a:t>
            </a:r>
          </a:p>
          <a:p>
            <a:pPr lvl="2"/>
            <a:r>
              <a:rPr lang="en-US" dirty="0"/>
              <a:t>FY2019 = +/- 4% based on MIPS performance score</a:t>
            </a:r>
          </a:p>
          <a:p>
            <a:pPr lvl="2"/>
            <a:r>
              <a:rPr lang="en-US" dirty="0"/>
              <a:t>FY2020 = +/- 5% based on MIPS performance score</a:t>
            </a:r>
          </a:p>
          <a:p>
            <a:pPr lvl="2"/>
            <a:r>
              <a:rPr lang="en-US" dirty="0"/>
              <a:t>FY2021 = +/- 7% based on MIPS performance score</a:t>
            </a:r>
          </a:p>
          <a:p>
            <a:pPr lvl="2"/>
            <a:r>
              <a:rPr lang="en-US" dirty="0"/>
              <a:t>FY2022 onward = +/- 9% based on MIPS performance score</a:t>
            </a:r>
          </a:p>
          <a:p>
            <a:endParaRPr lang="en-US" dirty="0"/>
          </a:p>
          <a:p>
            <a:endParaRPr lang="en-US" dirty="0"/>
          </a:p>
        </p:txBody>
      </p:sp>
    </p:spTree>
    <p:extLst>
      <p:ext uri="{BB962C8B-B14F-4D97-AF65-F5344CB8AC3E}">
        <p14:creationId xmlns:p14="http://schemas.microsoft.com/office/powerpoint/2010/main" val="524704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 discussion</a:t>
            </a:r>
            <a:endParaRPr lang="en-US" dirty="0"/>
          </a:p>
        </p:txBody>
      </p:sp>
      <p:sp>
        <p:nvSpPr>
          <p:cNvPr id="3" name="Content Placeholder 2"/>
          <p:cNvSpPr>
            <a:spLocks noGrp="1"/>
          </p:cNvSpPr>
          <p:nvPr>
            <p:ph idx="1"/>
          </p:nvPr>
        </p:nvSpPr>
        <p:spPr/>
        <p:txBody>
          <a:bodyPr>
            <a:normAutofit/>
          </a:bodyPr>
          <a:lstStyle/>
          <a:p>
            <a:r>
              <a:rPr lang="en-US" dirty="0" smtClean="0"/>
              <a:t>When do incentives fail?</a:t>
            </a:r>
          </a:p>
          <a:p>
            <a:pPr lvl="1"/>
            <a:r>
              <a:rPr lang="en-US" dirty="0" smtClean="0"/>
              <a:t>Incentives to doctors to reduce LDL (Asch et al 2015)</a:t>
            </a:r>
          </a:p>
          <a:p>
            <a:pPr lvl="1"/>
            <a:r>
              <a:rPr lang="en-US" dirty="0"/>
              <a:t>“Hard work pays off in the future, but laziness pays off right now</a:t>
            </a:r>
            <a:r>
              <a:rPr lang="en-US" dirty="0" smtClean="0"/>
              <a:t>.”</a:t>
            </a:r>
          </a:p>
          <a:p>
            <a:pPr lvl="1"/>
            <a:r>
              <a:rPr lang="en-US" dirty="0" smtClean="0"/>
              <a:t>ACO incentivize dishonest measurement (</a:t>
            </a:r>
            <a:r>
              <a:rPr lang="en-US" dirty="0" err="1" smtClean="0"/>
              <a:t>Enthoven</a:t>
            </a:r>
            <a:r>
              <a:rPr lang="en-US" dirty="0" smtClean="0"/>
              <a:t> 2009, Change et al 2012)</a:t>
            </a:r>
          </a:p>
          <a:p>
            <a:pPr lvl="1"/>
            <a:r>
              <a:rPr lang="en-US" dirty="0" smtClean="0"/>
              <a:t>Value based purchasing?</a:t>
            </a:r>
          </a:p>
          <a:p>
            <a:pPr lvl="1"/>
            <a:r>
              <a:rPr lang="en-US" dirty="0" smtClean="0"/>
              <a:t>Downsides of US tax deductions for health insurance</a:t>
            </a:r>
            <a:endParaRPr lang="en-US" dirty="0"/>
          </a:p>
        </p:txBody>
      </p:sp>
    </p:spTree>
    <p:extLst>
      <p:ext uri="{BB962C8B-B14F-4D97-AF65-F5344CB8AC3E}">
        <p14:creationId xmlns:p14="http://schemas.microsoft.com/office/powerpoint/2010/main" val="32579888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https://image.slidesharecdn.com/jhap4pjune2016-160628202924/95/dr-ashish-jha-does-pay-for-performance-work-62816-16-638.jpg?cb=1467146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7346" y="1027906"/>
            <a:ext cx="6440343" cy="4835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7845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 discussion</a:t>
            </a:r>
            <a:endParaRPr lang="en-US" dirty="0"/>
          </a:p>
        </p:txBody>
      </p:sp>
      <p:sp>
        <p:nvSpPr>
          <p:cNvPr id="3" name="Content Placeholder 2"/>
          <p:cNvSpPr>
            <a:spLocks noGrp="1"/>
          </p:cNvSpPr>
          <p:nvPr>
            <p:ph idx="1"/>
          </p:nvPr>
        </p:nvSpPr>
        <p:spPr/>
        <p:txBody>
          <a:bodyPr>
            <a:normAutofit/>
          </a:bodyPr>
          <a:lstStyle/>
          <a:p>
            <a:r>
              <a:rPr lang="en-US" dirty="0" smtClean="0"/>
              <a:t>When do incentives work?</a:t>
            </a:r>
          </a:p>
          <a:p>
            <a:pPr lvl="1"/>
            <a:r>
              <a:rPr lang="en-US" dirty="0" smtClean="0"/>
              <a:t>Smoking cessation incentives in the workplace (</a:t>
            </a:r>
            <a:r>
              <a:rPr lang="en-US" dirty="0" err="1" smtClean="0"/>
              <a:t>Volpp</a:t>
            </a:r>
            <a:r>
              <a:rPr lang="en-US" dirty="0" smtClean="0"/>
              <a:t> 2009, Halpern et al 2015)</a:t>
            </a:r>
          </a:p>
          <a:p>
            <a:pPr lvl="1"/>
            <a:r>
              <a:rPr lang="en-US" dirty="0" smtClean="0"/>
              <a:t>Automated hovering? (</a:t>
            </a:r>
            <a:r>
              <a:rPr lang="en-US" dirty="0">
                <a:hlinkClick r:id="rId2"/>
              </a:rPr>
              <a:t>https://</a:t>
            </a:r>
            <a:r>
              <a:rPr lang="en-US" dirty="0" smtClean="0">
                <a:hlinkClick r:id="rId2"/>
              </a:rPr>
              <a:t>www.youtube.com/watch?v=p_c-Fu5-Rus</a:t>
            </a:r>
            <a:r>
              <a:rPr lang="en-US" dirty="0" smtClean="0"/>
              <a:t>)</a:t>
            </a:r>
          </a:p>
          <a:p>
            <a:pPr lvl="1"/>
            <a:r>
              <a:rPr lang="en-US" dirty="0" smtClean="0"/>
              <a:t>Upsides of </a:t>
            </a:r>
            <a:r>
              <a:rPr lang="en-US" dirty="0"/>
              <a:t>US tax deductions for health </a:t>
            </a:r>
            <a:r>
              <a:rPr lang="en-US" dirty="0" smtClean="0"/>
              <a:t>insurance</a:t>
            </a:r>
          </a:p>
          <a:p>
            <a:pPr lvl="1"/>
            <a:endParaRPr lang="en-US" dirty="0"/>
          </a:p>
          <a:p>
            <a:r>
              <a:rPr lang="en-US" dirty="0" smtClean="0"/>
              <a:t>“Doctors </a:t>
            </a:r>
            <a:r>
              <a:rPr lang="en-US" smtClean="0"/>
              <a:t>are incentivized </a:t>
            </a:r>
            <a:r>
              <a:rPr lang="en-US" dirty="0" smtClean="0"/>
              <a:t>to make us sick, insurance companies to keep us well”</a:t>
            </a:r>
            <a:endParaRPr lang="en-US" dirty="0"/>
          </a:p>
          <a:p>
            <a:pPr lvl="1"/>
            <a:endParaRPr lang="en-US" dirty="0" smtClean="0"/>
          </a:p>
        </p:txBody>
      </p:sp>
    </p:spTree>
    <p:extLst>
      <p:ext uri="{BB962C8B-B14F-4D97-AF65-F5344CB8AC3E}">
        <p14:creationId xmlns:p14="http://schemas.microsoft.com/office/powerpoint/2010/main" val="3404102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Methods of Payment</a:t>
            </a:r>
            <a:br>
              <a:rPr lang="en-US" dirty="0"/>
            </a:br>
            <a:r>
              <a:rPr lang="en-US" dirty="0"/>
              <a:t>(Health Provider Reimbursement Models)</a:t>
            </a:r>
          </a:p>
        </p:txBody>
      </p:sp>
      <p:sp>
        <p:nvSpPr>
          <p:cNvPr id="3" name="Content Placeholder 2"/>
          <p:cNvSpPr>
            <a:spLocks noGrp="1"/>
          </p:cNvSpPr>
          <p:nvPr>
            <p:ph idx="1"/>
          </p:nvPr>
        </p:nvSpPr>
        <p:spPr/>
        <p:txBody>
          <a:bodyPr>
            <a:normAutofit fontScale="85000" lnSpcReduction="20000"/>
          </a:bodyPr>
          <a:lstStyle/>
          <a:p>
            <a:r>
              <a:rPr lang="en-US" dirty="0" smtClean="0"/>
              <a:t>Per Diem</a:t>
            </a:r>
          </a:p>
          <a:p>
            <a:pPr lvl="1"/>
            <a:r>
              <a:rPr lang="en-US" dirty="0" smtClean="0"/>
              <a:t>The </a:t>
            </a:r>
            <a:r>
              <a:rPr lang="en-US" dirty="0"/>
              <a:t>hospital is paid for all services delivered to a patient during 1 day (private insurance, PPOs/HMOs).</a:t>
            </a:r>
          </a:p>
          <a:p>
            <a:pPr marL="0" indent="0">
              <a:buNone/>
            </a:pPr>
            <a:endParaRPr lang="en-US" sz="800" dirty="0"/>
          </a:p>
          <a:p>
            <a:r>
              <a:rPr lang="en-US" dirty="0" smtClean="0"/>
              <a:t>Fee-For-Service</a:t>
            </a:r>
          </a:p>
          <a:p>
            <a:pPr lvl="1"/>
            <a:r>
              <a:rPr lang="en-US" dirty="0" smtClean="0"/>
              <a:t>The </a:t>
            </a:r>
            <a:r>
              <a:rPr lang="en-US" dirty="0"/>
              <a:t>physician or hospital is paid a fee for each service (for example, medication, IV fluids, ECG, surgical procedure) provided (uninsured, some private insurance).</a:t>
            </a:r>
          </a:p>
          <a:p>
            <a:pPr marL="0" indent="0">
              <a:buNone/>
            </a:pPr>
            <a:endParaRPr lang="en-US" sz="800" dirty="0"/>
          </a:p>
          <a:p>
            <a:r>
              <a:rPr lang="en-US" dirty="0"/>
              <a:t>Capitation </a:t>
            </a:r>
            <a:endParaRPr lang="en-US" dirty="0" smtClean="0"/>
          </a:p>
          <a:p>
            <a:pPr lvl="1"/>
            <a:r>
              <a:rPr lang="en-US" dirty="0" smtClean="0"/>
              <a:t>One </a:t>
            </a:r>
            <a:r>
              <a:rPr lang="en-US" dirty="0"/>
              <a:t>payment is made for each patient’s treatment during a month or year  (has now virtually disappeared; previously, largely HMOs</a:t>
            </a:r>
            <a:r>
              <a:rPr lang="en-US" dirty="0" smtClean="0"/>
              <a:t>).</a:t>
            </a:r>
          </a:p>
          <a:p>
            <a:pPr>
              <a:spcBef>
                <a:spcPts val="12"/>
              </a:spcBef>
            </a:pPr>
            <a:endParaRPr lang="en-US" dirty="0" smtClean="0"/>
          </a:p>
          <a:p>
            <a:pPr>
              <a:spcBef>
                <a:spcPts val="12"/>
              </a:spcBef>
            </a:pPr>
            <a:r>
              <a:rPr lang="en-US" dirty="0" smtClean="0"/>
              <a:t>Diagnosis-Related </a:t>
            </a:r>
            <a:r>
              <a:rPr lang="en-US" dirty="0"/>
              <a:t>Groups (DRGs)</a:t>
            </a:r>
          </a:p>
          <a:p>
            <a:pPr lvl="1">
              <a:spcBef>
                <a:spcPts val="12"/>
              </a:spcBef>
            </a:pPr>
            <a:r>
              <a:rPr lang="en-US" dirty="0"/>
              <a:t>Physician or hospital is paid one sum for all services delivered during one illness; there is a different set case-price for each of approximately 750 distinct DRGs (Medicare</a:t>
            </a:r>
            <a:r>
              <a:rPr lang="en-US" dirty="0" smtClean="0"/>
              <a:t>).</a:t>
            </a:r>
            <a:endParaRPr lang="en-US" dirty="0"/>
          </a:p>
        </p:txBody>
      </p:sp>
    </p:spTree>
    <p:extLst>
      <p:ext uri="{BB962C8B-B14F-4D97-AF65-F5344CB8AC3E}">
        <p14:creationId xmlns:p14="http://schemas.microsoft.com/office/powerpoint/2010/main" val="38876819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topics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Definite</a:t>
            </a:r>
          </a:p>
          <a:p>
            <a:pPr marL="0" indent="0">
              <a:buNone/>
            </a:pPr>
            <a:r>
              <a:rPr lang="en-US" dirty="0" smtClean="0"/>
              <a:t>Health </a:t>
            </a:r>
            <a:r>
              <a:rPr lang="en-US" dirty="0" smtClean="0"/>
              <a:t>Insurance Financials; </a:t>
            </a:r>
            <a:endParaRPr lang="en-US" dirty="0" smtClean="0"/>
          </a:p>
          <a:p>
            <a:pPr marL="0" indent="0">
              <a:buNone/>
            </a:pPr>
            <a:r>
              <a:rPr lang="en-US" dirty="0" smtClean="0"/>
              <a:t>Accountable </a:t>
            </a:r>
            <a:r>
              <a:rPr lang="en-US" dirty="0" smtClean="0"/>
              <a:t>Care Organizations; </a:t>
            </a:r>
          </a:p>
          <a:p>
            <a:pPr marL="0" indent="0">
              <a:buNone/>
            </a:pPr>
            <a:r>
              <a:rPr lang="en-US" dirty="0" smtClean="0"/>
              <a:t>Reform</a:t>
            </a:r>
          </a:p>
          <a:p>
            <a:pPr marL="0" indent="0">
              <a:buNone/>
            </a:pPr>
            <a:r>
              <a:rPr lang="en-US" dirty="0" smtClean="0"/>
              <a:t>Reform from the right</a:t>
            </a:r>
            <a:endParaRPr lang="en-US" dirty="0"/>
          </a:p>
          <a:p>
            <a:pPr marL="0" indent="0">
              <a:buNone/>
            </a:pPr>
            <a:r>
              <a:rPr lang="en-US" b="1" dirty="0"/>
              <a:t>CVS-Aetna merger; </a:t>
            </a:r>
          </a:p>
          <a:p>
            <a:pPr marL="0" indent="0">
              <a:buNone/>
            </a:pPr>
            <a:r>
              <a:rPr lang="en-US" b="1" dirty="0"/>
              <a:t>Legal and/or Legislative Challenges to the ACA;</a:t>
            </a:r>
          </a:p>
          <a:p>
            <a:r>
              <a:rPr lang="en-US" dirty="0" smtClean="0"/>
              <a:t>Possible</a:t>
            </a:r>
            <a:endParaRPr lang="en-US" dirty="0" smtClean="0"/>
          </a:p>
          <a:p>
            <a:pPr marL="0" indent="0">
              <a:buNone/>
            </a:pPr>
            <a:r>
              <a:rPr lang="en-US" dirty="0" smtClean="0"/>
              <a:t>Accounting;</a:t>
            </a:r>
          </a:p>
          <a:p>
            <a:pPr marL="0" indent="0">
              <a:buNone/>
            </a:pPr>
            <a:r>
              <a:rPr lang="en-US" dirty="0" smtClean="0"/>
              <a:t>Comparing </a:t>
            </a:r>
            <a:r>
              <a:rPr lang="en-US" dirty="0" smtClean="0"/>
              <a:t>Health Systems (developing countries); </a:t>
            </a:r>
          </a:p>
          <a:p>
            <a:pPr marL="0" indent="0">
              <a:buNone/>
            </a:pPr>
            <a:r>
              <a:rPr lang="en-US" dirty="0" smtClean="0"/>
              <a:t>Comparing </a:t>
            </a:r>
            <a:r>
              <a:rPr lang="en-US" dirty="0"/>
              <a:t>Health Systems </a:t>
            </a:r>
            <a:r>
              <a:rPr lang="en-US" dirty="0" smtClean="0"/>
              <a:t>(single-payer systems); </a:t>
            </a:r>
          </a:p>
          <a:p>
            <a:pPr marL="0" indent="0">
              <a:buNone/>
            </a:pPr>
            <a:r>
              <a:rPr lang="en-US" dirty="0" smtClean="0"/>
              <a:t>Comparing </a:t>
            </a:r>
            <a:r>
              <a:rPr lang="en-US" dirty="0"/>
              <a:t>Health Systems </a:t>
            </a:r>
            <a:r>
              <a:rPr lang="en-US" dirty="0" smtClean="0"/>
              <a:t>(developed </a:t>
            </a:r>
            <a:r>
              <a:rPr lang="en-US" dirty="0" smtClean="0"/>
              <a:t>countries); </a:t>
            </a:r>
            <a:endParaRPr lang="en-US" dirty="0" smtClean="0"/>
          </a:p>
          <a:p>
            <a:pPr marL="0" indent="0">
              <a:buNone/>
            </a:pPr>
            <a:r>
              <a:rPr lang="en-US" dirty="0" smtClean="0"/>
              <a:t>Comparing </a:t>
            </a:r>
            <a:r>
              <a:rPr lang="en-US" dirty="0"/>
              <a:t>Health Systems </a:t>
            </a:r>
            <a:r>
              <a:rPr lang="en-US" dirty="0" smtClean="0"/>
              <a:t>(2 or 3 specific countries); </a:t>
            </a:r>
          </a:p>
          <a:p>
            <a:pPr marL="0" indent="0">
              <a:buNone/>
            </a:pPr>
            <a:r>
              <a:rPr lang="en-US" dirty="0" smtClean="0"/>
              <a:t>Immigrant and minority health insurance issues</a:t>
            </a:r>
            <a:endParaRPr lang="en-US" dirty="0"/>
          </a:p>
          <a:p>
            <a:pPr marL="0" indent="0">
              <a:buNone/>
            </a:pPr>
            <a:endParaRPr lang="en-US" dirty="0"/>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23844150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sources:</a:t>
            </a:r>
            <a:endParaRPr lang="en-US" dirty="0"/>
          </a:p>
        </p:txBody>
      </p:sp>
      <p:sp>
        <p:nvSpPr>
          <p:cNvPr id="3" name="Content Placeholder 2"/>
          <p:cNvSpPr>
            <a:spLocks noGrp="1"/>
          </p:cNvSpPr>
          <p:nvPr>
            <p:ph idx="1"/>
          </p:nvPr>
        </p:nvSpPr>
        <p:spPr/>
        <p:txBody>
          <a:bodyPr>
            <a:normAutofit/>
          </a:bodyPr>
          <a:lstStyle/>
          <a:p>
            <a:r>
              <a:rPr lang="en-US" dirty="0"/>
              <a:t>Mendelson, Aaron, Karli Kondo, Cheryl </a:t>
            </a:r>
            <a:r>
              <a:rPr lang="en-US" dirty="0" err="1"/>
              <a:t>Damberg</a:t>
            </a:r>
            <a:r>
              <a:rPr lang="en-US" dirty="0"/>
              <a:t>, Allison Low, </a:t>
            </a:r>
            <a:r>
              <a:rPr lang="en-US" dirty="0" err="1"/>
              <a:t>Makalapua</a:t>
            </a:r>
            <a:r>
              <a:rPr lang="en-US" dirty="0"/>
              <a:t> </a:t>
            </a:r>
            <a:r>
              <a:rPr lang="en-US" dirty="0" err="1"/>
              <a:t>Motúapuaka</a:t>
            </a:r>
            <a:r>
              <a:rPr lang="en-US" dirty="0"/>
              <a:t>, Michele Freeman, Maya </a:t>
            </a:r>
            <a:r>
              <a:rPr lang="en-US" dirty="0" err="1"/>
              <a:t>O'neil</a:t>
            </a:r>
            <a:r>
              <a:rPr lang="en-US" dirty="0"/>
              <a:t>, Rose </a:t>
            </a:r>
            <a:r>
              <a:rPr lang="en-US" dirty="0" err="1"/>
              <a:t>Relevo</a:t>
            </a:r>
            <a:r>
              <a:rPr lang="en-US" dirty="0"/>
              <a:t>, and Devan </a:t>
            </a:r>
            <a:r>
              <a:rPr lang="en-US" dirty="0" err="1"/>
              <a:t>Kansagara</a:t>
            </a:r>
            <a:r>
              <a:rPr lang="en-US" dirty="0"/>
              <a:t>. "The effects of pay-for-performance programs on health, health care use, and processes of care: a systematic review." </a:t>
            </a:r>
            <a:r>
              <a:rPr lang="en-US" i="1" dirty="0"/>
              <a:t>Annals of internal medicine</a:t>
            </a:r>
            <a:r>
              <a:rPr lang="en-US" dirty="0"/>
              <a:t> 166, no. 5 (2017): 341-353.</a:t>
            </a:r>
            <a:endParaRPr lang="en-US" dirty="0" smtClean="0"/>
          </a:p>
        </p:txBody>
      </p:sp>
    </p:spTree>
    <p:extLst>
      <p:ext uri="{BB962C8B-B14F-4D97-AF65-F5344CB8AC3E}">
        <p14:creationId xmlns:p14="http://schemas.microsoft.com/office/powerpoint/2010/main" val="3373937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2965269" y="0"/>
            <a:ext cx="5616308" cy="6816414"/>
          </a:xfrm>
          <a:prstGeom prst="rect">
            <a:avLst/>
          </a:prstGeom>
        </p:spPr>
      </p:pic>
    </p:spTree>
    <p:extLst>
      <p:ext uri="{BB962C8B-B14F-4D97-AF65-F5344CB8AC3E}">
        <p14:creationId xmlns:p14="http://schemas.microsoft.com/office/powerpoint/2010/main" val="2248357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0A2D6-582E-4A1C-987F-A0414B5CE241}"/>
              </a:ext>
            </a:extLst>
          </p:cNvPr>
          <p:cNvSpPr>
            <a:spLocks noGrp="1"/>
          </p:cNvSpPr>
          <p:nvPr>
            <p:ph type="title"/>
          </p:nvPr>
        </p:nvSpPr>
        <p:spPr>
          <a:xfrm>
            <a:off x="838200" y="136525"/>
            <a:ext cx="10515600" cy="1325563"/>
          </a:xfrm>
        </p:spPr>
        <p:txBody>
          <a:bodyPr/>
          <a:lstStyle/>
          <a:p>
            <a:r>
              <a:rPr lang="en-US" dirty="0"/>
              <a:t>Traditional models of Health insurance</a:t>
            </a:r>
          </a:p>
        </p:txBody>
      </p:sp>
      <p:sp>
        <p:nvSpPr>
          <p:cNvPr id="3" name="Content Placeholder 2">
            <a:extLst>
              <a:ext uri="{FF2B5EF4-FFF2-40B4-BE49-F238E27FC236}">
                <a16:creationId xmlns:a16="http://schemas.microsoft.com/office/drawing/2014/main" id="{6D79DD5A-477C-4D65-BF15-94188DA643DE}"/>
              </a:ext>
            </a:extLst>
          </p:cNvPr>
          <p:cNvSpPr>
            <a:spLocks noGrp="1"/>
          </p:cNvSpPr>
          <p:nvPr>
            <p:ph idx="1"/>
          </p:nvPr>
        </p:nvSpPr>
        <p:spPr>
          <a:xfrm>
            <a:off x="838200" y="1368424"/>
            <a:ext cx="10515600" cy="4918075"/>
          </a:xfrm>
        </p:spPr>
        <p:txBody>
          <a:bodyPr>
            <a:normAutofit fontScale="92500" lnSpcReduction="10000"/>
          </a:bodyPr>
          <a:lstStyle/>
          <a:p>
            <a:r>
              <a:rPr lang="en-US" dirty="0"/>
              <a:t>Also called “Fee for Service” (FFS) models of health insurance</a:t>
            </a:r>
          </a:p>
          <a:p>
            <a:r>
              <a:rPr lang="en-US" dirty="0"/>
              <a:t>Most common type of health insurance before the 1980’s</a:t>
            </a:r>
          </a:p>
          <a:p>
            <a:pPr lvl="1"/>
            <a:r>
              <a:rPr lang="en-US" dirty="0"/>
              <a:t>Physicians operated in solo practices rather than network of providers</a:t>
            </a:r>
          </a:p>
          <a:p>
            <a:r>
              <a:rPr lang="en-US" dirty="0"/>
              <a:t>Premiums determined by a </a:t>
            </a:r>
            <a:r>
              <a:rPr lang="en-US" b="1" dirty="0"/>
              <a:t>community rating</a:t>
            </a:r>
            <a:r>
              <a:rPr lang="en-US" dirty="0"/>
              <a:t> </a:t>
            </a:r>
          </a:p>
          <a:p>
            <a:r>
              <a:rPr lang="en-US" dirty="0"/>
              <a:t>Relatively low or no deductible and copayment amounts, indemnity </a:t>
            </a:r>
          </a:p>
          <a:p>
            <a:r>
              <a:rPr lang="en-US" dirty="0"/>
              <a:t>Typically consumers have free choice of healthcare provider</a:t>
            </a:r>
          </a:p>
          <a:p>
            <a:r>
              <a:rPr lang="en-US" dirty="0"/>
              <a:t>Main function of insurer: Manage financial risk associated with medical care</a:t>
            </a:r>
          </a:p>
          <a:p>
            <a:r>
              <a:rPr lang="en-US" dirty="0"/>
              <a:t>Insurer pays the lowest of the Usual, Customary, or Reasonable (UCR) charge for any medical services given by physicians</a:t>
            </a:r>
          </a:p>
          <a:p>
            <a:r>
              <a:rPr lang="en-US" dirty="0">
                <a:solidFill>
                  <a:srgbClr val="C00000"/>
                </a:solidFill>
              </a:rPr>
              <a:t>Argument against FFS models: Physicians have an incentive to “overutilize” medical services</a:t>
            </a:r>
          </a:p>
        </p:txBody>
      </p:sp>
    </p:spTree>
    <p:extLst>
      <p:ext uri="{BB962C8B-B14F-4D97-AF65-F5344CB8AC3E}">
        <p14:creationId xmlns:p14="http://schemas.microsoft.com/office/powerpoint/2010/main" val="778656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7010-EC1C-4841-9DCE-02D5C42CB5DD}"/>
              </a:ext>
            </a:extLst>
          </p:cNvPr>
          <p:cNvSpPr>
            <a:spLocks noGrp="1"/>
          </p:cNvSpPr>
          <p:nvPr>
            <p:ph type="title"/>
          </p:nvPr>
        </p:nvSpPr>
        <p:spPr>
          <a:xfrm>
            <a:off x="838200" y="155818"/>
            <a:ext cx="10515600" cy="1325563"/>
          </a:xfrm>
        </p:spPr>
        <p:txBody>
          <a:bodyPr/>
          <a:lstStyle/>
          <a:p>
            <a:r>
              <a:rPr lang="en-US" dirty="0"/>
              <a:t>Managed Care model of health insurance</a:t>
            </a:r>
          </a:p>
        </p:txBody>
      </p:sp>
      <p:sp>
        <p:nvSpPr>
          <p:cNvPr id="3" name="Content Placeholder 2">
            <a:extLst>
              <a:ext uri="{FF2B5EF4-FFF2-40B4-BE49-F238E27FC236}">
                <a16:creationId xmlns:a16="http://schemas.microsoft.com/office/drawing/2014/main" id="{A88E7073-9DB0-4AF4-BF34-0456716D0E15}"/>
              </a:ext>
            </a:extLst>
          </p:cNvPr>
          <p:cNvSpPr>
            <a:spLocks noGrp="1"/>
          </p:cNvSpPr>
          <p:nvPr>
            <p:ph idx="1"/>
          </p:nvPr>
        </p:nvSpPr>
        <p:spPr>
          <a:xfrm>
            <a:off x="838200" y="1333500"/>
            <a:ext cx="10604500" cy="5168900"/>
          </a:xfrm>
        </p:spPr>
        <p:txBody>
          <a:bodyPr>
            <a:normAutofit lnSpcReduction="10000"/>
          </a:bodyPr>
          <a:lstStyle/>
          <a:p>
            <a:r>
              <a:rPr lang="en-US" dirty="0"/>
              <a:t>New in the 1970’s: Managed Care Organization (MCO) were developed with the goal to control the utilization and costs of medical care</a:t>
            </a:r>
          </a:p>
          <a:p>
            <a:r>
              <a:rPr lang="en-US" dirty="0"/>
              <a:t>Premiums determined by an </a:t>
            </a:r>
            <a:r>
              <a:rPr lang="en-US" b="1" dirty="0"/>
              <a:t>experience rating</a:t>
            </a:r>
          </a:p>
          <a:p>
            <a:r>
              <a:rPr lang="en-US" dirty="0"/>
              <a:t>Relatively higher deductible and copayment amounts than traditional</a:t>
            </a:r>
          </a:p>
          <a:p>
            <a:r>
              <a:rPr lang="en-US" dirty="0"/>
              <a:t>Emphasize cost-effective methods of providing comprehensive services</a:t>
            </a:r>
          </a:p>
          <a:p>
            <a:r>
              <a:rPr lang="en-US" dirty="0"/>
              <a:t>Main functions of insurer: Integrate financing and delivery of health care</a:t>
            </a:r>
          </a:p>
          <a:p>
            <a:pPr lvl="1"/>
            <a:r>
              <a:rPr lang="en-US" dirty="0"/>
              <a:t>Maintaining networks of providers</a:t>
            </a:r>
          </a:p>
          <a:p>
            <a:pPr lvl="1"/>
            <a:r>
              <a:rPr lang="en-US" dirty="0"/>
              <a:t>Utilization review</a:t>
            </a:r>
          </a:p>
          <a:p>
            <a:pPr lvl="1"/>
            <a:r>
              <a:rPr lang="en-US" dirty="0"/>
              <a:t>Quality control</a:t>
            </a:r>
          </a:p>
          <a:p>
            <a:pPr lvl="1"/>
            <a:r>
              <a:rPr lang="en-US" dirty="0"/>
              <a:t>Alternative compensation schemes</a:t>
            </a:r>
          </a:p>
        </p:txBody>
      </p:sp>
    </p:spTree>
    <p:extLst>
      <p:ext uri="{BB962C8B-B14F-4D97-AF65-F5344CB8AC3E}">
        <p14:creationId xmlns:p14="http://schemas.microsoft.com/office/powerpoint/2010/main" val="1071365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8B8D4-050F-4259-AECC-D82A89A87572}"/>
              </a:ext>
            </a:extLst>
          </p:cNvPr>
          <p:cNvSpPr>
            <a:spLocks noGrp="1"/>
          </p:cNvSpPr>
          <p:nvPr>
            <p:ph type="title"/>
          </p:nvPr>
        </p:nvSpPr>
        <p:spPr>
          <a:xfrm>
            <a:off x="838200" y="0"/>
            <a:ext cx="10515600" cy="1325563"/>
          </a:xfrm>
        </p:spPr>
        <p:txBody>
          <a:bodyPr/>
          <a:lstStyle/>
          <a:p>
            <a:r>
              <a:rPr lang="en-US" dirty="0"/>
              <a:t>Managed Care and Physician Incentives</a:t>
            </a:r>
          </a:p>
        </p:txBody>
      </p:sp>
      <p:sp>
        <p:nvSpPr>
          <p:cNvPr id="3" name="Content Placeholder 2">
            <a:extLst>
              <a:ext uri="{FF2B5EF4-FFF2-40B4-BE49-F238E27FC236}">
                <a16:creationId xmlns:a16="http://schemas.microsoft.com/office/drawing/2014/main" id="{21B137AB-4273-43DE-A32F-1692D4534F0B}"/>
              </a:ext>
            </a:extLst>
          </p:cNvPr>
          <p:cNvSpPr>
            <a:spLocks noGrp="1"/>
          </p:cNvSpPr>
          <p:nvPr>
            <p:ph idx="1"/>
          </p:nvPr>
        </p:nvSpPr>
        <p:spPr>
          <a:xfrm>
            <a:off x="495300" y="1034386"/>
            <a:ext cx="11455400" cy="5607714"/>
          </a:xfrm>
        </p:spPr>
        <p:txBody>
          <a:bodyPr>
            <a:normAutofit/>
          </a:bodyPr>
          <a:lstStyle/>
          <a:p>
            <a:r>
              <a:rPr lang="en-US" dirty="0"/>
              <a:t>Health Maintenance Organization (HMO)</a:t>
            </a:r>
          </a:p>
          <a:p>
            <a:pPr lvl="1"/>
            <a:r>
              <a:rPr lang="en-US" sz="2800" dirty="0"/>
              <a:t>A Primary care provider (PCP) acts as a gatekeeper</a:t>
            </a:r>
          </a:p>
          <a:p>
            <a:pPr lvl="1"/>
            <a:r>
              <a:rPr lang="en-US" sz="2800" dirty="0"/>
              <a:t>Four distinct types of HMO:</a:t>
            </a:r>
          </a:p>
          <a:p>
            <a:pPr lvl="2"/>
            <a:r>
              <a:rPr lang="en-US" sz="2400" dirty="0"/>
              <a:t>Staff model: Physicians employed by HMO on a salary basis </a:t>
            </a:r>
          </a:p>
          <a:p>
            <a:pPr marL="914400" lvl="2" indent="0">
              <a:buNone/>
            </a:pPr>
            <a:r>
              <a:rPr lang="en-US" sz="2400" dirty="0">
                <a:sym typeface="Wingdings" panose="05000000000000000000" pitchFamily="2" charset="2"/>
              </a:rPr>
              <a:t>	</a:t>
            </a:r>
            <a:r>
              <a:rPr lang="en-US" sz="2400" dirty="0">
                <a:solidFill>
                  <a:srgbClr val="C00000"/>
                </a:solidFill>
                <a:sym typeface="Wingdings" panose="05000000000000000000" pitchFamily="2" charset="2"/>
              </a:rPr>
              <a:t> no incentive to over-provide care</a:t>
            </a:r>
            <a:endParaRPr lang="en-US" sz="2400" dirty="0">
              <a:solidFill>
                <a:srgbClr val="C00000"/>
              </a:solidFill>
            </a:endParaRPr>
          </a:p>
          <a:p>
            <a:pPr lvl="2"/>
            <a:r>
              <a:rPr lang="en-US" sz="2400" dirty="0"/>
              <a:t>Group model: HMO contracts with one group practice, paid by </a:t>
            </a:r>
            <a:r>
              <a:rPr lang="en-US" sz="2400" b="1" dirty="0"/>
              <a:t>capitation</a:t>
            </a:r>
          </a:p>
          <a:p>
            <a:pPr marL="914400" lvl="2" indent="0">
              <a:buNone/>
            </a:pPr>
            <a:r>
              <a:rPr lang="en-US" sz="2400" dirty="0"/>
              <a:t>	</a:t>
            </a:r>
            <a:r>
              <a:rPr lang="en-US" sz="2400" dirty="0">
                <a:solidFill>
                  <a:srgbClr val="C00000"/>
                </a:solidFill>
                <a:sym typeface="Wingdings" panose="05000000000000000000" pitchFamily="2" charset="2"/>
              </a:rPr>
              <a:t> Physicians incentivized to limit services/use of medical services</a:t>
            </a:r>
            <a:endParaRPr lang="en-US" sz="2400" dirty="0">
              <a:solidFill>
                <a:srgbClr val="C00000"/>
              </a:solidFill>
            </a:endParaRPr>
          </a:p>
          <a:p>
            <a:pPr lvl="2"/>
            <a:r>
              <a:rPr lang="en-US" sz="2400" dirty="0"/>
              <a:t>Network model: HMO contracts with multiple group practices, paid by capitation</a:t>
            </a:r>
          </a:p>
          <a:p>
            <a:pPr lvl="2"/>
            <a:r>
              <a:rPr lang="en-US" sz="2400" dirty="0"/>
              <a:t>Individual Practice Association (IPA) model: HMO contracts with multiple doctors in various practices, paid by a discounted fee-for-service</a:t>
            </a:r>
          </a:p>
          <a:p>
            <a:pPr marL="914400" lvl="2" indent="0">
              <a:buNone/>
            </a:pPr>
            <a:r>
              <a:rPr lang="en-US" sz="2400" dirty="0">
                <a:sym typeface="Wingdings" panose="05000000000000000000" pitchFamily="2" charset="2"/>
              </a:rPr>
              <a:t>	</a:t>
            </a:r>
            <a:r>
              <a:rPr lang="en-US" sz="2400" dirty="0">
                <a:solidFill>
                  <a:srgbClr val="C00000"/>
                </a:solidFill>
                <a:sym typeface="Wingdings" panose="05000000000000000000" pitchFamily="2" charset="2"/>
              </a:rPr>
              <a:t> Some incentive to overutilize exists</a:t>
            </a:r>
            <a:endParaRPr lang="en-US" sz="2200" dirty="0">
              <a:solidFill>
                <a:srgbClr val="C00000"/>
              </a:solidFill>
            </a:endParaRPr>
          </a:p>
        </p:txBody>
      </p:sp>
    </p:spTree>
    <p:extLst>
      <p:ext uri="{BB962C8B-B14F-4D97-AF65-F5344CB8AC3E}">
        <p14:creationId xmlns:p14="http://schemas.microsoft.com/office/powerpoint/2010/main" val="2569222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59EA3-4A3A-4E9F-B840-F38D1FE47B93}"/>
              </a:ext>
            </a:extLst>
          </p:cNvPr>
          <p:cNvSpPr>
            <a:spLocks noGrp="1"/>
          </p:cNvSpPr>
          <p:nvPr>
            <p:ph type="title"/>
          </p:nvPr>
        </p:nvSpPr>
        <p:spPr>
          <a:xfrm>
            <a:off x="838200" y="365125"/>
            <a:ext cx="10515600" cy="993775"/>
          </a:xfrm>
        </p:spPr>
        <p:txBody>
          <a:bodyPr/>
          <a:lstStyle/>
          <a:p>
            <a:r>
              <a:rPr lang="en-US" dirty="0"/>
              <a:t>What is Capitation?</a:t>
            </a:r>
          </a:p>
        </p:txBody>
      </p:sp>
      <p:sp>
        <p:nvSpPr>
          <p:cNvPr id="3" name="Content Placeholder 2">
            <a:extLst>
              <a:ext uri="{FF2B5EF4-FFF2-40B4-BE49-F238E27FC236}">
                <a16:creationId xmlns:a16="http://schemas.microsoft.com/office/drawing/2014/main" id="{CC72C9B9-AC1D-4E74-81C1-A03B8B4FD1F0}"/>
              </a:ext>
            </a:extLst>
          </p:cNvPr>
          <p:cNvSpPr>
            <a:spLocks noGrp="1"/>
          </p:cNvSpPr>
          <p:nvPr>
            <p:ph idx="1"/>
          </p:nvPr>
        </p:nvSpPr>
        <p:spPr>
          <a:xfrm>
            <a:off x="838200" y="1117600"/>
            <a:ext cx="10515600" cy="5375275"/>
          </a:xfrm>
        </p:spPr>
        <p:txBody>
          <a:bodyPr>
            <a:normAutofit lnSpcReduction="10000"/>
          </a:bodyPr>
          <a:lstStyle/>
          <a:p>
            <a:r>
              <a:rPr lang="en-US" dirty="0"/>
              <a:t>Insurer pays provider a set dollar amount for each enrolled person</a:t>
            </a:r>
          </a:p>
          <a:p>
            <a:r>
              <a:rPr lang="en-US" dirty="0"/>
              <a:t>Payment made whether or not that person seeks care</a:t>
            </a:r>
          </a:p>
          <a:p>
            <a:r>
              <a:rPr lang="en-US" dirty="0"/>
              <a:t>Payment is based on the average expected health care utilization</a:t>
            </a:r>
          </a:p>
          <a:p>
            <a:r>
              <a:rPr lang="en-US" dirty="0"/>
              <a:t>Physician incentive to consider the cost of treatment: </a:t>
            </a:r>
          </a:p>
          <a:p>
            <a:pPr lvl="1"/>
            <a:r>
              <a:rPr lang="en-US" dirty="0"/>
              <a:t>How might this affect use of medical services? Quality of Care?</a:t>
            </a:r>
          </a:p>
          <a:p>
            <a:pPr lvl="1"/>
            <a:r>
              <a:rPr lang="en-US" dirty="0"/>
              <a:t>Avoid the most costly patients</a:t>
            </a:r>
          </a:p>
          <a:p>
            <a:pPr lvl="1"/>
            <a:r>
              <a:rPr lang="en-US" dirty="0"/>
              <a:t>Focus on preventive healthcare – it’s cheaper to prevent an illness than to treat it</a:t>
            </a:r>
          </a:p>
          <a:p>
            <a:pPr lvl="1"/>
            <a:r>
              <a:rPr lang="en-US" dirty="0"/>
              <a:t>Focus on more cost-effective treatment options</a:t>
            </a:r>
          </a:p>
          <a:p>
            <a:r>
              <a:rPr lang="en-US" dirty="0"/>
              <a:t>Any pitfalls to consider with this type of structure?</a:t>
            </a:r>
          </a:p>
          <a:p>
            <a:pPr lvl="1"/>
            <a:r>
              <a:rPr lang="en-US" dirty="0"/>
              <a:t>Physicians essentially become the insurer (they take on the risk of healthcare costs), but don’t usually hire actuaries to estimate risks or have underwriters or purchase reinsurance to mitigate risks.</a:t>
            </a:r>
          </a:p>
          <a:p>
            <a:pPr lvl="1"/>
            <a:r>
              <a:rPr lang="en-US" dirty="0"/>
              <a:t>Law of large numbers and insurance – so how does that affect providers?</a:t>
            </a:r>
          </a:p>
        </p:txBody>
      </p:sp>
    </p:spTree>
    <p:extLst>
      <p:ext uri="{BB962C8B-B14F-4D97-AF65-F5344CB8AC3E}">
        <p14:creationId xmlns:p14="http://schemas.microsoft.com/office/powerpoint/2010/main" val="214929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8B8D4-050F-4259-AECC-D82A89A87572}"/>
              </a:ext>
            </a:extLst>
          </p:cNvPr>
          <p:cNvSpPr>
            <a:spLocks noGrp="1"/>
          </p:cNvSpPr>
          <p:nvPr>
            <p:ph type="title"/>
          </p:nvPr>
        </p:nvSpPr>
        <p:spPr>
          <a:xfrm>
            <a:off x="838200" y="0"/>
            <a:ext cx="10515600" cy="1325563"/>
          </a:xfrm>
        </p:spPr>
        <p:txBody>
          <a:bodyPr/>
          <a:lstStyle/>
          <a:p>
            <a:r>
              <a:rPr lang="en-US" dirty="0"/>
              <a:t>Managed Care and Physician Incentives, </a:t>
            </a:r>
            <a:r>
              <a:rPr lang="en-US" dirty="0" err="1"/>
              <a:t>ctd</a:t>
            </a:r>
            <a:r>
              <a:rPr lang="en-US" dirty="0"/>
              <a:t>.</a:t>
            </a:r>
          </a:p>
        </p:txBody>
      </p:sp>
      <p:sp>
        <p:nvSpPr>
          <p:cNvPr id="3" name="Content Placeholder 2">
            <a:extLst>
              <a:ext uri="{FF2B5EF4-FFF2-40B4-BE49-F238E27FC236}">
                <a16:creationId xmlns:a16="http://schemas.microsoft.com/office/drawing/2014/main" id="{21B137AB-4273-43DE-A32F-1692D4534F0B}"/>
              </a:ext>
            </a:extLst>
          </p:cNvPr>
          <p:cNvSpPr>
            <a:spLocks noGrp="1"/>
          </p:cNvSpPr>
          <p:nvPr>
            <p:ph idx="1"/>
          </p:nvPr>
        </p:nvSpPr>
        <p:spPr>
          <a:xfrm>
            <a:off x="838200" y="1034386"/>
            <a:ext cx="10541000" cy="5112414"/>
          </a:xfrm>
        </p:spPr>
        <p:txBody>
          <a:bodyPr>
            <a:normAutofit/>
          </a:bodyPr>
          <a:lstStyle/>
          <a:p>
            <a:r>
              <a:rPr lang="en-US" dirty="0"/>
              <a:t>Preferred Provider Organization (PPO)</a:t>
            </a:r>
          </a:p>
          <a:p>
            <a:pPr lvl="1"/>
            <a:r>
              <a:rPr lang="en-US" dirty="0"/>
              <a:t>Insurer contracts w/ multiple physicians, pays by discounted FFS</a:t>
            </a:r>
          </a:p>
          <a:p>
            <a:pPr lvl="1">
              <a:buFont typeface="Wingdings" panose="05000000000000000000" pitchFamily="2" charset="2"/>
              <a:buChar char="à"/>
            </a:pPr>
            <a:r>
              <a:rPr lang="en-US" dirty="0">
                <a:sym typeface="Wingdings" panose="05000000000000000000" pitchFamily="2" charset="2"/>
              </a:rPr>
              <a:t>Some incentive for over-utilization exists</a:t>
            </a:r>
          </a:p>
          <a:p>
            <a:pPr lvl="1"/>
            <a:r>
              <a:rPr lang="en-US" dirty="0"/>
              <a:t>Enrollees pay higher deductible or copay to see physicians outside of network</a:t>
            </a:r>
          </a:p>
          <a:p>
            <a:r>
              <a:rPr lang="en-US" dirty="0"/>
              <a:t>Point-of-Service (POS) plans</a:t>
            </a:r>
          </a:p>
          <a:p>
            <a:pPr lvl="1"/>
            <a:r>
              <a:rPr lang="en-US" dirty="0"/>
              <a:t>Like a PPO: Insurer contracts w/ multiple physicians &amp; Enrollees pay higher deductible or copay to see physicians outside of network</a:t>
            </a:r>
          </a:p>
          <a:p>
            <a:pPr lvl="1"/>
            <a:r>
              <a:rPr lang="en-US" dirty="0"/>
              <a:t>Like an HMO: </a:t>
            </a:r>
            <a:r>
              <a:rPr lang="en-US" altLang="en-US" dirty="0"/>
              <a:t>Enrollees also assigned a primary caregiver to act as gatekeeper for specialists and inpatient care.</a:t>
            </a:r>
            <a:endParaRPr lang="en-US" dirty="0"/>
          </a:p>
          <a:p>
            <a:endParaRPr lang="en-US" dirty="0"/>
          </a:p>
          <a:p>
            <a:r>
              <a:rPr lang="en-US" dirty="0"/>
              <a:t>Note: Some of these distinctions have become blurred in practice/over time</a:t>
            </a:r>
          </a:p>
        </p:txBody>
      </p:sp>
    </p:spTree>
    <p:extLst>
      <p:ext uri="{BB962C8B-B14F-4D97-AF65-F5344CB8AC3E}">
        <p14:creationId xmlns:p14="http://schemas.microsoft.com/office/powerpoint/2010/main" val="3711679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DRGs</a:t>
            </a:r>
            <a:endParaRPr lang="en-US" dirty="0"/>
          </a:p>
        </p:txBody>
      </p:sp>
      <p:sp>
        <p:nvSpPr>
          <p:cNvPr id="3" name="Content Placeholder 2"/>
          <p:cNvSpPr>
            <a:spLocks noGrp="1"/>
          </p:cNvSpPr>
          <p:nvPr>
            <p:ph idx="1"/>
          </p:nvPr>
        </p:nvSpPr>
        <p:spPr/>
        <p:txBody>
          <a:bodyPr>
            <a:normAutofit fontScale="62500" lnSpcReduction="20000"/>
          </a:bodyPr>
          <a:lstStyle/>
          <a:p>
            <a:r>
              <a:rPr lang="en-US" dirty="0"/>
              <a:t>Diagnosis Related Group; MSDRG (MS = Medicare Severity; designed for elderly)</a:t>
            </a:r>
          </a:p>
          <a:p>
            <a:r>
              <a:rPr lang="en-US" dirty="0"/>
              <a:t>A complex system that essentially classifies all hospital inpatient cases into 1 of approx. 750 DRGs</a:t>
            </a:r>
          </a:p>
          <a:p>
            <a:r>
              <a:rPr lang="en-US" dirty="0"/>
              <a:t>DRGs are assigned by a grouper program based on </a:t>
            </a:r>
            <a:r>
              <a:rPr lang="en-US" dirty="0" smtClean="0"/>
              <a:t>International Classification of Diseases (ICD) </a:t>
            </a:r>
            <a:r>
              <a:rPr lang="en-US" dirty="0"/>
              <a:t>diagnoses, procedures, age, sex, and the presence of complications and comorbidities</a:t>
            </a:r>
          </a:p>
          <a:p>
            <a:r>
              <a:rPr lang="en-US" dirty="0"/>
              <a:t>DRGs have been used since 1983 to determine how much Medicare pays a hospital, since patients within each category are similar clinically and are expected to use the same level of hospital resources</a:t>
            </a:r>
          </a:p>
          <a:p>
            <a:pPr>
              <a:lnSpc>
                <a:spcPct val="80000"/>
              </a:lnSpc>
            </a:pPr>
            <a:r>
              <a:rPr lang="en-US" altLang="en-US" dirty="0"/>
              <a:t>For MS-DRGs, Medicare (CMS) assigned one of three severity levels to each diagnosis code.  </a:t>
            </a:r>
          </a:p>
          <a:p>
            <a:pPr lvl="1">
              <a:lnSpc>
                <a:spcPct val="80000"/>
              </a:lnSpc>
            </a:pPr>
            <a:r>
              <a:rPr lang="en-US" altLang="en-US" dirty="0"/>
              <a:t>MCC     – major complications or comorbidities</a:t>
            </a:r>
          </a:p>
          <a:p>
            <a:pPr lvl="1">
              <a:lnSpc>
                <a:spcPct val="80000"/>
              </a:lnSpc>
            </a:pPr>
            <a:r>
              <a:rPr lang="en-US" altLang="en-US" dirty="0"/>
              <a:t>CC        – complications or comorbidities</a:t>
            </a:r>
          </a:p>
          <a:p>
            <a:pPr lvl="1">
              <a:lnSpc>
                <a:spcPct val="80000"/>
              </a:lnSpc>
            </a:pPr>
            <a:r>
              <a:rPr lang="en-US" altLang="en-US" dirty="0"/>
              <a:t>Non-CC – non complications or comorbidities</a:t>
            </a:r>
          </a:p>
          <a:p>
            <a:r>
              <a:rPr lang="en-US" altLang="en-US" dirty="0"/>
              <a:t>A hospital is only reimbursed one DRG per admission regardless of the number of diagnosis treated.  In some cases, the patient’s charges are greater than the DRG payment and the hospital must absorb the loss.  The patient cannot be billed for the difference.  If, on the other hand, the DRG payment is greater than the patient’s charges, the hospital is allowed to keep the difference</a:t>
            </a:r>
            <a:r>
              <a:rPr lang="en-US" altLang="en-US" dirty="0" smtClean="0"/>
              <a:t>.</a:t>
            </a:r>
            <a:endParaRPr lang="en-US" dirty="0" smtClean="0"/>
          </a:p>
          <a:p>
            <a:r>
              <a:rPr lang="en-US" dirty="0" smtClean="0"/>
              <a:t>Outpatient </a:t>
            </a:r>
            <a:r>
              <a:rPr lang="en-US" dirty="0"/>
              <a:t>uses a similar system as of year 2000 only DRGs are replaced by APC “ambulatory payment classification”</a:t>
            </a:r>
          </a:p>
          <a:p>
            <a:endParaRPr lang="en-US" dirty="0"/>
          </a:p>
          <a:p>
            <a:endParaRPr lang="en-US" dirty="0"/>
          </a:p>
          <a:p>
            <a:endParaRPr lang="en-US" dirty="0"/>
          </a:p>
        </p:txBody>
      </p:sp>
    </p:spTree>
    <p:extLst>
      <p:ext uri="{BB962C8B-B14F-4D97-AF65-F5344CB8AC3E}">
        <p14:creationId xmlns:p14="http://schemas.microsoft.com/office/powerpoint/2010/main" val="2240550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55100</TotalTime>
  <Words>3551</Words>
  <Application>Microsoft Office PowerPoint</Application>
  <PresentationFormat>Widescreen</PresentationFormat>
  <Paragraphs>338</Paragraphs>
  <Slides>32</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Wingdings</vt:lpstr>
      <vt:lpstr>Office Theme</vt:lpstr>
      <vt:lpstr>HCMI 4225: Payments</vt:lpstr>
      <vt:lpstr>Incentives Matter</vt:lpstr>
      <vt:lpstr>Traditional Methods of Payment (Health Provider Reimbursement Models)</vt:lpstr>
      <vt:lpstr>Traditional models of Health insurance</vt:lpstr>
      <vt:lpstr>Managed Care model of health insurance</vt:lpstr>
      <vt:lpstr>Managed Care and Physician Incentives</vt:lpstr>
      <vt:lpstr>What is Capitation?</vt:lpstr>
      <vt:lpstr>Managed Care and Physician Incentives, ctd.</vt:lpstr>
      <vt:lpstr>DRGs</vt:lpstr>
      <vt:lpstr>PowerPoint Presentation</vt:lpstr>
      <vt:lpstr>Bundled Payments and ACOs</vt:lpstr>
      <vt:lpstr>Bundled Payments and ACOs</vt:lpstr>
      <vt:lpstr>Bundled Payments and ACOs</vt:lpstr>
      <vt:lpstr>Theoretical Pros &amp; Cons of VI</vt:lpstr>
      <vt:lpstr>VI vs Horizontal mergers: Market power and the HHI</vt:lpstr>
      <vt:lpstr>Hospital and Physician Vertical Integration (VI)</vt:lpstr>
      <vt:lpstr>Examples of Hospitals and Physician VI</vt:lpstr>
      <vt:lpstr>Financial Incentives and Management Strategies Aimed at Consumers/Patients</vt:lpstr>
      <vt:lpstr>Financial Incentives and Management Strategies Aimed at Healthcare Providers</vt:lpstr>
      <vt:lpstr>Healthcare Provider Management Strategies</vt:lpstr>
      <vt:lpstr>So, Are MCO’s “good” or not?</vt:lpstr>
      <vt:lpstr>New Methods: Pay for Performance </vt:lpstr>
      <vt:lpstr>New Methods: Pay for Performance</vt:lpstr>
      <vt:lpstr>Pay for Performance: HACs</vt:lpstr>
      <vt:lpstr>Pay for Performance: excess readmissions and mortality</vt:lpstr>
      <vt:lpstr>New Methods: Merit Based Incentive Payment System</vt:lpstr>
      <vt:lpstr>Incentive discussion</vt:lpstr>
      <vt:lpstr>PowerPoint Presentation</vt:lpstr>
      <vt:lpstr>Incentive discussion</vt:lpstr>
      <vt:lpstr>Future topics</vt:lpstr>
      <vt:lpstr>Readings and sources:</vt:lpstr>
      <vt:lpstr>PowerPoint Presentation</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Murphy, Shane M</cp:lastModifiedBy>
  <cp:revision>147</cp:revision>
  <dcterms:created xsi:type="dcterms:W3CDTF">2018-08-26T19:46:47Z</dcterms:created>
  <dcterms:modified xsi:type="dcterms:W3CDTF">2019-04-10T14:44:38Z</dcterms:modified>
</cp:coreProperties>
</file>