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289" r:id="rId4"/>
    <p:sldId id="290" r:id="rId5"/>
    <p:sldId id="287" r:id="rId6"/>
    <p:sldId id="295" r:id="rId7"/>
    <p:sldId id="296" r:id="rId8"/>
    <p:sldId id="297" r:id="rId9"/>
    <p:sldId id="288" r:id="rId10"/>
    <p:sldId id="291" r:id="rId11"/>
    <p:sldId id="292" r:id="rId12"/>
    <p:sldId id="293" r:id="rId13"/>
    <p:sldId id="294" r:id="rId14"/>
    <p:sldId id="278" r:id="rId15"/>
    <p:sldId id="298" r:id="rId16"/>
    <p:sldId id="299" r:id="rId17"/>
    <p:sldId id="300" r:id="rId18"/>
    <p:sldId id="301" r:id="rId19"/>
    <p:sldId id="302" r:id="rId20"/>
    <p:sldId id="303" r:id="rId21"/>
    <p:sldId id="304" r:id="rId22"/>
    <p:sldId id="305" r:id="rId23"/>
    <p:sldId id="30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244" autoAdjust="0"/>
  </p:normalViewPr>
  <p:slideViewPr>
    <p:cSldViewPr snapToGrid="0">
      <p:cViewPr varScale="1">
        <p:scale>
          <a:sx n="65" d="100"/>
          <a:sy n="65" d="100"/>
        </p:scale>
        <p:origin x="48" y="1277"/>
      </p:cViewPr>
      <p:guideLst/>
    </p:cSldViewPr>
  </p:slideViewPr>
  <p:outlineViewPr>
    <p:cViewPr>
      <p:scale>
        <a:sx n="33" d="100"/>
        <a:sy n="33" d="100"/>
      </p:scale>
      <p:origin x="0" y="-1728"/>
    </p:cViewPr>
  </p:outlin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C175D60-EF9F-4A47-A49B-5396FE52555C}" type="datetimeFigureOut">
              <a:rPr lang="en-US" smtClean="0"/>
              <a:t>4/17/2019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2016</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7</a:t>
            </a:fld>
            <a:endParaRPr lang="en-US"/>
          </a:p>
        </p:txBody>
      </p:sp>
    </p:spTree>
    <p:extLst>
      <p:ext uri="{BB962C8B-B14F-4D97-AF65-F5344CB8AC3E}">
        <p14:creationId xmlns:p14="http://schemas.microsoft.com/office/powerpoint/2010/main" val="383200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2016</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8</a:t>
            </a:fld>
            <a:endParaRPr lang="en-US"/>
          </a:p>
        </p:txBody>
      </p:sp>
    </p:spTree>
    <p:extLst>
      <p:ext uri="{BB962C8B-B14F-4D97-AF65-F5344CB8AC3E}">
        <p14:creationId xmlns:p14="http://schemas.microsoft.com/office/powerpoint/2010/main" val="1895368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zZN4v-LUI" TargetMode="External"/><Relationship Id="rId2" Type="http://schemas.openxmlformats.org/officeDocument/2006/relationships/hyperlink" Target="https://www.youtube.com/watch?v=vuBca96cUU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cs.house.gov/meetings/JU/JU05/20180227/106898/HHRG-115-JU05-20180227-SD00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Accountable Care Organizations</a:t>
            </a:r>
            <a:endParaRPr lang="en-US" dirty="0"/>
          </a:p>
        </p:txBody>
      </p:sp>
      <p:sp>
        <p:nvSpPr>
          <p:cNvPr id="3" name="Subtitle 2"/>
          <p:cNvSpPr>
            <a:spLocks noGrp="1"/>
          </p:cNvSpPr>
          <p:nvPr>
            <p:ph type="subTitle" idx="1"/>
          </p:nvPr>
        </p:nvSpPr>
        <p:spPr/>
        <p:txBody>
          <a:bodyPr/>
          <a:lstStyle/>
          <a:p>
            <a:r>
              <a:rPr lang="en-US" dirty="0" smtClean="0"/>
              <a:t>BUSN 203: Mon/Wed 11:00 AM – 12:15PM</a:t>
            </a:r>
          </a:p>
          <a:p>
            <a:r>
              <a:rPr lang="en-US" dirty="0" smtClean="0"/>
              <a:t>Shane Murphy – </a:t>
            </a:r>
            <a:r>
              <a:rPr lang="en-US" dirty="0" smtClean="0">
                <a:hlinkClick r:id="rId2"/>
              </a:rPr>
              <a:t>shane@uconn.edu</a:t>
            </a:r>
            <a:endParaRPr lang="en-US" dirty="0" smtClean="0"/>
          </a:p>
          <a:p>
            <a:r>
              <a:rPr lang="en-US" dirty="0" smtClean="0"/>
              <a:t>Office Hours: Mon/Wed 12:30 PM – 2:00PM</a:t>
            </a:r>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and systematic review</a:t>
            </a:r>
            <a:endParaRPr lang="en-US" dirty="0"/>
          </a:p>
        </p:txBody>
      </p:sp>
      <p:sp>
        <p:nvSpPr>
          <p:cNvPr id="3" name="Content Placeholder 2"/>
          <p:cNvSpPr>
            <a:spLocks noGrp="1"/>
          </p:cNvSpPr>
          <p:nvPr>
            <p:ph idx="1"/>
          </p:nvPr>
        </p:nvSpPr>
        <p:spPr>
          <a:xfrm>
            <a:off x="838200" y="1825625"/>
            <a:ext cx="5838825" cy="4351338"/>
          </a:xfrm>
        </p:spPr>
        <p:txBody>
          <a:bodyPr>
            <a:normAutofit/>
          </a:bodyPr>
          <a:lstStyle/>
          <a:p>
            <a:r>
              <a:rPr lang="en-US" dirty="0" smtClean="0"/>
              <a:t>Selection of studies</a:t>
            </a:r>
          </a:p>
          <a:p>
            <a:pPr lvl="1"/>
            <a:r>
              <a:rPr lang="en-US" dirty="0" smtClean="0"/>
              <a:t>Selection/eligibility criteria</a:t>
            </a:r>
          </a:p>
          <a:p>
            <a:pPr lvl="1"/>
            <a:r>
              <a:rPr lang="en-US" dirty="0" smtClean="0"/>
              <a:t>Search</a:t>
            </a:r>
          </a:p>
          <a:p>
            <a:pPr lvl="2"/>
            <a:r>
              <a:rPr lang="en-US" dirty="0" smtClean="0"/>
              <a:t>N – sample size</a:t>
            </a:r>
          </a:p>
          <a:p>
            <a:pPr lvl="1"/>
            <a:r>
              <a:rPr lang="en-US" dirty="0" smtClean="0"/>
              <a:t>Analysis</a:t>
            </a:r>
          </a:p>
          <a:p>
            <a:pPr lvl="2"/>
            <a:r>
              <a:rPr lang="en-US" dirty="0" smtClean="0"/>
              <a:t>Qualitative</a:t>
            </a:r>
          </a:p>
          <a:p>
            <a:pPr lvl="2"/>
            <a:r>
              <a:rPr lang="en-US" dirty="0" smtClean="0"/>
              <a:t>Quantitative</a:t>
            </a:r>
          </a:p>
          <a:p>
            <a:pPr lvl="2"/>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6677025" y="1181894"/>
            <a:ext cx="5514975" cy="5638800"/>
          </a:xfrm>
          <a:prstGeom prst="rect">
            <a:avLst/>
          </a:prstGeom>
        </p:spPr>
      </p:pic>
    </p:spTree>
    <p:extLst>
      <p:ext uri="{BB962C8B-B14F-4D97-AF65-F5344CB8AC3E}">
        <p14:creationId xmlns:p14="http://schemas.microsoft.com/office/powerpoint/2010/main" val="2199178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research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Meta-analysis is only as good as the analysis it is based on (GIGO)</a:t>
            </a:r>
          </a:p>
          <a:p>
            <a:r>
              <a:rPr lang="en-US" dirty="0" smtClean="0"/>
              <a:t>Quality research is based on three principles:</a:t>
            </a:r>
          </a:p>
          <a:p>
            <a:pPr lvl="1"/>
            <a:r>
              <a:rPr lang="en-US" dirty="0" smtClean="0"/>
              <a:t>“The </a:t>
            </a:r>
            <a:r>
              <a:rPr lang="en-US" dirty="0"/>
              <a:t>selection of the study </a:t>
            </a:r>
            <a:r>
              <a:rPr lang="en-US" dirty="0" smtClean="0"/>
              <a:t>groups”</a:t>
            </a:r>
          </a:p>
          <a:p>
            <a:pPr lvl="2"/>
            <a:r>
              <a:rPr lang="en-US" dirty="0" smtClean="0"/>
              <a:t>Random vs observational</a:t>
            </a:r>
          </a:p>
          <a:p>
            <a:pPr lvl="2"/>
            <a:r>
              <a:rPr lang="en-US" dirty="0" smtClean="0"/>
              <a:t>Large sample vs small</a:t>
            </a:r>
          </a:p>
          <a:p>
            <a:pPr lvl="2"/>
            <a:r>
              <a:rPr lang="en-US" dirty="0" smtClean="0"/>
              <a:t>Sample representativeness and </a:t>
            </a:r>
            <a:r>
              <a:rPr lang="en-US" dirty="0" err="1" smtClean="0"/>
              <a:t>adaquacy</a:t>
            </a:r>
            <a:endParaRPr lang="en-US" dirty="0" smtClean="0"/>
          </a:p>
          <a:p>
            <a:pPr lvl="1"/>
            <a:r>
              <a:rPr lang="en-US" dirty="0" smtClean="0"/>
              <a:t>“The </a:t>
            </a:r>
            <a:r>
              <a:rPr lang="en-US" dirty="0"/>
              <a:t>comparability of the </a:t>
            </a:r>
            <a:r>
              <a:rPr lang="en-US" dirty="0" smtClean="0"/>
              <a:t>groups”</a:t>
            </a:r>
          </a:p>
          <a:p>
            <a:pPr lvl="2"/>
            <a:r>
              <a:rPr lang="en-US" dirty="0" smtClean="0"/>
              <a:t>Controls included in data or selection procedure</a:t>
            </a:r>
          </a:p>
          <a:p>
            <a:pPr lvl="1"/>
            <a:r>
              <a:rPr lang="en-US" dirty="0" smtClean="0"/>
              <a:t>“The </a:t>
            </a:r>
            <a:r>
              <a:rPr lang="en-US" dirty="0"/>
              <a:t>ascertainment of either the exposure or outcome of interest for case-control or cohort studies </a:t>
            </a:r>
            <a:r>
              <a:rPr lang="en-US" dirty="0" smtClean="0"/>
              <a:t>respectively”</a:t>
            </a:r>
          </a:p>
          <a:p>
            <a:pPr lvl="2"/>
            <a:r>
              <a:rPr lang="en-US" dirty="0" smtClean="0"/>
              <a:t>Blind or not blind</a:t>
            </a:r>
          </a:p>
          <a:p>
            <a:pPr lvl="2"/>
            <a:r>
              <a:rPr lang="en-US" dirty="0" smtClean="0"/>
              <a:t>Secure, detailed records</a:t>
            </a:r>
          </a:p>
          <a:p>
            <a:pPr lvl="2"/>
            <a:r>
              <a:rPr lang="en-US" dirty="0" smtClean="0"/>
              <a:t>Non-response</a:t>
            </a:r>
          </a:p>
          <a:p>
            <a:pPr lvl="2"/>
            <a:r>
              <a:rPr lang="en-US" dirty="0" smtClean="0"/>
              <a:t>Similarity of conditions for treatment and control</a:t>
            </a:r>
          </a:p>
          <a:p>
            <a:pPr lvl="2"/>
            <a:r>
              <a:rPr lang="en-US" dirty="0" smtClean="0"/>
              <a:t>Length of follow-up</a:t>
            </a:r>
            <a:endParaRPr lang="en-US" dirty="0"/>
          </a:p>
        </p:txBody>
      </p:sp>
    </p:spTree>
    <p:extLst>
      <p:ext uri="{BB962C8B-B14F-4D97-AF65-F5344CB8AC3E}">
        <p14:creationId xmlns:p14="http://schemas.microsoft.com/office/powerpoint/2010/main" val="333018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ACO Programs Evaluated</a:t>
            </a:r>
            <a:endParaRPr lang="en-US" dirty="0"/>
          </a:p>
        </p:txBody>
      </p:sp>
      <p:sp>
        <p:nvSpPr>
          <p:cNvPr id="3" name="Content Placeholder 2"/>
          <p:cNvSpPr>
            <a:spLocks noGrp="1"/>
          </p:cNvSpPr>
          <p:nvPr>
            <p:ph idx="1"/>
          </p:nvPr>
        </p:nvSpPr>
        <p:spPr/>
        <p:txBody>
          <a:bodyPr/>
          <a:lstStyle/>
          <a:p>
            <a:r>
              <a:rPr lang="en-US" dirty="0" smtClean="0"/>
              <a:t>Read Table 2 as a group</a:t>
            </a:r>
          </a:p>
          <a:p>
            <a:r>
              <a:rPr lang="en-US" dirty="0" smtClean="0"/>
              <a:t>MSSP</a:t>
            </a:r>
          </a:p>
          <a:p>
            <a:r>
              <a:rPr lang="en-US" dirty="0" smtClean="0"/>
              <a:t>Shared Savings</a:t>
            </a:r>
            <a:endParaRPr lang="en-US" dirty="0"/>
          </a:p>
        </p:txBody>
      </p:sp>
    </p:spTree>
    <p:extLst>
      <p:ext uri="{BB962C8B-B14F-4D97-AF65-F5344CB8AC3E}">
        <p14:creationId xmlns:p14="http://schemas.microsoft.com/office/powerpoint/2010/main" val="2689198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Utilization</a:t>
            </a:r>
          </a:p>
          <a:p>
            <a:pPr lvl="1"/>
            <a:r>
              <a:rPr lang="en-US" dirty="0" smtClean="0"/>
              <a:t>Utilization decreased among ACO patients</a:t>
            </a:r>
          </a:p>
          <a:p>
            <a:pPr lvl="2"/>
            <a:r>
              <a:rPr lang="en-US" dirty="0" smtClean="0"/>
              <a:t>Especially Inpatient and ED visits</a:t>
            </a:r>
          </a:p>
          <a:p>
            <a:pPr lvl="2"/>
            <a:endParaRPr lang="en-US" dirty="0"/>
          </a:p>
          <a:p>
            <a:r>
              <a:rPr lang="en-US" dirty="0" smtClean="0"/>
              <a:t>Processes</a:t>
            </a:r>
          </a:p>
          <a:p>
            <a:pPr lvl="1"/>
            <a:r>
              <a:rPr lang="en-US" dirty="0" smtClean="0"/>
              <a:t>Quality indicators generally saw improvement in some studies</a:t>
            </a:r>
          </a:p>
          <a:p>
            <a:pPr lvl="1"/>
            <a:r>
              <a:rPr lang="en-US" dirty="0" smtClean="0"/>
              <a:t>Changes not large</a:t>
            </a:r>
          </a:p>
          <a:p>
            <a:pPr lvl="1"/>
            <a:endParaRPr lang="en-US" dirty="0"/>
          </a:p>
          <a:p>
            <a:r>
              <a:rPr lang="en-US" dirty="0"/>
              <a:t>Outcomes</a:t>
            </a:r>
          </a:p>
          <a:p>
            <a:pPr lvl="1"/>
            <a:r>
              <a:rPr lang="en-US" dirty="0" smtClean="0"/>
              <a:t>Possible long-term improvements</a:t>
            </a:r>
          </a:p>
          <a:p>
            <a:pPr lvl="1"/>
            <a:r>
              <a:rPr lang="en-US" dirty="0" smtClean="0"/>
              <a:t>Increased patient communication</a:t>
            </a:r>
            <a:endParaRPr lang="en-US" dirty="0"/>
          </a:p>
          <a:p>
            <a:endParaRPr lang="en-US" dirty="0" smtClean="0"/>
          </a:p>
        </p:txBody>
      </p:sp>
    </p:spTree>
    <p:extLst>
      <p:ext uri="{BB962C8B-B14F-4D97-AF65-F5344CB8AC3E}">
        <p14:creationId xmlns:p14="http://schemas.microsoft.com/office/powerpoint/2010/main" val="4049575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sources:</a:t>
            </a:r>
            <a:endParaRPr lang="en-US" dirty="0"/>
          </a:p>
        </p:txBody>
      </p:sp>
      <p:sp>
        <p:nvSpPr>
          <p:cNvPr id="3" name="Content Placeholder 2"/>
          <p:cNvSpPr>
            <a:spLocks noGrp="1"/>
          </p:cNvSpPr>
          <p:nvPr>
            <p:ph idx="1"/>
          </p:nvPr>
        </p:nvSpPr>
        <p:spPr/>
        <p:txBody>
          <a:bodyPr>
            <a:normAutofit fontScale="92500"/>
          </a:bodyPr>
          <a:lstStyle/>
          <a:p>
            <a:r>
              <a:rPr lang="en-US" dirty="0"/>
              <a:t>Kaufman, </a:t>
            </a:r>
            <a:r>
              <a:rPr lang="en-US" dirty="0" err="1"/>
              <a:t>Brystana</a:t>
            </a:r>
            <a:r>
              <a:rPr lang="en-US" dirty="0"/>
              <a:t> G., B. Steven </a:t>
            </a:r>
            <a:r>
              <a:rPr lang="en-US" dirty="0" err="1"/>
              <a:t>Spivack</a:t>
            </a:r>
            <a:r>
              <a:rPr lang="en-US" dirty="0"/>
              <a:t>, Sally C. Stearns, Paula H. Song, and Emily C. O’Brien. "Impact of accountable care organizations on utilization, care, and outcomes: a systematic review." </a:t>
            </a:r>
            <a:r>
              <a:rPr lang="en-US" i="1" dirty="0"/>
              <a:t>Medical Care Research and Review</a:t>
            </a:r>
            <a:r>
              <a:rPr lang="en-US" dirty="0"/>
              <a:t>(2017): 1077558717745916</a:t>
            </a:r>
            <a:r>
              <a:rPr lang="en-US" dirty="0" smtClean="0"/>
              <a:t>.</a:t>
            </a:r>
          </a:p>
          <a:p>
            <a:r>
              <a:rPr lang="en-US" dirty="0" err="1"/>
              <a:t>Muhlestein</a:t>
            </a:r>
            <a:r>
              <a:rPr lang="en-US" dirty="0"/>
              <a:t>, David, Robert Saunders, and Mark McClellan. "Growth of ACOs and alternative payment models in 2017." </a:t>
            </a:r>
            <a:r>
              <a:rPr lang="en-US" i="1" dirty="0"/>
              <a:t>Health Affairs Blog. https://www. </a:t>
            </a:r>
            <a:r>
              <a:rPr lang="en-US" i="1" dirty="0" err="1"/>
              <a:t>healthaffairs</a:t>
            </a:r>
            <a:r>
              <a:rPr lang="en-US" i="1" dirty="0"/>
              <a:t>. org/do/10.1377/hblog20170628</a:t>
            </a:r>
            <a:r>
              <a:rPr lang="en-US" dirty="0"/>
              <a:t> 60719 (2017</a:t>
            </a:r>
            <a:r>
              <a:rPr lang="en-US" dirty="0" smtClean="0"/>
              <a:t>).</a:t>
            </a:r>
          </a:p>
          <a:p>
            <a:r>
              <a:rPr lang="en-US" dirty="0" err="1" smtClean="0"/>
              <a:t>Verma</a:t>
            </a:r>
            <a:r>
              <a:rPr lang="en-US" dirty="0" smtClean="0"/>
              <a:t>, </a:t>
            </a:r>
            <a:r>
              <a:rPr lang="en-US" dirty="0" err="1" smtClean="0"/>
              <a:t>Seema</a:t>
            </a:r>
            <a:r>
              <a:rPr lang="en-US" dirty="0" smtClean="0"/>
              <a:t>. “</a:t>
            </a:r>
            <a:r>
              <a:rPr lang="en-US" dirty="0"/>
              <a:t>Pathways To Success: A New Start For Medicare’s Accountable Care </a:t>
            </a:r>
            <a:r>
              <a:rPr lang="en-US" dirty="0" smtClean="0"/>
              <a:t>Organizations.” </a:t>
            </a:r>
            <a:r>
              <a:rPr lang="en-US" i="1" dirty="0" smtClean="0"/>
              <a:t>Health Affairs Blog. </a:t>
            </a:r>
            <a:r>
              <a:rPr lang="en-US" dirty="0" smtClean="0"/>
              <a:t>https</a:t>
            </a:r>
            <a:r>
              <a:rPr lang="en-US" dirty="0"/>
              <a:t>://www.healthaffairs.org/do/10.1377/hblog20180809.12285/full/</a:t>
            </a:r>
            <a:endParaRPr lang="en-US" dirty="0" smtClean="0"/>
          </a:p>
        </p:txBody>
      </p:sp>
    </p:spTree>
    <p:extLst>
      <p:ext uri="{BB962C8B-B14F-4D97-AF65-F5344CB8AC3E}">
        <p14:creationId xmlns:p14="http://schemas.microsoft.com/office/powerpoint/2010/main" val="33739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CVS</a:t>
            </a:r>
            <a:endParaRPr lang="en-US" dirty="0"/>
          </a:p>
        </p:txBody>
      </p:sp>
      <p:sp>
        <p:nvSpPr>
          <p:cNvPr id="3" name="Content Placeholder 2"/>
          <p:cNvSpPr>
            <a:spLocks noGrp="1"/>
          </p:cNvSpPr>
          <p:nvPr>
            <p:ph idx="1"/>
          </p:nvPr>
        </p:nvSpPr>
        <p:spPr/>
        <p:txBody>
          <a:bodyPr/>
          <a:lstStyle/>
          <a:p>
            <a:r>
              <a:rPr lang="en-US" dirty="0" smtClean="0"/>
              <a:t>~9,700 retail locations - ~1,100 walk in clinics (</a:t>
            </a:r>
            <a:r>
              <a:rPr lang="en-US" dirty="0" err="1" smtClean="0"/>
              <a:t>MinuteClinics</a:t>
            </a:r>
            <a:r>
              <a:rPr lang="en-US" dirty="0" smtClean="0"/>
              <a:t>)</a:t>
            </a:r>
          </a:p>
          <a:p>
            <a:pPr lvl="1"/>
            <a:r>
              <a:rPr lang="en-US" dirty="0" smtClean="0"/>
              <a:t>Minute Clinics currently can address a little less than half of the conditions seen in primary care – this is proposed to increase to 90%</a:t>
            </a:r>
          </a:p>
          <a:p>
            <a:r>
              <a:rPr lang="en-US" dirty="0"/>
              <a:t>76 percent of the population of the U.S. lives within five miles of a CVS pharmacy</a:t>
            </a:r>
            <a:endParaRPr lang="en-US" dirty="0" smtClean="0"/>
          </a:p>
          <a:p>
            <a:pPr marL="0" indent="0">
              <a:buNone/>
            </a:pPr>
            <a:endParaRPr lang="en-US" dirty="0"/>
          </a:p>
        </p:txBody>
      </p:sp>
    </p:spTree>
    <p:extLst>
      <p:ext uri="{BB962C8B-B14F-4D97-AF65-F5344CB8AC3E}">
        <p14:creationId xmlns:p14="http://schemas.microsoft.com/office/powerpoint/2010/main" val="118989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CVS Caremark</a:t>
            </a:r>
            <a:endParaRPr lang="en-US" dirty="0"/>
          </a:p>
        </p:txBody>
      </p:sp>
      <p:sp>
        <p:nvSpPr>
          <p:cNvPr id="3" name="Content Placeholder 2"/>
          <p:cNvSpPr>
            <a:spLocks noGrp="1"/>
          </p:cNvSpPr>
          <p:nvPr>
            <p:ph idx="1"/>
          </p:nvPr>
        </p:nvSpPr>
        <p:spPr/>
        <p:txBody>
          <a:bodyPr/>
          <a:lstStyle/>
          <a:p>
            <a:r>
              <a:rPr lang="en-US" dirty="0" smtClean="0"/>
              <a:t>CVS and Caremark merged in 2006/2007</a:t>
            </a:r>
          </a:p>
          <a:p>
            <a:r>
              <a:rPr lang="en-US" dirty="0" smtClean="0"/>
              <a:t>80 </a:t>
            </a:r>
            <a:r>
              <a:rPr lang="en-US" dirty="0"/>
              <a:t>percent of the PBM national market is controlled by three suppliers, including </a:t>
            </a:r>
            <a:r>
              <a:rPr lang="en-US" dirty="0" smtClean="0"/>
              <a:t>CVS</a:t>
            </a:r>
          </a:p>
          <a:p>
            <a:r>
              <a:rPr lang="en-US" dirty="0"/>
              <a:t>CVS Caremark, the PBM business for CVS Health, is the second largest PBM in the U.S., covering approximately 34% of covered lives</a:t>
            </a:r>
          </a:p>
        </p:txBody>
      </p:sp>
    </p:spTree>
    <p:extLst>
      <p:ext uri="{BB962C8B-B14F-4D97-AF65-F5344CB8AC3E}">
        <p14:creationId xmlns:p14="http://schemas.microsoft.com/office/powerpoint/2010/main" val="277891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Aetna</a:t>
            </a:r>
            <a:endParaRPr lang="en-US" dirty="0"/>
          </a:p>
        </p:txBody>
      </p:sp>
      <p:sp>
        <p:nvSpPr>
          <p:cNvPr id="3" name="Content Placeholder 2"/>
          <p:cNvSpPr>
            <a:spLocks noGrp="1"/>
          </p:cNvSpPr>
          <p:nvPr>
            <p:ph idx="1"/>
          </p:nvPr>
        </p:nvSpPr>
        <p:spPr/>
        <p:txBody>
          <a:bodyPr/>
          <a:lstStyle/>
          <a:p>
            <a:r>
              <a:rPr lang="en-US" dirty="0" smtClean="0"/>
              <a:t>Big 5: UnitedHealth Group, Anthem, Aetna, Cigna, Humana (ordered by market share)</a:t>
            </a:r>
          </a:p>
          <a:p>
            <a:r>
              <a:rPr lang="en-US" dirty="0" smtClean="0"/>
              <a:t>Aetna’s </a:t>
            </a:r>
            <a:r>
              <a:rPr lang="en-US" dirty="0"/>
              <a:t>market share is either the first or second largest in 57 of </a:t>
            </a:r>
            <a:r>
              <a:rPr lang="en-US" dirty="0" smtClean="0"/>
              <a:t>389 </a:t>
            </a:r>
            <a:r>
              <a:rPr lang="en-US" dirty="0"/>
              <a:t>Metropolitan Statistical Areas (MSA) </a:t>
            </a:r>
            <a:r>
              <a:rPr lang="en-US" dirty="0" smtClean="0"/>
              <a:t>studied</a:t>
            </a:r>
          </a:p>
          <a:p>
            <a:r>
              <a:rPr lang="en-US" dirty="0" smtClean="0"/>
              <a:t>Aetna is the only of the big five insurance companies which does not have a significant in-house PBM</a:t>
            </a:r>
          </a:p>
          <a:p>
            <a:r>
              <a:rPr lang="en-US" dirty="0" smtClean="0"/>
              <a:t>Merger with Humana proposed in late 2015, called off in February 2017 (after being blocked in courts)</a:t>
            </a:r>
            <a:endParaRPr lang="en-US" dirty="0"/>
          </a:p>
        </p:txBody>
      </p:sp>
    </p:spTree>
    <p:extLst>
      <p:ext uri="{BB962C8B-B14F-4D97-AF65-F5344CB8AC3E}">
        <p14:creationId xmlns:p14="http://schemas.microsoft.com/office/powerpoint/2010/main" val="109194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a:t>
            </a:r>
            <a:endParaRPr lang="en-US" dirty="0"/>
          </a:p>
        </p:txBody>
      </p:sp>
      <p:sp>
        <p:nvSpPr>
          <p:cNvPr id="3" name="Content Placeholder 2"/>
          <p:cNvSpPr>
            <a:spLocks noGrp="1"/>
          </p:cNvSpPr>
          <p:nvPr>
            <p:ph idx="1"/>
          </p:nvPr>
        </p:nvSpPr>
        <p:spPr/>
        <p:txBody>
          <a:bodyPr/>
          <a:lstStyle/>
          <a:p>
            <a:r>
              <a:rPr lang="en-US" dirty="0" smtClean="0"/>
              <a:t>Early 2018 </a:t>
            </a:r>
            <a:r>
              <a:rPr lang="en-US" dirty="0"/>
              <a:t>announced partnership </a:t>
            </a:r>
            <a:r>
              <a:rPr lang="en-US" dirty="0" smtClean="0"/>
              <a:t>with Berkshire </a:t>
            </a:r>
            <a:r>
              <a:rPr lang="en-US" dirty="0"/>
              <a:t>Hathaway and JPMorgan </a:t>
            </a:r>
            <a:r>
              <a:rPr lang="en-US" dirty="0" smtClean="0"/>
              <a:t>Chase to create a health insurance company for their employees</a:t>
            </a:r>
          </a:p>
          <a:p>
            <a:r>
              <a:rPr lang="en-US" dirty="0" err="1" smtClean="0"/>
              <a:t>Aquired</a:t>
            </a:r>
            <a:r>
              <a:rPr lang="en-US" dirty="0" smtClean="0"/>
              <a:t> online pharmacy </a:t>
            </a:r>
            <a:r>
              <a:rPr lang="en-US" dirty="0" err="1" smtClean="0"/>
              <a:t>PillPack</a:t>
            </a:r>
            <a:r>
              <a:rPr lang="en-US" dirty="0" smtClean="0"/>
              <a:t> in June/July 2018</a:t>
            </a:r>
          </a:p>
          <a:p>
            <a:r>
              <a:rPr lang="en-US" dirty="0" smtClean="0"/>
              <a:t>Yet to see the total effect of these moves</a:t>
            </a:r>
            <a:endParaRPr lang="en-US" dirty="0"/>
          </a:p>
        </p:txBody>
      </p:sp>
    </p:spTree>
    <p:extLst>
      <p:ext uri="{BB962C8B-B14F-4D97-AF65-F5344CB8AC3E}">
        <p14:creationId xmlns:p14="http://schemas.microsoft.com/office/powerpoint/2010/main" val="232309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CVS CEO Larry Merlo &amp; Aetna CEO Mark </a:t>
            </a:r>
            <a:r>
              <a:rPr lang="en-US" dirty="0" err="1" smtClean="0"/>
              <a:t>Bertolini</a:t>
            </a:r>
            <a:endParaRPr lang="en-US" dirty="0"/>
          </a:p>
        </p:txBody>
      </p:sp>
      <p:sp>
        <p:nvSpPr>
          <p:cNvPr id="3" name="Content Placeholder 2"/>
          <p:cNvSpPr>
            <a:spLocks noGrp="1"/>
          </p:cNvSpPr>
          <p:nvPr>
            <p:ph idx="1"/>
          </p:nvPr>
        </p:nvSpPr>
        <p:spPr/>
        <p:txBody>
          <a:bodyPr/>
          <a:lstStyle/>
          <a:p>
            <a:r>
              <a:rPr lang="en-US" dirty="0"/>
              <a:t>PBS news hour: </a:t>
            </a:r>
            <a:r>
              <a:rPr lang="en-US" dirty="0">
                <a:hlinkClick r:id="rId2"/>
              </a:rPr>
              <a:t>https://</a:t>
            </a:r>
            <a:r>
              <a:rPr lang="en-US" dirty="0" smtClean="0">
                <a:hlinkClick r:id="rId2"/>
              </a:rPr>
              <a:t>www.youtube.com/watch?v=vuBca96cUUw</a:t>
            </a:r>
            <a:endParaRPr lang="en-US" dirty="0" smtClean="0"/>
          </a:p>
          <a:p>
            <a:r>
              <a:rPr lang="en-US" dirty="0" smtClean="0"/>
              <a:t>CNBC: </a:t>
            </a:r>
            <a:r>
              <a:rPr lang="en-US" dirty="0">
                <a:hlinkClick r:id="rId3"/>
              </a:rPr>
              <a:t>https://www.youtube.com/watch?v=-</a:t>
            </a:r>
            <a:r>
              <a:rPr lang="en-US" dirty="0" smtClean="0">
                <a:hlinkClick r:id="rId3"/>
              </a:rPr>
              <a:t>FzZN4v-LUI</a:t>
            </a:r>
            <a:endParaRPr lang="en-US" dirty="0" smtClean="0"/>
          </a:p>
          <a:p>
            <a:endParaRPr lang="en-US" dirty="0" smtClean="0"/>
          </a:p>
          <a:p>
            <a:r>
              <a:rPr lang="en-US" dirty="0"/>
              <a:t>Merger seen by some to be defensive – Amazon is considering entering the </a:t>
            </a:r>
            <a:r>
              <a:rPr lang="en-US" dirty="0" smtClean="0"/>
              <a:t>insurance or drug market</a:t>
            </a:r>
          </a:p>
          <a:p>
            <a:pPr lvl="1"/>
            <a:r>
              <a:rPr lang="en-US" dirty="0" smtClean="0"/>
              <a:t>Thus there is a lot of </a:t>
            </a:r>
            <a:r>
              <a:rPr lang="en-US" dirty="0" err="1" smtClean="0"/>
              <a:t>focuse</a:t>
            </a:r>
            <a:r>
              <a:rPr lang="en-US" dirty="0" smtClean="0"/>
              <a:t> on the effect of the deal on mail order</a:t>
            </a:r>
            <a:endParaRPr lang="en-US" dirty="0"/>
          </a:p>
          <a:p>
            <a:endParaRPr lang="en-US" dirty="0"/>
          </a:p>
        </p:txBody>
      </p:sp>
    </p:spTree>
    <p:extLst>
      <p:ext uri="{BB962C8B-B14F-4D97-AF65-F5344CB8AC3E}">
        <p14:creationId xmlns:p14="http://schemas.microsoft.com/office/powerpoint/2010/main" val="254967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Care Organizations</a:t>
            </a:r>
            <a:endParaRPr lang="en-US" dirty="0"/>
          </a:p>
        </p:txBody>
      </p:sp>
      <p:sp>
        <p:nvSpPr>
          <p:cNvPr id="3" name="Content Placeholder 2"/>
          <p:cNvSpPr>
            <a:spLocks noGrp="1"/>
          </p:cNvSpPr>
          <p:nvPr>
            <p:ph idx="1"/>
          </p:nvPr>
        </p:nvSpPr>
        <p:spPr/>
        <p:txBody>
          <a:bodyPr/>
          <a:lstStyle/>
          <a:p>
            <a:r>
              <a:rPr lang="en-US" dirty="0" smtClean="0"/>
              <a:t>Definition: A group of physicians (possibly including a hospital) that assumes responsibility for annual Medicare spending for a defined patient population. (defined by the Medicare Payment Advisory Commission – </a:t>
            </a:r>
            <a:r>
              <a:rPr lang="en-US" dirty="0" err="1" smtClean="0"/>
              <a:t>MedPAC</a:t>
            </a:r>
            <a:r>
              <a:rPr lang="en-US" dirty="0" smtClean="0"/>
              <a:t>)</a:t>
            </a:r>
          </a:p>
          <a:p>
            <a:r>
              <a:rPr lang="en-US" dirty="0" err="1" smtClean="0"/>
              <a:t>MedPAC</a:t>
            </a:r>
            <a:r>
              <a:rPr lang="en-US" dirty="0" smtClean="0"/>
              <a:t> reimbursements to ACOs combines Fee-for-service and P4P.</a:t>
            </a:r>
          </a:p>
          <a:p>
            <a:r>
              <a:rPr lang="en-US" dirty="0" smtClean="0"/>
              <a:t>The idea of ACOs existed prior to the ACA, but the ACA is now seen as creating ACOs through this reimbursement strategy</a:t>
            </a:r>
          </a:p>
          <a:p>
            <a:pPr lvl="1"/>
            <a:r>
              <a:rPr lang="en-US" dirty="0" smtClean="0"/>
              <a:t>Idea originated with Pete Welch in 1989</a:t>
            </a:r>
          </a:p>
          <a:p>
            <a:endParaRPr lang="en-US" dirty="0"/>
          </a:p>
        </p:txBody>
      </p:sp>
    </p:spTree>
    <p:extLst>
      <p:ext uri="{BB962C8B-B14F-4D97-AF65-F5344CB8AC3E}">
        <p14:creationId xmlns:p14="http://schemas.microsoft.com/office/powerpoint/2010/main" val="46414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of a merger</a:t>
            </a:r>
            <a:endParaRPr lang="en-US" dirty="0"/>
          </a:p>
        </p:txBody>
      </p:sp>
      <p:sp>
        <p:nvSpPr>
          <p:cNvPr id="3" name="Content Placeholder 2"/>
          <p:cNvSpPr>
            <a:spLocks noGrp="1"/>
          </p:cNvSpPr>
          <p:nvPr>
            <p:ph idx="1"/>
          </p:nvPr>
        </p:nvSpPr>
        <p:spPr/>
        <p:txBody>
          <a:bodyPr>
            <a:normAutofit/>
          </a:bodyPr>
          <a:lstStyle/>
          <a:p>
            <a:pPr marL="0" indent="0">
              <a:buNone/>
            </a:pPr>
            <a:r>
              <a:rPr lang="en-US" sz="1100" dirty="0"/>
              <a:t>COMPETITION IN THE PHARMACEUTICAL SUPPLY CHAIN: THE PROPOSED MERGER OF CVS HEALTH AND AETNA HEARING BEFORE THE SUBCOMMITTEE ON REGULATORY REFORM, COMMERCIAL AND ANTITRUST LAW OF THE COMMITTEE ON THE JUDICIARY HOUSE OF REPRESENTATIVES ONE HUNDRED FIFTEENTH CONGRESS SECOND SESSION FEBRUARY 27, 2018 - https://judiciary.house.gov/wp-content/uploads/2018/02/115-28.pdf</a:t>
            </a:r>
          </a:p>
          <a:p>
            <a:r>
              <a:rPr lang="en-US" dirty="0" smtClean="0"/>
              <a:t>Increased efficiency and reduced health insurance premiums</a:t>
            </a:r>
          </a:p>
          <a:p>
            <a:pPr lvl="1"/>
            <a:r>
              <a:rPr lang="en-US" dirty="0" smtClean="0"/>
              <a:t>PPBM/Health Insurance Market – Retail Pharmacy/Basic Urgent Care</a:t>
            </a:r>
          </a:p>
          <a:p>
            <a:pPr lvl="1"/>
            <a:r>
              <a:rPr lang="en-US" dirty="0" smtClean="0"/>
              <a:t>Theory of the firm suggests in a competitive market, returns to scale from mergers can lower costs and prices</a:t>
            </a:r>
          </a:p>
          <a:p>
            <a:pPr lvl="1"/>
            <a:r>
              <a:rPr lang="en-US" dirty="0" smtClean="0"/>
              <a:t>Theory of the firm suggests in a less competitive market, increased market power can lead to low levels of innovation and monopoly profits</a:t>
            </a:r>
          </a:p>
          <a:p>
            <a:pPr lvl="1"/>
            <a:endParaRPr lang="en-US" dirty="0"/>
          </a:p>
        </p:txBody>
      </p:sp>
    </p:spTree>
    <p:extLst>
      <p:ext uri="{BB962C8B-B14F-4D97-AF65-F5344CB8AC3E}">
        <p14:creationId xmlns:p14="http://schemas.microsoft.com/office/powerpoint/2010/main" val="265627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NCPA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1800" dirty="0"/>
              <a:t>Statement for the Record: The National Community Pharmacists Association (NCPA) United States House Subcommittee on Regulatory Reform, Commercial and Antitrust Law Hearing: “Competition in the Pharmaceutical Supply Chain: The Proposed Merger of CVS Health and Aetna” February 27, 2018 - https://docs.house.gov/meetings/JU/JU05/20180227/106898/HHRG-115-JU05-20180227-SD003.pdf</a:t>
            </a:r>
            <a:endParaRPr lang="en-US" sz="1800" dirty="0" smtClean="0"/>
          </a:p>
          <a:p>
            <a:r>
              <a:rPr lang="en-US" dirty="0" smtClean="0"/>
              <a:t>CVS Caremark is the second largest pharmacy benefit manager (PBM) in the US</a:t>
            </a:r>
          </a:p>
          <a:p>
            <a:r>
              <a:rPr lang="en-US" dirty="0" smtClean="0"/>
              <a:t>Some PBMs exclude </a:t>
            </a:r>
            <a:r>
              <a:rPr lang="en-US" dirty="0" err="1" smtClean="0"/>
              <a:t>pharmacyies</a:t>
            </a:r>
            <a:r>
              <a:rPr lang="en-US" dirty="0" smtClean="0"/>
              <a:t> from their network</a:t>
            </a:r>
          </a:p>
          <a:p>
            <a:r>
              <a:rPr lang="en-US" dirty="0" smtClean="0"/>
              <a:t>It can be difficult to identify in-network pharmacies, and CVS Caremark has been sanctioned for misleading information regarding this</a:t>
            </a:r>
          </a:p>
          <a:p>
            <a:r>
              <a:rPr lang="en-US" dirty="0" smtClean="0"/>
              <a:t>PBMs direct or incentivize the use of certain pharmacies with benefit design (lower co-pay at certain providers)</a:t>
            </a:r>
          </a:p>
          <a:p>
            <a:r>
              <a:rPr lang="en-US" dirty="0" smtClean="0"/>
              <a:t>CVS health sued in early 2018 over forcing HIV patients to use CVS pharmacies or CVS mail order</a:t>
            </a:r>
          </a:p>
          <a:p>
            <a:r>
              <a:rPr lang="en-US" dirty="0" smtClean="0"/>
              <a:t>2012 merger of Express Scripts and Medco (two PBMs) may be a parallel</a:t>
            </a:r>
          </a:p>
          <a:p>
            <a:r>
              <a:rPr lang="en-US" dirty="0" smtClean="0"/>
              <a:t>Evidence demonstrates that mail order pharmacies dispense costlier brand=name drugs and fewer generics than retail pharmacies</a:t>
            </a:r>
          </a:p>
          <a:p>
            <a:pPr marL="0" indent="0">
              <a:buNone/>
            </a:pPr>
            <a:endParaRPr lang="en-US" dirty="0" smtClean="0"/>
          </a:p>
        </p:txBody>
      </p:sp>
    </p:spTree>
    <p:extLst>
      <p:ext uri="{BB962C8B-B14F-4D97-AF65-F5344CB8AC3E}">
        <p14:creationId xmlns:p14="http://schemas.microsoft.com/office/powerpoint/2010/main" val="321491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NCPA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1800" dirty="0"/>
              <a:t>Statement for the Record: The National Community Pharmacists Association (NCPA) United States House Subcommittee on Regulatory Reform, Commercial and Antitrust Law Hearing: “Competition in the Pharmaceutical Supply Chain: The Proposed Merger of CVS Health and Aetna” February 27, 2018 - https://docs.house.gov/meetings/JU/JU05/20180227/106898/HHRG-115-JU05-20180227-SD003.pdf</a:t>
            </a:r>
            <a:endParaRPr lang="en-US" sz="1800" dirty="0" smtClean="0"/>
          </a:p>
          <a:p>
            <a:r>
              <a:rPr lang="en-US" dirty="0" smtClean="0"/>
              <a:t>Questions:</a:t>
            </a:r>
          </a:p>
          <a:p>
            <a:pPr lvl="1"/>
            <a:r>
              <a:rPr lang="en-US" dirty="0" smtClean="0"/>
              <a:t>Will the merged entity use dominant position to increase payments to CVS pharmacies?</a:t>
            </a:r>
          </a:p>
          <a:p>
            <a:pPr lvl="1"/>
            <a:r>
              <a:rPr lang="en-US" dirty="0" smtClean="0"/>
              <a:t>Will health plan competitors not want to use CVS pharmacies?</a:t>
            </a:r>
            <a:endParaRPr lang="en-US" dirty="0"/>
          </a:p>
          <a:p>
            <a:pPr lvl="1"/>
            <a:r>
              <a:rPr lang="en-US" dirty="0" smtClean="0"/>
              <a:t>Will CVS Minute Clinics be exclusive to Aetna customers? Will Minute Clinics be privileged in Aetna plans? Will Aetna direct patients to use Minute Clinics? Will Minute Clinic patients be incented to use the CVS pharmacy?</a:t>
            </a:r>
          </a:p>
          <a:p>
            <a:pPr lvl="1"/>
            <a:r>
              <a:rPr lang="en-US" dirty="0" smtClean="0"/>
              <a:t>Will mail order be incentivized more, reducing information for patients?</a:t>
            </a:r>
          </a:p>
          <a:p>
            <a:pPr lvl="1"/>
            <a:r>
              <a:rPr lang="en-US" dirty="0" smtClean="0"/>
              <a:t>Will saving be passed along?</a:t>
            </a:r>
          </a:p>
          <a:p>
            <a:pPr lvl="1"/>
            <a:r>
              <a:rPr lang="en-US" dirty="0"/>
              <a:t>Will a combined CVS/Aetna limit selling its PBM services to certain health plans or conversely, will health insurance payers exclude CVS/Aetna from its pharmacy network or as its </a:t>
            </a:r>
            <a:r>
              <a:rPr lang="en-US" dirty="0" smtClean="0"/>
              <a:t>PBM?</a:t>
            </a:r>
          </a:p>
          <a:p>
            <a:pPr lvl="1"/>
            <a:r>
              <a:rPr lang="en-US" dirty="0" smtClean="0"/>
              <a:t>Will </a:t>
            </a:r>
            <a:r>
              <a:rPr lang="en-US" dirty="0"/>
              <a:t>the deal essentially “cut out” one of the big 3 PBMs therefore lessening bidding intensity by PBMs offering their services to health </a:t>
            </a:r>
            <a:r>
              <a:rPr lang="en-US" dirty="0" smtClean="0"/>
              <a:t>plans?</a:t>
            </a:r>
          </a:p>
          <a:p>
            <a:pPr lvl="1"/>
            <a:r>
              <a:rPr lang="en-US" dirty="0" smtClean="0"/>
              <a:t>Will </a:t>
            </a:r>
            <a:r>
              <a:rPr lang="en-US" dirty="0"/>
              <a:t>the deal create a potential horizontal issue by eliminating existing CVS Caremark/Aetna bidding competition in the market for provision of PBM services to non-health insurer plan sponsors, including employers and unions?</a:t>
            </a:r>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370848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AMA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1100" dirty="0"/>
              <a:t>STATEMENT of the American Medical Association to the U.S. House of Representatives Committee on the Judiciary Subcommittee on Regulatory Reform, Commercial and Antitrust Law Re: Competition in the Pharmaceutical Supply Chain: The Proposed Merger of CVS Health and Aetna February 27, 2018 - </a:t>
            </a:r>
            <a:r>
              <a:rPr lang="en-US" sz="1100" dirty="0">
                <a:hlinkClick r:id="rId2"/>
              </a:rPr>
              <a:t>https://</a:t>
            </a:r>
            <a:r>
              <a:rPr lang="en-US" sz="1100" dirty="0" smtClean="0">
                <a:hlinkClick r:id="rId2"/>
              </a:rPr>
              <a:t>docs.house.gov/meetings/JU/JU05/20180227/106898/HHRG-115-JU05-20180227-SD003.pdf</a:t>
            </a:r>
            <a:r>
              <a:rPr lang="en-US" sz="1100" dirty="0"/>
              <a:t> - https://www.youtube.com/watch?v=LKEIyQvsoLs</a:t>
            </a:r>
            <a:endParaRPr lang="en-US" dirty="0"/>
          </a:p>
          <a:p>
            <a:r>
              <a:rPr lang="en-US" dirty="0" smtClean="0"/>
              <a:t>The PBM Market is performing poorly and needs </a:t>
            </a:r>
            <a:r>
              <a:rPr lang="en-US" dirty="0" err="1" smtClean="0"/>
              <a:t>inovation</a:t>
            </a:r>
            <a:endParaRPr lang="en-US" dirty="0" smtClean="0"/>
          </a:p>
          <a:p>
            <a:pPr lvl="1"/>
            <a:r>
              <a:rPr lang="en-US" dirty="0" smtClean="0"/>
              <a:t>CVS prevents Aetna from entering the PBM market</a:t>
            </a:r>
          </a:p>
          <a:p>
            <a:pPr lvl="1"/>
            <a:r>
              <a:rPr lang="en-US" dirty="0" smtClean="0"/>
              <a:t>Aetna also will be less popular among potential new PBMs</a:t>
            </a:r>
          </a:p>
          <a:p>
            <a:r>
              <a:rPr lang="en-US" dirty="0" smtClean="0"/>
              <a:t>CVS has been accused of using market power against independent pharmacies</a:t>
            </a:r>
          </a:p>
          <a:p>
            <a:r>
              <a:rPr lang="en-US" dirty="0"/>
              <a:t>Post-Merger, CVS </a:t>
            </a:r>
            <a:r>
              <a:rPr lang="en-US" dirty="0" smtClean="0"/>
              <a:t>may refuse either </a:t>
            </a:r>
            <a:r>
              <a:rPr lang="en-US" dirty="0"/>
              <a:t>to </a:t>
            </a:r>
            <a:r>
              <a:rPr lang="en-US" dirty="0" smtClean="0"/>
              <a:t>supply PBM services </a:t>
            </a:r>
            <a:r>
              <a:rPr lang="en-US" dirty="0"/>
              <a:t>to Aetna </a:t>
            </a:r>
            <a:r>
              <a:rPr lang="en-US" dirty="0" smtClean="0"/>
              <a:t>rivals </a:t>
            </a:r>
            <a:r>
              <a:rPr lang="en-US" dirty="0"/>
              <a:t>or </a:t>
            </a:r>
            <a:r>
              <a:rPr lang="en-US" dirty="0" smtClean="0"/>
              <a:t>may provide services </a:t>
            </a:r>
            <a:r>
              <a:rPr lang="en-US" dirty="0"/>
              <a:t>on </a:t>
            </a:r>
            <a:r>
              <a:rPr lang="en-US" dirty="0" smtClean="0"/>
              <a:t>disadvantageous terms – also CVS may refuse to supply pharmacy services to Aetna rivals </a:t>
            </a:r>
            <a:r>
              <a:rPr lang="en-US" dirty="0"/>
              <a:t>or may provide services on disadvantageous terms </a:t>
            </a:r>
            <a:endParaRPr lang="en-US" dirty="0" smtClean="0"/>
          </a:p>
          <a:p>
            <a:r>
              <a:rPr lang="en-US" dirty="0" smtClean="0"/>
              <a:t>Merger will require more cooperation among </a:t>
            </a:r>
            <a:r>
              <a:rPr lang="en-US" dirty="0"/>
              <a:t>other </a:t>
            </a:r>
            <a:r>
              <a:rPr lang="en-US" dirty="0" smtClean="0"/>
              <a:t>business, which may lead </a:t>
            </a:r>
            <a:r>
              <a:rPr lang="en-US" dirty="0"/>
              <a:t>to </a:t>
            </a:r>
            <a:r>
              <a:rPr lang="en-US" dirty="0" smtClean="0"/>
              <a:t>anticompetitive behavior due </a:t>
            </a:r>
            <a:r>
              <a:rPr lang="en-US" dirty="0"/>
              <a:t>to </a:t>
            </a:r>
            <a:r>
              <a:rPr lang="en-US" dirty="0" smtClean="0"/>
              <a:t>information sharing among competing health insurers</a:t>
            </a:r>
          </a:p>
          <a:p>
            <a:r>
              <a:rPr lang="en-US" dirty="0" smtClean="0"/>
              <a:t>CVS provides PBM services to Anthem – the second larges health insurer</a:t>
            </a:r>
            <a:endParaRPr lang="en-US" dirty="0"/>
          </a:p>
        </p:txBody>
      </p:sp>
    </p:spTree>
    <p:extLst>
      <p:ext uri="{BB962C8B-B14F-4D97-AF65-F5344CB8AC3E}">
        <p14:creationId xmlns:p14="http://schemas.microsoft.com/office/powerpoint/2010/main" val="262326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ACOs</a:t>
            </a:r>
            <a:endParaRPr lang="en-US" dirty="0"/>
          </a:p>
        </p:txBody>
      </p:sp>
      <p:sp>
        <p:nvSpPr>
          <p:cNvPr id="3" name="Content Placeholder 2"/>
          <p:cNvSpPr>
            <a:spLocks noGrp="1"/>
          </p:cNvSpPr>
          <p:nvPr>
            <p:ph idx="1"/>
          </p:nvPr>
        </p:nvSpPr>
        <p:spPr>
          <a:xfrm>
            <a:off x="838200" y="1428751"/>
            <a:ext cx="10261600" cy="2914650"/>
          </a:xfrm>
        </p:spPr>
        <p:txBody>
          <a:bodyPr/>
          <a:lstStyle/>
          <a:p>
            <a:r>
              <a:rPr lang="en-US" dirty="0" smtClean="0"/>
              <a:t>As of 2017, 923 ACO contracts cover 32 million people (10% of the US population)</a:t>
            </a:r>
          </a:p>
          <a:p>
            <a:r>
              <a:rPr lang="en-US" dirty="0" smtClean="0"/>
              <a:t>Commercial and Medicare contracts both significant</a:t>
            </a:r>
          </a:p>
          <a:p>
            <a:endParaRPr lang="en-US" dirty="0" smtClean="0"/>
          </a:p>
          <a:p>
            <a:endParaRPr lang="en-US" dirty="0"/>
          </a:p>
        </p:txBody>
      </p:sp>
      <p:pic>
        <p:nvPicPr>
          <p:cNvPr id="9" name="Picture 8"/>
          <p:cNvPicPr>
            <a:picLocks noChangeAspect="1"/>
          </p:cNvPicPr>
          <p:nvPr/>
        </p:nvPicPr>
        <p:blipFill>
          <a:blip r:embed="rId2"/>
          <a:stretch>
            <a:fillRect/>
          </a:stretch>
        </p:blipFill>
        <p:spPr>
          <a:xfrm>
            <a:off x="0" y="3743183"/>
            <a:ext cx="5962650" cy="3114817"/>
          </a:xfrm>
          <a:prstGeom prst="rect">
            <a:avLst/>
          </a:prstGeom>
        </p:spPr>
      </p:pic>
      <p:pic>
        <p:nvPicPr>
          <p:cNvPr id="10" name="Picture 9"/>
          <p:cNvPicPr>
            <a:picLocks noChangeAspect="1"/>
          </p:cNvPicPr>
          <p:nvPr/>
        </p:nvPicPr>
        <p:blipFill>
          <a:blip r:embed="rId3"/>
          <a:stretch>
            <a:fillRect/>
          </a:stretch>
        </p:blipFill>
        <p:spPr>
          <a:xfrm>
            <a:off x="5968310" y="3873500"/>
            <a:ext cx="6223690" cy="2558384"/>
          </a:xfrm>
          <a:prstGeom prst="rect">
            <a:avLst/>
          </a:prstGeom>
        </p:spPr>
      </p:pic>
    </p:spTree>
    <p:extLst>
      <p:ext uri="{BB962C8B-B14F-4D97-AF65-F5344CB8AC3E}">
        <p14:creationId xmlns:p14="http://schemas.microsoft.com/office/powerpoint/2010/main" val="267835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ACOs</a:t>
            </a:r>
          </a:p>
        </p:txBody>
      </p:sp>
      <p:sp>
        <p:nvSpPr>
          <p:cNvPr id="3" name="Content Placeholder 2"/>
          <p:cNvSpPr>
            <a:spLocks noGrp="1"/>
          </p:cNvSpPr>
          <p:nvPr>
            <p:ph idx="1"/>
          </p:nvPr>
        </p:nvSpPr>
        <p:spPr/>
        <p:txBody>
          <a:bodyPr/>
          <a:lstStyle/>
          <a:p>
            <a:r>
              <a:rPr lang="en-US" dirty="0" smtClean="0"/>
              <a:t>Regional patterns:</a:t>
            </a:r>
          </a:p>
          <a:p>
            <a:pPr lvl="1"/>
            <a:r>
              <a:rPr lang="en-US" dirty="0" smtClean="0"/>
              <a:t>ACOs strong in New England, Northern  Prairie States, Western Great Lake States</a:t>
            </a:r>
          </a:p>
          <a:p>
            <a:pPr lvl="1"/>
            <a:r>
              <a:rPr lang="en-US" dirty="0" smtClean="0"/>
              <a:t>Growing fast in the West</a:t>
            </a:r>
          </a:p>
          <a:p>
            <a:pPr lvl="1"/>
            <a:r>
              <a:rPr lang="en-US" dirty="0" smtClean="0"/>
              <a:t>Lagging in the South</a:t>
            </a:r>
            <a:endParaRPr lang="en-US" dirty="0"/>
          </a:p>
        </p:txBody>
      </p:sp>
      <p:pic>
        <p:nvPicPr>
          <p:cNvPr id="6" name="Picture 2" descr="Change in Accountable Care Organization (ACO) Enrollment in Hospital Referral Regions (HR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471" y="4794250"/>
            <a:ext cx="3887529" cy="206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118" y="4089400"/>
            <a:ext cx="4231681" cy="2768600"/>
          </a:xfrm>
          <a:prstGeom prst="rect">
            <a:avLst/>
          </a:prstGeom>
        </p:spPr>
      </p:pic>
      <p:pic>
        <p:nvPicPr>
          <p:cNvPr id="8" name="Picture 7"/>
          <p:cNvPicPr>
            <a:picLocks noChangeAspect="1"/>
          </p:cNvPicPr>
          <p:nvPr/>
        </p:nvPicPr>
        <p:blipFill>
          <a:blip r:embed="rId4"/>
          <a:stretch>
            <a:fillRect/>
          </a:stretch>
        </p:blipFill>
        <p:spPr>
          <a:xfrm>
            <a:off x="4326876" y="4089400"/>
            <a:ext cx="3736295" cy="2717800"/>
          </a:xfrm>
          <a:prstGeom prst="rect">
            <a:avLst/>
          </a:prstGeom>
        </p:spPr>
      </p:pic>
    </p:spTree>
    <p:extLst>
      <p:ext uri="{BB962C8B-B14F-4D97-AF65-F5344CB8AC3E}">
        <p14:creationId xmlns:p14="http://schemas.microsoft.com/office/powerpoint/2010/main" val="3418643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8240" y="1321048"/>
            <a:ext cx="7513760" cy="5473451"/>
          </a:xfrm>
          <a:prstGeom prst="rect">
            <a:avLst/>
          </a:prstGeom>
        </p:spPr>
      </p:pic>
      <p:sp>
        <p:nvSpPr>
          <p:cNvPr id="2" name="Title 1"/>
          <p:cNvSpPr>
            <a:spLocks noGrp="1"/>
          </p:cNvSpPr>
          <p:nvPr>
            <p:ph type="title"/>
          </p:nvPr>
        </p:nvSpPr>
        <p:spPr/>
        <p:txBody>
          <a:bodyPr/>
          <a:lstStyle/>
          <a:p>
            <a:r>
              <a:rPr lang="en-US" dirty="0" smtClean="0"/>
              <a:t>ACOs and APM</a:t>
            </a:r>
            <a:endParaRPr lang="en-US" dirty="0"/>
          </a:p>
        </p:txBody>
      </p:sp>
      <p:sp>
        <p:nvSpPr>
          <p:cNvPr id="3" name="Content Placeholder 2"/>
          <p:cNvSpPr>
            <a:spLocks noGrp="1"/>
          </p:cNvSpPr>
          <p:nvPr>
            <p:ph idx="1"/>
          </p:nvPr>
        </p:nvSpPr>
        <p:spPr>
          <a:xfrm>
            <a:off x="838200" y="1825624"/>
            <a:ext cx="4026877" cy="4968875"/>
          </a:xfrm>
        </p:spPr>
        <p:txBody>
          <a:bodyPr>
            <a:noAutofit/>
          </a:bodyPr>
          <a:lstStyle/>
          <a:p>
            <a:r>
              <a:rPr lang="en-US" dirty="0" smtClean="0"/>
              <a:t>Majority of Medicare’s </a:t>
            </a:r>
            <a:r>
              <a:rPr lang="en-US" dirty="0"/>
              <a:t>ACOs (561 of all 649 Medicare ACOs in 2018) are in the Medicare Shared Savings </a:t>
            </a:r>
            <a:r>
              <a:rPr lang="en-US" dirty="0" smtClean="0"/>
              <a:t>Program (MSSP)</a:t>
            </a:r>
          </a:p>
          <a:p>
            <a:r>
              <a:rPr lang="en-US" dirty="0" smtClean="0"/>
              <a:t>Other </a:t>
            </a:r>
            <a:r>
              <a:rPr lang="en-US" dirty="0"/>
              <a:t>ACO </a:t>
            </a:r>
            <a:r>
              <a:rPr lang="en-US" dirty="0" smtClean="0"/>
              <a:t>initiatives:  </a:t>
            </a:r>
          </a:p>
          <a:p>
            <a:pPr lvl="1"/>
            <a:r>
              <a:rPr lang="en-US" dirty="0" smtClean="0"/>
              <a:t>Next </a:t>
            </a:r>
            <a:r>
              <a:rPr lang="en-US" dirty="0"/>
              <a:t>Generation ACO Model and </a:t>
            </a:r>
            <a:r>
              <a:rPr lang="en-US" dirty="0" smtClean="0"/>
              <a:t>Comprehensive </a:t>
            </a:r>
            <a:r>
              <a:rPr lang="en-US" dirty="0"/>
              <a:t>ESRD Care </a:t>
            </a:r>
            <a:r>
              <a:rPr lang="en-US" dirty="0" smtClean="0"/>
              <a:t>Model</a:t>
            </a:r>
            <a:endParaRPr lang="en-US" sz="1600" dirty="0"/>
          </a:p>
        </p:txBody>
      </p:sp>
    </p:spTree>
    <p:extLst>
      <p:ext uri="{BB962C8B-B14F-4D97-AF65-F5344CB8AC3E}">
        <p14:creationId xmlns:p14="http://schemas.microsoft.com/office/powerpoint/2010/main" val="3060907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48576" y="1321048"/>
            <a:ext cx="4543424" cy="3309689"/>
          </a:xfrm>
          <a:prstGeom prst="rect">
            <a:avLst/>
          </a:prstGeom>
        </p:spPr>
      </p:pic>
      <p:sp>
        <p:nvSpPr>
          <p:cNvPr id="2" name="Title 1"/>
          <p:cNvSpPr>
            <a:spLocks noGrp="1"/>
          </p:cNvSpPr>
          <p:nvPr>
            <p:ph type="title"/>
          </p:nvPr>
        </p:nvSpPr>
        <p:spPr/>
        <p:txBody>
          <a:bodyPr/>
          <a:lstStyle/>
          <a:p>
            <a:r>
              <a:rPr lang="en-US" dirty="0" smtClean="0"/>
              <a:t>Extended Hospital Medical Staff</a:t>
            </a:r>
            <a:endParaRPr lang="en-US" dirty="0"/>
          </a:p>
        </p:txBody>
      </p:sp>
      <p:sp>
        <p:nvSpPr>
          <p:cNvPr id="3" name="Content Placeholder 2"/>
          <p:cNvSpPr>
            <a:spLocks noGrp="1"/>
          </p:cNvSpPr>
          <p:nvPr>
            <p:ph idx="1"/>
          </p:nvPr>
        </p:nvSpPr>
        <p:spPr>
          <a:xfrm>
            <a:off x="838200" y="1825624"/>
            <a:ext cx="10515600" cy="4968875"/>
          </a:xfrm>
        </p:spPr>
        <p:txBody>
          <a:bodyPr>
            <a:noAutofit/>
          </a:bodyPr>
          <a:lstStyle/>
          <a:p>
            <a:r>
              <a:rPr lang="en-US" sz="1800" dirty="0" smtClean="0"/>
              <a:t>Most physicians are affiliated in some way with a local acute care hospital</a:t>
            </a:r>
          </a:p>
          <a:p>
            <a:pPr lvl="1"/>
            <a:r>
              <a:rPr lang="en-US" sz="1600" dirty="0" smtClean="0"/>
              <a:t>Outpatient Care</a:t>
            </a:r>
          </a:p>
          <a:p>
            <a:pPr lvl="1"/>
            <a:r>
              <a:rPr lang="en-US" sz="1600" dirty="0" smtClean="0"/>
              <a:t>Primary Care</a:t>
            </a:r>
          </a:p>
          <a:p>
            <a:pPr lvl="1"/>
            <a:r>
              <a:rPr lang="en-US" sz="1600" dirty="0" smtClean="0"/>
              <a:t>Acute Care</a:t>
            </a:r>
          </a:p>
          <a:p>
            <a:pPr lvl="1"/>
            <a:r>
              <a:rPr lang="en-US" sz="1600" dirty="0" smtClean="0"/>
              <a:t>Home Care</a:t>
            </a:r>
          </a:p>
          <a:p>
            <a:pPr lvl="1"/>
            <a:r>
              <a:rPr lang="en-US" sz="1600" dirty="0" smtClean="0"/>
              <a:t>Inpatient Care</a:t>
            </a:r>
          </a:p>
          <a:p>
            <a:pPr lvl="1"/>
            <a:r>
              <a:rPr lang="en-US" sz="1600" dirty="0" smtClean="0"/>
              <a:t>Pharmacy</a:t>
            </a:r>
          </a:p>
          <a:p>
            <a:r>
              <a:rPr lang="en-US" sz="1800" dirty="0" smtClean="0"/>
              <a:t>Pros</a:t>
            </a:r>
          </a:p>
          <a:p>
            <a:pPr lvl="1"/>
            <a:r>
              <a:rPr lang="en-US" sz="1600" dirty="0" smtClean="0"/>
              <a:t>Allow for definition of performance in P4P schemes</a:t>
            </a:r>
          </a:p>
          <a:p>
            <a:pPr lvl="1"/>
            <a:r>
              <a:rPr lang="en-US" sz="1600" dirty="0" smtClean="0"/>
              <a:t>Allows for local organizational accountability</a:t>
            </a:r>
          </a:p>
          <a:p>
            <a:pPr lvl="1"/>
            <a:r>
              <a:rPr lang="en-US" sz="1600" dirty="0" smtClean="0"/>
              <a:t>Centralizes and organizes efforts at quality improvement and cost containment</a:t>
            </a:r>
          </a:p>
          <a:p>
            <a:r>
              <a:rPr lang="en-US" sz="1800" dirty="0" smtClean="0"/>
              <a:t>Cons</a:t>
            </a:r>
          </a:p>
          <a:p>
            <a:pPr lvl="1"/>
            <a:r>
              <a:rPr lang="en-US" sz="1600" dirty="0" smtClean="0"/>
              <a:t>Alternative payment schemes reward high-tech and high volume services – leading to segregation in the market</a:t>
            </a:r>
          </a:p>
          <a:p>
            <a:pPr lvl="1"/>
            <a:r>
              <a:rPr lang="en-US" sz="1600" dirty="0" smtClean="0"/>
              <a:t>Physicians prefer high degree of autonomy</a:t>
            </a:r>
          </a:p>
          <a:p>
            <a:pPr lvl="2"/>
            <a:r>
              <a:rPr lang="en-US" sz="1400" dirty="0" smtClean="0"/>
              <a:t>Level of autonomy varies</a:t>
            </a:r>
          </a:p>
          <a:p>
            <a:pPr lvl="1"/>
            <a:r>
              <a:rPr lang="en-US" sz="1600" dirty="0" smtClean="0"/>
              <a:t>Cost and revenue sharing legally and logistically difficult</a:t>
            </a:r>
          </a:p>
          <a:p>
            <a:pPr lvl="1"/>
            <a:endParaRPr lang="en-US" sz="1600" dirty="0"/>
          </a:p>
        </p:txBody>
      </p:sp>
    </p:spTree>
    <p:extLst>
      <p:ext uri="{BB962C8B-B14F-4D97-AF65-F5344CB8AC3E}">
        <p14:creationId xmlns:p14="http://schemas.microsoft.com/office/powerpoint/2010/main" val="2559155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Upside-Only Versus Two-Sided </a:t>
            </a:r>
            <a:r>
              <a:rPr lang="en-US" b="1" dirty="0" smtClean="0"/>
              <a:t>ACOs</a:t>
            </a:r>
            <a:endParaRPr lang="en-US" dirty="0"/>
          </a:p>
        </p:txBody>
      </p:sp>
      <p:sp>
        <p:nvSpPr>
          <p:cNvPr id="3" name="Content Placeholder 2"/>
          <p:cNvSpPr>
            <a:spLocks noGrp="1"/>
          </p:cNvSpPr>
          <p:nvPr>
            <p:ph idx="1"/>
          </p:nvPr>
        </p:nvSpPr>
        <p:spPr/>
        <p:txBody>
          <a:bodyPr/>
          <a:lstStyle/>
          <a:p>
            <a:r>
              <a:rPr lang="en-US" dirty="0"/>
              <a:t>The majority of Medicare’s ACOs – 460 of the 561 or </a:t>
            </a:r>
            <a:r>
              <a:rPr lang="en-US" dirty="0" smtClean="0"/>
              <a:t>82% in </a:t>
            </a:r>
            <a:r>
              <a:rPr lang="en-US" dirty="0"/>
              <a:t>2018 – are in the upside-only “Track 1” of the Shared Savings </a:t>
            </a:r>
            <a:r>
              <a:rPr lang="en-US" dirty="0" smtClean="0"/>
              <a:t>Program.</a:t>
            </a:r>
          </a:p>
          <a:p>
            <a:pPr lvl="1"/>
            <a:r>
              <a:rPr lang="en-US" dirty="0" smtClean="0"/>
              <a:t>Currently</a:t>
            </a:r>
            <a:r>
              <a:rPr lang="en-US" dirty="0"/>
              <a:t>, ACOs are allowed to remain in the one-sided track for up to six years. </a:t>
            </a:r>
            <a:endParaRPr lang="en-US" dirty="0" smtClean="0"/>
          </a:p>
        </p:txBody>
      </p:sp>
      <p:pic>
        <p:nvPicPr>
          <p:cNvPr id="7" name="Picture 6"/>
          <p:cNvPicPr>
            <a:picLocks noChangeAspect="1"/>
          </p:cNvPicPr>
          <p:nvPr/>
        </p:nvPicPr>
        <p:blipFill>
          <a:blip r:embed="rId3"/>
          <a:stretch>
            <a:fillRect/>
          </a:stretch>
        </p:blipFill>
        <p:spPr>
          <a:xfrm>
            <a:off x="2683485" y="3163094"/>
            <a:ext cx="7153275" cy="1676400"/>
          </a:xfrm>
          <a:prstGeom prst="rect">
            <a:avLst/>
          </a:prstGeom>
        </p:spPr>
      </p:pic>
      <p:pic>
        <p:nvPicPr>
          <p:cNvPr id="8" name="Picture 7"/>
          <p:cNvPicPr>
            <a:picLocks noChangeAspect="1"/>
          </p:cNvPicPr>
          <p:nvPr/>
        </p:nvPicPr>
        <p:blipFill>
          <a:blip r:embed="rId4"/>
          <a:stretch>
            <a:fillRect/>
          </a:stretch>
        </p:blipFill>
        <p:spPr>
          <a:xfrm>
            <a:off x="2683485" y="4981575"/>
            <a:ext cx="7181850" cy="1876425"/>
          </a:xfrm>
          <a:prstGeom prst="rect">
            <a:avLst/>
          </a:prstGeom>
        </p:spPr>
      </p:pic>
    </p:spTree>
    <p:extLst>
      <p:ext uri="{BB962C8B-B14F-4D97-AF65-F5344CB8AC3E}">
        <p14:creationId xmlns:p14="http://schemas.microsoft.com/office/powerpoint/2010/main" val="236507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Upside-Only Versus Two-Sided </a:t>
            </a:r>
            <a:r>
              <a:rPr lang="en-US" b="1" dirty="0" smtClean="0"/>
              <a:t>ACOs</a:t>
            </a:r>
            <a:endParaRPr lang="en-US" dirty="0"/>
          </a:p>
        </p:txBody>
      </p:sp>
      <p:sp>
        <p:nvSpPr>
          <p:cNvPr id="3" name="Content Placeholder 2"/>
          <p:cNvSpPr>
            <a:spLocks noGrp="1"/>
          </p:cNvSpPr>
          <p:nvPr>
            <p:ph idx="1"/>
          </p:nvPr>
        </p:nvSpPr>
        <p:spPr/>
        <p:txBody>
          <a:bodyPr/>
          <a:lstStyle/>
          <a:p>
            <a:r>
              <a:rPr lang="en-US" dirty="0" smtClean="0"/>
              <a:t>Savings has been less than 0.01% for upside-only ACOs and less than 0.1% for all ACOs.</a:t>
            </a:r>
          </a:p>
        </p:txBody>
      </p:sp>
      <p:pic>
        <p:nvPicPr>
          <p:cNvPr id="7" name="Picture 6"/>
          <p:cNvPicPr>
            <a:picLocks noChangeAspect="1"/>
          </p:cNvPicPr>
          <p:nvPr/>
        </p:nvPicPr>
        <p:blipFill>
          <a:blip r:embed="rId3"/>
          <a:stretch>
            <a:fillRect/>
          </a:stretch>
        </p:blipFill>
        <p:spPr>
          <a:xfrm>
            <a:off x="2683485" y="3163094"/>
            <a:ext cx="7153275" cy="1676400"/>
          </a:xfrm>
          <a:prstGeom prst="rect">
            <a:avLst/>
          </a:prstGeom>
        </p:spPr>
      </p:pic>
      <p:pic>
        <p:nvPicPr>
          <p:cNvPr id="8" name="Picture 7"/>
          <p:cNvPicPr>
            <a:picLocks noChangeAspect="1"/>
          </p:cNvPicPr>
          <p:nvPr/>
        </p:nvPicPr>
        <p:blipFill>
          <a:blip r:embed="rId4"/>
          <a:stretch>
            <a:fillRect/>
          </a:stretch>
        </p:blipFill>
        <p:spPr>
          <a:xfrm>
            <a:off x="2683485" y="4981575"/>
            <a:ext cx="7181850" cy="1876425"/>
          </a:xfrm>
          <a:prstGeom prst="rect">
            <a:avLst/>
          </a:prstGeom>
        </p:spPr>
      </p:pic>
    </p:spTree>
    <p:extLst>
      <p:ext uri="{BB962C8B-B14F-4D97-AF65-F5344CB8AC3E}">
        <p14:creationId xmlns:p14="http://schemas.microsoft.com/office/powerpoint/2010/main" val="262194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and systematic 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a:t>Estimate a weighted average from the results of the individual studies</a:t>
            </a:r>
            <a:endParaRPr lang="en-US" dirty="0" smtClean="0"/>
          </a:p>
          <a:p>
            <a:pPr lvl="1"/>
            <a:r>
              <a:rPr lang="en-US" dirty="0"/>
              <a:t>Results can be generalized to a larger </a:t>
            </a:r>
            <a:r>
              <a:rPr lang="en-US" dirty="0" smtClean="0"/>
              <a:t>population</a:t>
            </a:r>
          </a:p>
          <a:p>
            <a:pPr lvl="1"/>
            <a:r>
              <a:rPr lang="en-US" dirty="0" smtClean="0"/>
              <a:t>The </a:t>
            </a:r>
            <a:r>
              <a:rPr lang="en-US" dirty="0"/>
              <a:t>precision and accuracy of estimates can be improved as more data is </a:t>
            </a:r>
            <a:r>
              <a:rPr lang="en-US" dirty="0" smtClean="0"/>
              <a:t>used.</a:t>
            </a:r>
          </a:p>
          <a:p>
            <a:pPr lvl="2"/>
            <a:r>
              <a:rPr lang="en-US" dirty="0" smtClean="0"/>
              <a:t>May </a:t>
            </a:r>
            <a:r>
              <a:rPr lang="en-US" dirty="0"/>
              <a:t>increase the statistical power to detect an </a:t>
            </a:r>
            <a:r>
              <a:rPr lang="en-US" dirty="0" smtClean="0"/>
              <a:t>effect</a:t>
            </a:r>
          </a:p>
          <a:p>
            <a:pPr lvl="1"/>
            <a:r>
              <a:rPr lang="en-US" dirty="0" smtClean="0"/>
              <a:t>Inconsistency </a:t>
            </a:r>
            <a:r>
              <a:rPr lang="en-US" dirty="0"/>
              <a:t>of results across studies can be quantified and </a:t>
            </a:r>
            <a:r>
              <a:rPr lang="en-US" dirty="0" smtClean="0"/>
              <a:t>analyzed</a:t>
            </a:r>
          </a:p>
          <a:p>
            <a:pPr lvl="2"/>
            <a:r>
              <a:rPr lang="en-US" dirty="0" smtClean="0"/>
              <a:t>does </a:t>
            </a:r>
            <a:r>
              <a:rPr lang="en-US" dirty="0"/>
              <a:t>inconsistency arise from sampling error, or are study results (partially) influenced by between-study </a:t>
            </a:r>
            <a:r>
              <a:rPr lang="en-US" dirty="0" smtClean="0"/>
              <a:t>heterogeneity</a:t>
            </a:r>
          </a:p>
          <a:p>
            <a:pPr lvl="1"/>
            <a:r>
              <a:rPr lang="en-US" dirty="0" smtClean="0"/>
              <a:t>Hypothesis </a:t>
            </a:r>
            <a:r>
              <a:rPr lang="en-US" dirty="0"/>
              <a:t>testing can be applied on summary </a:t>
            </a:r>
            <a:r>
              <a:rPr lang="en-US" dirty="0" smtClean="0"/>
              <a:t>estimates</a:t>
            </a:r>
          </a:p>
          <a:p>
            <a:pPr lvl="1"/>
            <a:r>
              <a:rPr lang="en-US" dirty="0" smtClean="0"/>
              <a:t>Moderators </a:t>
            </a:r>
            <a:r>
              <a:rPr lang="en-US" dirty="0"/>
              <a:t>can be included to explain variation between </a:t>
            </a:r>
            <a:r>
              <a:rPr lang="en-US" dirty="0" smtClean="0"/>
              <a:t>studies</a:t>
            </a:r>
          </a:p>
          <a:p>
            <a:pPr lvl="1"/>
            <a:r>
              <a:rPr lang="en-US" dirty="0" smtClean="0"/>
              <a:t>The </a:t>
            </a:r>
            <a:r>
              <a:rPr lang="en-US" dirty="0"/>
              <a:t>presence of publication bias can be investigated</a:t>
            </a:r>
          </a:p>
          <a:p>
            <a:r>
              <a:rPr lang="en-US" dirty="0" smtClean="0"/>
              <a:t>Kaufman</a:t>
            </a:r>
            <a:r>
              <a:rPr lang="en-US" dirty="0"/>
              <a:t>, </a:t>
            </a:r>
            <a:r>
              <a:rPr lang="en-US" dirty="0" err="1"/>
              <a:t>Brystana</a:t>
            </a:r>
            <a:r>
              <a:rPr lang="en-US" dirty="0"/>
              <a:t> G., B. Steven </a:t>
            </a:r>
            <a:r>
              <a:rPr lang="en-US" dirty="0" err="1"/>
              <a:t>Spivack</a:t>
            </a:r>
            <a:r>
              <a:rPr lang="en-US" dirty="0"/>
              <a:t>, Sally C. Stearns, Paula H. Song, and Emily C. O’Brien. "Impact of accountable care organizations on utilization, care, and outcomes: a systematic review." </a:t>
            </a:r>
            <a:r>
              <a:rPr lang="en-US" i="1" dirty="0"/>
              <a:t>Medical Care Research and Review</a:t>
            </a:r>
            <a:r>
              <a:rPr lang="en-US" dirty="0"/>
              <a:t>(2017): 1077558717745916.</a:t>
            </a:r>
          </a:p>
        </p:txBody>
      </p:sp>
    </p:spTree>
    <p:extLst>
      <p:ext uri="{BB962C8B-B14F-4D97-AF65-F5344CB8AC3E}">
        <p14:creationId xmlns:p14="http://schemas.microsoft.com/office/powerpoint/2010/main" val="673126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68551</TotalTime>
  <Words>1676</Words>
  <Application>Microsoft Office PowerPoint</Application>
  <PresentationFormat>Widescreen</PresentationFormat>
  <Paragraphs>159</Paragraphs>
  <Slides>23</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HCMI 4225: Accountable Care Organizations</vt:lpstr>
      <vt:lpstr>Accountable Care Organizations</vt:lpstr>
      <vt:lpstr>Growth in ACOs</vt:lpstr>
      <vt:lpstr>Growth in ACOs</vt:lpstr>
      <vt:lpstr>ACOs and APM</vt:lpstr>
      <vt:lpstr>Extended Hospital Medical Staff</vt:lpstr>
      <vt:lpstr>Upside-Only Versus Two-Sided ACOs</vt:lpstr>
      <vt:lpstr>Upside-Only Versus Two-Sided ACOs</vt:lpstr>
      <vt:lpstr>Meta-analysis and systematic review</vt:lpstr>
      <vt:lpstr>Meta-analysis and systematic review</vt:lpstr>
      <vt:lpstr>Quality research</vt:lpstr>
      <vt:lpstr>Sample of ACO Programs Evaluated</vt:lpstr>
      <vt:lpstr>Results</vt:lpstr>
      <vt:lpstr>Readings and sources:</vt:lpstr>
      <vt:lpstr>CVS</vt:lpstr>
      <vt:lpstr>CVS Caremark</vt:lpstr>
      <vt:lpstr>Aetna</vt:lpstr>
      <vt:lpstr>Amazon</vt:lpstr>
      <vt:lpstr>CVS CEO Larry Merlo &amp; Aetna CEO Mark Bertolini</vt:lpstr>
      <vt:lpstr>Pros of a merger</vt:lpstr>
      <vt:lpstr>Con: NCPA</vt:lpstr>
      <vt:lpstr>Con: NCPA</vt:lpstr>
      <vt:lpstr>Con: AMA</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167</cp:revision>
  <cp:lastPrinted>2018-11-07T15:31:38Z</cp:lastPrinted>
  <dcterms:created xsi:type="dcterms:W3CDTF">2018-08-26T19:46:47Z</dcterms:created>
  <dcterms:modified xsi:type="dcterms:W3CDTF">2019-04-17T13:28:18Z</dcterms:modified>
</cp:coreProperties>
</file>