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2" r:id="rId4"/>
    <p:sldId id="258" r:id="rId5"/>
    <p:sldId id="259" r:id="rId6"/>
    <p:sldId id="269" r:id="rId7"/>
    <p:sldId id="271" r:id="rId8"/>
    <p:sldId id="264" r:id="rId9"/>
    <p:sldId id="260" r:id="rId10"/>
    <p:sldId id="268" r:id="rId11"/>
    <p:sldId id="270" r:id="rId12"/>
    <p:sldId id="261" r:id="rId13"/>
    <p:sldId id="263" r:id="rId14"/>
    <p:sldId id="265" r:id="rId15"/>
    <p:sldId id="266"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72482" autoAdjust="0"/>
  </p:normalViewPr>
  <p:slideViewPr>
    <p:cSldViewPr snapToGrid="0">
      <p:cViewPr varScale="1">
        <p:scale>
          <a:sx n="53" d="100"/>
          <a:sy n="53" d="100"/>
        </p:scale>
        <p:origin x="1200" y="66"/>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4/22/2019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historic three days of oral arguments back in March of 2012 over President Obama's major domestic achievement this this law the Affordable Care Act that was signed in March of 2010 so they </a:t>
            </a:r>
            <a:r>
              <a:rPr lang="en-US" dirty="0" err="1" smtClean="0"/>
              <a:t>they</a:t>
            </a:r>
            <a:r>
              <a:rPr lang="en-US" dirty="0" smtClean="0"/>
              <a:t> have these arguments they go into their private conference and the initial vote led by the chief is five to four to strike down what we've all called the individual mandate and that was the requirement that everyone buy health insurance so that the </a:t>
            </a:r>
            <a:r>
              <a:rPr lang="en-US" dirty="0" err="1" smtClean="0"/>
              <a:t>the</a:t>
            </a:r>
            <a:r>
              <a:rPr lang="en-US" dirty="0" smtClean="0"/>
              <a:t> health insurance structure is supported by people who are healthy not just people who are ill you know it's the </a:t>
            </a:r>
            <a:r>
              <a:rPr lang="en-US" dirty="0" err="1" smtClean="0"/>
              <a:t>the</a:t>
            </a:r>
            <a:r>
              <a:rPr lang="en-US" dirty="0" smtClean="0"/>
              <a:t> idea that this cost should be borne by everyone and the </a:t>
            </a:r>
            <a:r>
              <a:rPr lang="en-US" dirty="0" err="1" smtClean="0"/>
              <a:t>the</a:t>
            </a:r>
            <a:r>
              <a:rPr lang="en-US" dirty="0" smtClean="0"/>
              <a:t> law established the new marketplaces and had many </a:t>
            </a:r>
            <a:r>
              <a:rPr lang="en-US" dirty="0" err="1" smtClean="0"/>
              <a:t>many</a:t>
            </a:r>
            <a:r>
              <a:rPr lang="en-US" dirty="0" smtClean="0"/>
              <a:t> other provisions another provision was the Medicaid expansion for people near the poverty line so there are two major planks of this thing and they vote 5-2 for that Congress lacked the power under its Commerce Clause power to </a:t>
            </a:r>
            <a:r>
              <a:rPr lang="en-US" dirty="0" err="1" smtClean="0"/>
              <a:t>to</a:t>
            </a:r>
            <a:r>
              <a:rPr lang="en-US" dirty="0" smtClean="0"/>
              <a:t> demand this individual insurance requirement and that's where everybody was paying attention all the attention at the time was on and there were the five conservatives led by the chief voted to strike it down and the four liberals said no but meanwhile they also took a vote on the Medicaid expansion and they voted to uphold it and the chief was with them to uphold it they don't vote in any way on this taxing power issue which again becomes relative becomes relevant in the very end because that's what the chief hangs on the question coming out of the conference </a:t>
            </a:r>
            <a:r>
              <a:rPr lang="en-US" dirty="0" err="1" smtClean="0"/>
              <a:t>conference</a:t>
            </a:r>
            <a:r>
              <a:rPr lang="en-US" dirty="0" smtClean="0"/>
              <a:t> as they call their private sessions is what's going to fall with the individual mandate because all these different parts were intertwined and Justice Kennedy who's normally in the middle on these things was adamant that the whole law had to fall this major you know nearly a thousand page law that had all sorts of other provisions that were popular with people would have to would have to be overturned because of how intertwined it was and Congress had not written in any kind of so-called severability clause and the Chief Justice starts having second thoughts about that the consequences of that and you remember this was an election year there's so much pressure on the court and there's a presumption among some commentators that the Republican controlled Supreme Court is going to invalidate the signature domestic achievement of President Barack Obama and the chief the chief is trying to figure out a middle ground on this and he's not getting any cooperation or assistance or you know help it all from Anthony Kennedy who he usually deals with who he was usually dealing with any kind of compromise meanwhile over to the far right our justices Alito Scalia and Clarence Thomas and they're </a:t>
            </a:r>
            <a:r>
              <a:rPr lang="en-US" dirty="0" err="1" smtClean="0"/>
              <a:t>they're</a:t>
            </a:r>
            <a:r>
              <a:rPr lang="en-US" dirty="0" smtClean="0"/>
              <a:t> not going to play they're not in play at all on the far left Justice Ginsburg and justice Sotomayor are not going to be in play either and they </a:t>
            </a:r>
            <a:r>
              <a:rPr lang="en-US" dirty="0" err="1" smtClean="0"/>
              <a:t>they</a:t>
            </a:r>
            <a:r>
              <a:rPr lang="en-US" dirty="0" smtClean="0"/>
              <a:t> are traditionally the ones who are always over to the far left and not working with the chief that much but justices Kagan and Breyer on the left but open to trying to take down the temperature try to find some compromise with the chief begin to work with him after he decides that he can find legitimate grounds for the individual mandate to be upheld on taxing power and what makes the conservative so angry is first of all even though the taxing power was completely briefed by the Obama administration it was even subject to arguments it was never voted on in conference they </a:t>
            </a:r>
            <a:r>
              <a:rPr lang="en-US" dirty="0" err="1" smtClean="0"/>
              <a:t>they</a:t>
            </a:r>
            <a:r>
              <a:rPr lang="en-US" dirty="0" smtClean="0"/>
              <a:t> never took an up or down vote on that so they were they felt you know in Scalia's word that it was you know fly-by-night briefing that was just was not a fair </a:t>
            </a:r>
            <a:r>
              <a:rPr lang="en-US" dirty="0" err="1" smtClean="0"/>
              <a:t>fair</a:t>
            </a:r>
            <a:r>
              <a:rPr lang="en-US" dirty="0" smtClean="0"/>
              <a:t> thing to suddenly turn to and the </a:t>
            </a:r>
            <a:r>
              <a:rPr lang="en-US" dirty="0" err="1" smtClean="0"/>
              <a:t>the</a:t>
            </a:r>
            <a:r>
              <a:rPr lang="en-US" dirty="0" smtClean="0"/>
              <a:t> liberal justices our want </a:t>
            </a:r>
            <a:r>
              <a:rPr lang="en-US" dirty="0" err="1" smtClean="0"/>
              <a:t>want</a:t>
            </a:r>
            <a:r>
              <a:rPr lang="en-US" dirty="0" smtClean="0"/>
              <a:t> this to unfold this way but they're also worried that the chief is going to you know possibly shift back again because you know they're </a:t>
            </a:r>
            <a:r>
              <a:rPr lang="en-US" dirty="0" err="1" smtClean="0"/>
              <a:t>they're</a:t>
            </a:r>
            <a:r>
              <a:rPr lang="en-US" dirty="0" smtClean="0"/>
              <a:t> feeling their original feeling coming out of that conference was complete de moron </a:t>
            </a:r>
            <a:r>
              <a:rPr lang="en-US" dirty="0" err="1" smtClean="0"/>
              <a:t>demoralisation</a:t>
            </a:r>
            <a:r>
              <a:rPr lang="en-US" dirty="0" smtClean="0"/>
              <a:t> because they're thinking it's </a:t>
            </a:r>
            <a:r>
              <a:rPr lang="en-US" dirty="0" err="1" smtClean="0"/>
              <a:t>gonna</a:t>
            </a:r>
            <a:r>
              <a:rPr lang="en-US" dirty="0" smtClean="0"/>
              <a:t> be five to four this big law is </a:t>
            </a:r>
            <a:r>
              <a:rPr lang="en-US" dirty="0" err="1" smtClean="0"/>
              <a:t>gonna</a:t>
            </a:r>
            <a:r>
              <a:rPr lang="en-US" dirty="0" smtClean="0"/>
              <a:t> go down and there's nothing we can do about it but all of a sudden the Chiefs show some flexibility but at the same time that he decides to find grounds to pull the mandate he decides that the Medicaid expansion should be killed and this is again and what didn't get a lot of attention at the time but this was really important for millions of Americans near the poverty line but the problem with it as the chief then decided was that the way Congress had written the expansion law it was it was essentially coercing the states into doing this program Medicaid is almost entirely funded by the federal government but it with that comes a lot of strings and the federal government was Congress said in the Medicaid expansion if you're if you don't expand the clientele the reach of the Medicaid all of your Medicaid funding is going to disappear and as the chief ends up writing this was essentially like holding a gun to the head of the state's the justices Breyer and Kagan decide to change their votes and go with the chief on that to show a certain amount of cooperation and feeling that the chief himself was making this big compromise that was going to get lots of criticism among his conservative brethren which it did so as a show of cooperation and sort of moving toward him that's why they changed their votes but they also figured that this was essentially free money for the state's weren't all the states going to adopt the expansion but lo and behold so many Republican governors did not want anything to do with the Obama expansion there and said no it that that has changed over the years but that turned out to be a bit of a surprise to the justices I'm left ok so I'm </a:t>
            </a:r>
            <a:r>
              <a:rPr lang="en-US" dirty="0" err="1" smtClean="0"/>
              <a:t>gonna</a:t>
            </a:r>
            <a:r>
              <a:rPr lang="en-US" dirty="0" smtClean="0"/>
              <a:t> make a strong statement just for the sake of it I'd like your reaction yeah John Roberts gets huge credit for this decision yes his hero is John Marshall Chief Justice John Marshall who he admires for committing acts of judicial jujitsu engaging in judicial statesmanship avoiding battles in the short term in order to shore up the courts power in the long term and by visibly struggling with the most polarized question of his age by pulling the court back from the point of really narrowing federal power in the most significant way since the New Deal he preserved the courts bipartisan legitimacy and proved that he meant when he said when he cared said that he would put legitimacy above politics discuss that's right no I think he should he people come up to him still and thank him and that decision has again you know going with that part of the decision that decision has really held in people's minds to define John Roberts as a moderate it's a one-of-a-kind decision but it was a hugely important decision and Charles freed a Reagan Solicitor General who succeeded Rex Lee who was seen as much more ideological actually gives him credit to says look it wasn't pretty the </a:t>
            </a:r>
            <a:r>
              <a:rPr lang="en-US" dirty="0" err="1" smtClean="0"/>
              <a:t>the</a:t>
            </a:r>
            <a:r>
              <a:rPr lang="en-US" dirty="0" smtClean="0"/>
              <a:t> ruling was shot through with uh with all sorts of problems people could rightly complain about the taxing rationale because it wasn't consistent with other parts of the ruling but it </a:t>
            </a:r>
            <a:r>
              <a:rPr lang="en-US" dirty="0" err="1" smtClean="0"/>
              <a:t>it</a:t>
            </a:r>
            <a:r>
              <a:rPr lang="en-US" dirty="0" smtClean="0"/>
              <a:t> got the job done it got the job done so I would say that yes this was an important ruling that he did and that the </a:t>
            </a:r>
            <a:r>
              <a:rPr lang="en-US" dirty="0" err="1" smtClean="0"/>
              <a:t>the</a:t>
            </a:r>
            <a:r>
              <a:rPr lang="en-US" dirty="0" smtClean="0"/>
              <a:t> grief he has gotten and continues to get from conservatives and </a:t>
            </a:r>
            <a:r>
              <a:rPr lang="en-US" dirty="0" err="1" smtClean="0"/>
              <a:t>and</a:t>
            </a:r>
            <a:r>
              <a:rPr lang="en-US" dirty="0" smtClean="0"/>
              <a:t> got at the time from then businessman Donald Trump and continues to get from President Donald Trump probably for the country was worth it but inside the way he went about it I think it still puzzles and confuses his colleagues but your point is well-taken for the country it's it made a big difference in people's lives and it still does and </a:t>
            </a:r>
            <a:r>
              <a:rPr lang="en-US" dirty="0" err="1" smtClean="0"/>
              <a:t>and</a:t>
            </a:r>
            <a:r>
              <a:rPr lang="en-US" dirty="0" smtClean="0"/>
              <a:t> the </a:t>
            </a:r>
            <a:r>
              <a:rPr lang="en-US" dirty="0" err="1" smtClean="0"/>
              <a:t>the</a:t>
            </a:r>
            <a:r>
              <a:rPr lang="en-US" dirty="0" smtClean="0"/>
              <a:t> Affordable Care Act is coming back to the court and I cannot imagine that John Roberts would now suddenly want to do what a judge down in Texas did invalidates the whole thing all over again</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4</a:t>
            </a:fld>
            <a:endParaRPr lang="en-US"/>
          </a:p>
        </p:txBody>
      </p:sp>
    </p:spTree>
    <p:extLst>
      <p:ext uri="{BB962C8B-B14F-4D97-AF65-F5344CB8AC3E}">
        <p14:creationId xmlns:p14="http://schemas.microsoft.com/office/powerpoint/2010/main" val="3952800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4/22/2019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4/22/2019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4/22/2019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4/22/2019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HCMI 4225</a:t>
            </a:r>
            <a:r>
              <a:rPr lang="en-US" dirty="0" smtClean="0"/>
              <a:t>:	Legal and legislative challenges to the ACA</a:t>
            </a:r>
            <a:endParaRPr lang="en-US" dirty="0"/>
          </a:p>
        </p:txBody>
      </p:sp>
      <p:sp>
        <p:nvSpPr>
          <p:cNvPr id="3" name="Subtitle 2"/>
          <p:cNvSpPr>
            <a:spLocks noGrp="1"/>
          </p:cNvSpPr>
          <p:nvPr>
            <p:ph type="subTitle" idx="1"/>
          </p:nvPr>
        </p:nvSpPr>
        <p:spPr/>
        <p:txBody>
          <a:bodyPr/>
          <a:lstStyle/>
          <a:p>
            <a:r>
              <a:rPr lang="en-US" dirty="0" smtClean="0"/>
              <a:t>BUSN 203: Mon/Wed 9:30 AM – 10:45PM</a:t>
            </a:r>
          </a:p>
          <a:p>
            <a:r>
              <a:rPr lang="en-US" dirty="0" smtClean="0"/>
              <a:t>Shane Murphy – </a:t>
            </a:r>
            <a:r>
              <a:rPr lang="en-US" dirty="0" smtClean="0">
                <a:hlinkClick r:id="rId2"/>
              </a:rPr>
              <a:t>shane@uconn.edu</a:t>
            </a:r>
            <a:endParaRPr lang="en-US" dirty="0" smtClean="0"/>
          </a:p>
          <a:p>
            <a:r>
              <a:rPr lang="en-US" dirty="0" smtClean="0"/>
              <a:t>Office Hours: Mon/Wed 11:00 AM – 12:30PM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Medicare Access and CHIP Reauthorization Act of 2015</a:t>
            </a:r>
          </a:p>
        </p:txBody>
      </p:sp>
      <p:sp>
        <p:nvSpPr>
          <p:cNvPr id="3" name="Content Placeholder 2"/>
          <p:cNvSpPr>
            <a:spLocks noGrp="1"/>
          </p:cNvSpPr>
          <p:nvPr>
            <p:ph idx="1"/>
          </p:nvPr>
        </p:nvSpPr>
        <p:spPr/>
        <p:txBody>
          <a:bodyPr/>
          <a:lstStyle/>
          <a:p>
            <a:r>
              <a:rPr lang="en-US" dirty="0" smtClean="0"/>
              <a:t>Repealed </a:t>
            </a:r>
            <a:r>
              <a:rPr lang="en-US" dirty="0"/>
              <a:t>Sustainable Growth </a:t>
            </a:r>
            <a:r>
              <a:rPr lang="en-US" dirty="0" smtClean="0"/>
              <a:t>Rate model for controlling growth in physician payments</a:t>
            </a:r>
          </a:p>
          <a:p>
            <a:r>
              <a:rPr lang="en-US" dirty="0" smtClean="0"/>
              <a:t>Significant effect on payment models</a:t>
            </a:r>
          </a:p>
          <a:p>
            <a:pPr lvl="1"/>
            <a:r>
              <a:rPr lang="en-US" dirty="0" smtClean="0"/>
              <a:t>Beginning </a:t>
            </a:r>
            <a:r>
              <a:rPr lang="en-US" dirty="0"/>
              <a:t>July 1, 2015, clinicians will begin receiving a 0.5 percent payment increase to Medicare </a:t>
            </a:r>
            <a:r>
              <a:rPr lang="en-US" dirty="0" smtClean="0"/>
              <a:t>payments.</a:t>
            </a:r>
          </a:p>
          <a:p>
            <a:pPr lvl="1"/>
            <a:r>
              <a:rPr lang="en-US" dirty="0" smtClean="0"/>
              <a:t>This </a:t>
            </a:r>
            <a:r>
              <a:rPr lang="en-US" dirty="0"/>
              <a:t>payment increase will continue annually until Dec. 31, </a:t>
            </a:r>
            <a:r>
              <a:rPr lang="en-US" dirty="0" smtClean="0"/>
              <a:t>2018.</a:t>
            </a:r>
          </a:p>
          <a:p>
            <a:pPr lvl="1"/>
            <a:r>
              <a:rPr lang="en-US" dirty="0" smtClean="0"/>
              <a:t>Starting </a:t>
            </a:r>
            <a:r>
              <a:rPr lang="en-US" dirty="0"/>
              <a:t>in 2019, clinicians will choose from one of two pathways: the Merit-based Incentive Payment System (MIPS) or Alternative Payment Models (APMs</a:t>
            </a:r>
            <a:r>
              <a:rPr lang="en-US" dirty="0" smtClean="0"/>
              <a:t>).</a:t>
            </a:r>
          </a:p>
          <a:p>
            <a:endParaRPr lang="en-US" dirty="0"/>
          </a:p>
        </p:txBody>
      </p:sp>
    </p:spTree>
    <p:extLst>
      <p:ext uri="{BB962C8B-B14F-4D97-AF65-F5344CB8AC3E}">
        <p14:creationId xmlns:p14="http://schemas.microsoft.com/office/powerpoint/2010/main" val="2416967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King v. </a:t>
            </a:r>
            <a:r>
              <a:rPr lang="en-US" dirty="0" smtClean="0"/>
              <a:t>Burwell, 2015</a:t>
            </a:r>
            <a:endParaRPr lang="en-US" dirty="0"/>
          </a:p>
        </p:txBody>
      </p:sp>
      <p:sp>
        <p:nvSpPr>
          <p:cNvPr id="3" name="Content Placeholder 2"/>
          <p:cNvSpPr>
            <a:spLocks noGrp="1"/>
          </p:cNvSpPr>
          <p:nvPr>
            <p:ph idx="1"/>
          </p:nvPr>
        </p:nvSpPr>
        <p:spPr/>
        <p:txBody>
          <a:bodyPr/>
          <a:lstStyle/>
          <a:p>
            <a:r>
              <a:rPr lang="en-US" dirty="0" smtClean="0"/>
              <a:t>Challenged subsidies to plans purchased on national exchanges</a:t>
            </a:r>
          </a:p>
          <a:p>
            <a:pPr lvl="1"/>
            <a:r>
              <a:rPr lang="en-US" dirty="0" smtClean="0"/>
              <a:t>Theory that ACA meant only to subsidize state exchanges</a:t>
            </a:r>
          </a:p>
          <a:p>
            <a:r>
              <a:rPr lang="en-US" dirty="0" smtClean="0"/>
              <a:t>Standing</a:t>
            </a:r>
          </a:p>
          <a:p>
            <a:pPr lvl="1"/>
            <a:r>
              <a:rPr lang="en-US" dirty="0"/>
              <a:t>Plaintiffs argue that they have standing because, without the subsidies, they would be exempt from the individual mandate because the cost of the cheapest insurance plan exceeded 8% of their income, but, with the subsidies, the subsidized cost was low enough to require plaintiffs to purchase insurance or pay a penalty</a:t>
            </a:r>
            <a:r>
              <a:rPr lang="en-US" dirty="0" smtClean="0"/>
              <a:t>.</a:t>
            </a:r>
          </a:p>
          <a:p>
            <a:pPr lvl="1"/>
            <a:r>
              <a:rPr lang="en-US" dirty="0" smtClean="0"/>
              <a:t>Plaintiffs may have been eligible for free care or otherwise exempt</a:t>
            </a:r>
          </a:p>
          <a:p>
            <a:r>
              <a:rPr lang="en-US" dirty="0" smtClean="0"/>
              <a:t>Plaintiffs won in circuit court, lost in supreme court (6-3)</a:t>
            </a:r>
          </a:p>
          <a:p>
            <a:endParaRPr lang="en-US" dirty="0" smtClean="0"/>
          </a:p>
          <a:p>
            <a:endParaRPr lang="en-US" dirty="0"/>
          </a:p>
        </p:txBody>
      </p:sp>
    </p:spTree>
    <p:extLst>
      <p:ext uri="{BB962C8B-B14F-4D97-AF65-F5344CB8AC3E}">
        <p14:creationId xmlns:p14="http://schemas.microsoft.com/office/powerpoint/2010/main" val="1576229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Cuts and Jobs Act of 2017</a:t>
            </a:r>
          </a:p>
        </p:txBody>
      </p:sp>
      <p:sp>
        <p:nvSpPr>
          <p:cNvPr id="3" name="Content Placeholder 2"/>
          <p:cNvSpPr>
            <a:spLocks noGrp="1"/>
          </p:cNvSpPr>
          <p:nvPr>
            <p:ph idx="1"/>
          </p:nvPr>
        </p:nvSpPr>
        <p:spPr/>
        <p:txBody>
          <a:bodyPr/>
          <a:lstStyle/>
          <a:p>
            <a:r>
              <a:rPr lang="en-US" dirty="0" smtClean="0"/>
              <a:t>Zeroed the penalty of the individual mandate – left all other provisions in place</a:t>
            </a:r>
          </a:p>
          <a:p>
            <a:r>
              <a:rPr lang="en-US" dirty="0"/>
              <a:t>Massachusetts has had it own health coverage mandate since 2006 </a:t>
            </a:r>
          </a:p>
          <a:p>
            <a:r>
              <a:rPr lang="en-US" dirty="0" smtClean="0"/>
              <a:t>New </a:t>
            </a:r>
            <a:r>
              <a:rPr lang="en-US" dirty="0"/>
              <a:t>Jersey passed a state-wide mandate that took effect in </a:t>
            </a:r>
            <a:r>
              <a:rPr lang="en-US" dirty="0" smtClean="0"/>
              <a:t>2019</a:t>
            </a:r>
          </a:p>
          <a:p>
            <a:r>
              <a:rPr lang="en-US" dirty="0" smtClean="0"/>
              <a:t>Vermont </a:t>
            </a:r>
            <a:r>
              <a:rPr lang="en-US" dirty="0"/>
              <a:t>passed a health coverage mandate that will take effect in 2020</a:t>
            </a:r>
          </a:p>
        </p:txBody>
      </p:sp>
    </p:spTree>
    <p:extLst>
      <p:ext uri="{BB962C8B-B14F-4D97-AF65-F5344CB8AC3E}">
        <p14:creationId xmlns:p14="http://schemas.microsoft.com/office/powerpoint/2010/main" val="1066862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Cases </a:t>
            </a:r>
            <a:r>
              <a:rPr lang="en-US" dirty="0"/>
              <a:t>challenging the ACA risk adjustment transfer </a:t>
            </a:r>
            <a:r>
              <a:rPr lang="en-US" dirty="0" smtClean="0"/>
              <a:t>formula</a:t>
            </a:r>
            <a:endParaRPr lang="en-US" dirty="0"/>
          </a:p>
        </p:txBody>
      </p:sp>
      <p:sp>
        <p:nvSpPr>
          <p:cNvPr id="3" name="Content Placeholder 2"/>
          <p:cNvSpPr>
            <a:spLocks noGrp="1"/>
          </p:cNvSpPr>
          <p:nvPr>
            <p:ph idx="1"/>
          </p:nvPr>
        </p:nvSpPr>
        <p:spPr/>
        <p:txBody>
          <a:bodyPr/>
          <a:lstStyle/>
          <a:p>
            <a:r>
              <a:rPr lang="en-US" dirty="0"/>
              <a:t>Minuteman Health, </a:t>
            </a:r>
            <a:r>
              <a:rPr lang="en-US" dirty="0" err="1"/>
              <a:t>Inc</a:t>
            </a:r>
            <a:r>
              <a:rPr lang="en-US" dirty="0"/>
              <a:t> v. U.S. </a:t>
            </a:r>
            <a:r>
              <a:rPr lang="en-US" dirty="0" err="1"/>
              <a:t>Dept</a:t>
            </a:r>
            <a:r>
              <a:rPr lang="en-US" dirty="0"/>
              <a:t> of HHS et al. </a:t>
            </a:r>
            <a:endParaRPr lang="en-US" dirty="0" smtClean="0"/>
          </a:p>
          <a:p>
            <a:r>
              <a:rPr lang="en-US" dirty="0" smtClean="0"/>
              <a:t>New </a:t>
            </a:r>
            <a:r>
              <a:rPr lang="en-US" dirty="0"/>
              <a:t>Mexico Health Connections et al. v. U.S. </a:t>
            </a:r>
            <a:r>
              <a:rPr lang="en-US" dirty="0" err="1"/>
              <a:t>Dept</a:t>
            </a:r>
            <a:r>
              <a:rPr lang="en-US" dirty="0"/>
              <a:t> of HHS et al</a:t>
            </a:r>
            <a:r>
              <a:rPr lang="en-US" dirty="0" smtClean="0"/>
              <a:t>.</a:t>
            </a:r>
          </a:p>
          <a:p>
            <a:r>
              <a:rPr lang="en-US" dirty="0" smtClean="0"/>
              <a:t>Evergreen </a:t>
            </a:r>
            <a:r>
              <a:rPr lang="en-US" dirty="0"/>
              <a:t>Health Cooperative, Inc. v. U.S. Dep’t. of Health and Human Services et </a:t>
            </a:r>
            <a:r>
              <a:rPr lang="en-US" dirty="0" smtClean="0"/>
              <a:t>al.</a:t>
            </a:r>
            <a:endParaRPr lang="en-US" dirty="0"/>
          </a:p>
          <a:p>
            <a:endParaRPr lang="en-US" dirty="0" smtClean="0"/>
          </a:p>
          <a:p>
            <a:r>
              <a:rPr lang="en-US" dirty="0" smtClean="0"/>
              <a:t>Cases in progress</a:t>
            </a:r>
          </a:p>
          <a:p>
            <a:r>
              <a:rPr lang="en-US" dirty="0" smtClean="0"/>
              <a:t>Challenges risk adjustment methods</a:t>
            </a:r>
          </a:p>
          <a:p>
            <a:r>
              <a:rPr lang="en-US" dirty="0" smtClean="0"/>
              <a:t>Court rarely overturns administrative decisions of this nature</a:t>
            </a:r>
          </a:p>
        </p:txBody>
      </p:sp>
    </p:spTree>
    <p:extLst>
      <p:ext uri="{BB962C8B-B14F-4D97-AF65-F5344CB8AC3E}">
        <p14:creationId xmlns:p14="http://schemas.microsoft.com/office/powerpoint/2010/main" val="1440440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Trump inauguration day executive order, 2017</a:t>
            </a:r>
            <a:endParaRPr lang="en-US" dirty="0"/>
          </a:p>
        </p:txBody>
      </p:sp>
      <p:sp>
        <p:nvSpPr>
          <p:cNvPr id="3" name="Content Placeholder 2"/>
          <p:cNvSpPr>
            <a:spLocks noGrp="1"/>
          </p:cNvSpPr>
          <p:nvPr>
            <p:ph idx="1"/>
          </p:nvPr>
        </p:nvSpPr>
        <p:spPr/>
        <p:txBody>
          <a:bodyPr/>
          <a:lstStyle/>
          <a:p>
            <a:r>
              <a:rPr lang="en-US" dirty="0" smtClean="0"/>
              <a:t>"</a:t>
            </a:r>
            <a:r>
              <a:rPr lang="en-US" dirty="0"/>
              <a:t>It is the policy of my Administration to seek the prompt </a:t>
            </a:r>
            <a:r>
              <a:rPr lang="en-US" dirty="0" smtClean="0"/>
              <a:t>repeal“</a:t>
            </a:r>
          </a:p>
          <a:p>
            <a:endParaRPr lang="en-US" dirty="0"/>
          </a:p>
          <a:p>
            <a:r>
              <a:rPr lang="en-US" dirty="0"/>
              <a:t>"exercise all authority and discretion available to them to waive, defer, grant exemptions from, or </a:t>
            </a:r>
            <a:r>
              <a:rPr lang="en-US" dirty="0" smtClean="0"/>
              <a:t>delay“</a:t>
            </a:r>
          </a:p>
          <a:p>
            <a:endParaRPr lang="en-US" dirty="0"/>
          </a:p>
          <a:p>
            <a:r>
              <a:rPr lang="en-US" dirty="0"/>
              <a:t>"minimizing the economic </a:t>
            </a:r>
            <a:r>
              <a:rPr lang="en-US" dirty="0" smtClean="0"/>
              <a:t>burden [of Obamacare] pending repeal”</a:t>
            </a:r>
            <a:endParaRPr lang="en-US" dirty="0"/>
          </a:p>
        </p:txBody>
      </p:sp>
    </p:spTree>
    <p:extLst>
      <p:ext uri="{BB962C8B-B14F-4D97-AF65-F5344CB8AC3E}">
        <p14:creationId xmlns:p14="http://schemas.microsoft.com/office/powerpoint/2010/main" val="3856434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Trump policy overview</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1 – Frequent overt criticism of ACA</a:t>
            </a:r>
          </a:p>
          <a:p>
            <a:pPr marL="0" indent="0">
              <a:buNone/>
            </a:pPr>
            <a:r>
              <a:rPr lang="en-US" dirty="0" smtClean="0"/>
              <a:t>2 – Enforcement of letter of law</a:t>
            </a:r>
          </a:p>
          <a:p>
            <a:pPr marL="0" indent="0">
              <a:buNone/>
            </a:pPr>
            <a:r>
              <a:rPr lang="en-US" dirty="0" smtClean="0"/>
              <a:t>	Example: Refusal to let Idaho authorize plans in violation</a:t>
            </a:r>
          </a:p>
          <a:p>
            <a:pPr marL="0" indent="0">
              <a:buNone/>
            </a:pPr>
            <a:r>
              <a:rPr lang="en-US" dirty="0" smtClean="0"/>
              <a:t>3 – Improving parts of the law</a:t>
            </a:r>
          </a:p>
          <a:p>
            <a:pPr marL="0" indent="0">
              <a:buNone/>
            </a:pPr>
            <a:r>
              <a:rPr lang="en-US" dirty="0"/>
              <a:t>	</a:t>
            </a:r>
            <a:r>
              <a:rPr lang="en-US" dirty="0" smtClean="0"/>
              <a:t>Example: </a:t>
            </a:r>
            <a:r>
              <a:rPr lang="en-US" dirty="0"/>
              <a:t>Political appointees not interfering with CMS civil services</a:t>
            </a:r>
            <a:endParaRPr lang="en-US" dirty="0" smtClean="0"/>
          </a:p>
          <a:p>
            <a:pPr marL="0" indent="0">
              <a:buNone/>
            </a:pPr>
            <a:r>
              <a:rPr lang="en-US" dirty="0" smtClean="0"/>
              <a:t>4 – Prioritize individual options</a:t>
            </a:r>
          </a:p>
          <a:p>
            <a:pPr marL="0" indent="0">
              <a:buNone/>
            </a:pPr>
            <a:r>
              <a:rPr lang="en-US" dirty="0"/>
              <a:t>	</a:t>
            </a:r>
            <a:r>
              <a:rPr lang="en-US" dirty="0" smtClean="0"/>
              <a:t>Example: Supported short-term plans</a:t>
            </a:r>
          </a:p>
          <a:p>
            <a:pPr marL="0" indent="0">
              <a:buNone/>
            </a:pPr>
            <a:r>
              <a:rPr lang="en-US" dirty="0" smtClean="0"/>
              <a:t>5 – Undermined law where possible</a:t>
            </a:r>
          </a:p>
          <a:p>
            <a:pPr marL="0" indent="0">
              <a:buNone/>
            </a:pPr>
            <a:r>
              <a:rPr lang="en-US" dirty="0"/>
              <a:t>	</a:t>
            </a:r>
            <a:r>
              <a:rPr lang="en-US" dirty="0" smtClean="0"/>
              <a:t>Example: Terminating cost-sharing payments</a:t>
            </a:r>
            <a:endParaRPr lang="en-US" dirty="0"/>
          </a:p>
        </p:txBody>
      </p:sp>
    </p:spTree>
    <p:extLst>
      <p:ext uri="{BB962C8B-B14F-4D97-AF65-F5344CB8AC3E}">
        <p14:creationId xmlns:p14="http://schemas.microsoft.com/office/powerpoint/2010/main" val="1561214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Texas v Azar, 2018</a:t>
            </a:r>
            <a:br>
              <a:rPr lang="en-US" dirty="0" smtClean="0"/>
            </a:br>
            <a:endParaRPr lang="en-US" dirty="0"/>
          </a:p>
        </p:txBody>
      </p:sp>
      <p:sp>
        <p:nvSpPr>
          <p:cNvPr id="3" name="Content Placeholder 2"/>
          <p:cNvSpPr>
            <a:spLocks noGrp="1"/>
          </p:cNvSpPr>
          <p:nvPr>
            <p:ph idx="1"/>
          </p:nvPr>
        </p:nvSpPr>
        <p:spPr/>
        <p:txBody>
          <a:bodyPr/>
          <a:lstStyle/>
          <a:p>
            <a:r>
              <a:rPr lang="en-US" dirty="0"/>
              <a:t>Judge Reed O’Connor of the Northern District of </a:t>
            </a:r>
            <a:r>
              <a:rPr lang="en-US" dirty="0" smtClean="0"/>
              <a:t>Texas holds that the ACA is unconstitutional in its entirety</a:t>
            </a:r>
          </a:p>
          <a:p>
            <a:r>
              <a:rPr lang="en-US" dirty="0" smtClean="0"/>
              <a:t>Removal of mandate invalidates the law</a:t>
            </a:r>
          </a:p>
          <a:p>
            <a:r>
              <a:rPr lang="en-US" dirty="0" smtClean="0"/>
              <a:t>AG </a:t>
            </a:r>
            <a:r>
              <a:rPr lang="en-US" dirty="0" err="1" smtClean="0"/>
              <a:t>Willian</a:t>
            </a:r>
            <a:r>
              <a:rPr lang="en-US" dirty="0" smtClean="0"/>
              <a:t> Barr suggested the DOJ may not defend the ACA in appeal</a:t>
            </a:r>
          </a:p>
          <a:p>
            <a:pPr lvl="1"/>
            <a:r>
              <a:rPr lang="en-US" dirty="0" smtClean="0"/>
              <a:t>In a letter signed by assistant AG Joseph H. Hunt, the DOJ confirmed its decision to do just that</a:t>
            </a:r>
          </a:p>
          <a:p>
            <a:r>
              <a:rPr lang="en-US" dirty="0"/>
              <a:t>California Attorney General Xavier </a:t>
            </a:r>
            <a:r>
              <a:rPr lang="en-US" dirty="0" smtClean="0"/>
              <a:t>Becerra is now leading the defense of the ACA as the case moves to the </a:t>
            </a:r>
            <a:r>
              <a:rPr lang="en-US" smtClean="0"/>
              <a:t>circuit level.</a:t>
            </a:r>
            <a:endParaRPr lang="en-US" dirty="0"/>
          </a:p>
        </p:txBody>
      </p:sp>
    </p:spTree>
    <p:extLst>
      <p:ext uri="{BB962C8B-B14F-4D97-AF65-F5344CB8AC3E}">
        <p14:creationId xmlns:p14="http://schemas.microsoft.com/office/powerpoint/2010/main" val="81086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a:t>
            </a:r>
            <a:r>
              <a:rPr lang="en-US" dirty="0"/>
              <a:t>, March 23, 2010</a:t>
            </a:r>
          </a:p>
        </p:txBody>
      </p:sp>
      <p:sp>
        <p:nvSpPr>
          <p:cNvPr id="3" name="Content Placeholder 2"/>
          <p:cNvSpPr>
            <a:spLocks noGrp="1"/>
          </p:cNvSpPr>
          <p:nvPr>
            <p:ph idx="1"/>
          </p:nvPr>
        </p:nvSpPr>
        <p:spPr/>
        <p:txBody>
          <a:bodyPr/>
          <a:lstStyle/>
          <a:p>
            <a:r>
              <a:rPr lang="en-US" dirty="0" smtClean="0"/>
              <a:t>900 pages and 10 titles</a:t>
            </a:r>
          </a:p>
          <a:p>
            <a:r>
              <a:rPr lang="en-US" dirty="0" smtClean="0"/>
              <a:t>Clarity v vagueness:</a:t>
            </a:r>
          </a:p>
          <a:p>
            <a:pPr lvl="1"/>
            <a:r>
              <a:rPr lang="en-US" dirty="0" smtClean="0"/>
              <a:t>Clarity: “Title 1: Quality Affordable Health Care for All Americans”</a:t>
            </a:r>
          </a:p>
          <a:p>
            <a:pPr lvl="1"/>
            <a:r>
              <a:rPr lang="en-US" dirty="0" smtClean="0"/>
              <a:t>Vagueness: 150 times “the secretary shall” and 50 times “the secretary may”</a:t>
            </a:r>
          </a:p>
          <a:p>
            <a:r>
              <a:rPr lang="en-US" dirty="0" smtClean="0"/>
              <a:t>Shared federal and state responsibility</a:t>
            </a:r>
          </a:p>
          <a:p>
            <a:pPr lvl="1"/>
            <a:r>
              <a:rPr lang="en-US" dirty="0" smtClean="0"/>
              <a:t>State: insurance exchanges, premium stabilization, consumer protections…</a:t>
            </a:r>
          </a:p>
          <a:p>
            <a:pPr lvl="1"/>
            <a:endParaRPr lang="en-US" dirty="0"/>
          </a:p>
        </p:txBody>
      </p:sp>
    </p:spTree>
    <p:extLst>
      <p:ext uri="{BB962C8B-B14F-4D97-AF65-F5344CB8AC3E}">
        <p14:creationId xmlns:p14="http://schemas.microsoft.com/office/powerpoint/2010/main" val="234268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Center for Medicare and Medicaid Innovation (CMMI</a:t>
            </a:r>
            <a:r>
              <a:rPr lang="en-US" dirty="0" smtClean="0"/>
              <a:t>), 2010</a:t>
            </a:r>
            <a:endParaRPr lang="en-US" dirty="0"/>
          </a:p>
        </p:txBody>
      </p:sp>
      <p:sp>
        <p:nvSpPr>
          <p:cNvPr id="3" name="Content Placeholder 2"/>
          <p:cNvSpPr>
            <a:spLocks noGrp="1"/>
          </p:cNvSpPr>
          <p:nvPr>
            <p:ph idx="1"/>
          </p:nvPr>
        </p:nvSpPr>
        <p:spPr/>
        <p:txBody>
          <a:bodyPr>
            <a:normAutofit/>
          </a:bodyPr>
          <a:lstStyle/>
          <a:p>
            <a:r>
              <a:rPr lang="en-US" dirty="0" smtClean="0"/>
              <a:t>Tasked </a:t>
            </a:r>
            <a:r>
              <a:rPr lang="en-US" dirty="0"/>
              <a:t>with designing, implementing, and testing new health care payment models to address growing concerns about rising costs, quality of care, and inefficient </a:t>
            </a:r>
            <a:r>
              <a:rPr lang="en-US" dirty="0" smtClean="0"/>
              <a:t>spending</a:t>
            </a:r>
          </a:p>
          <a:p>
            <a:pPr lvl="1"/>
            <a:r>
              <a:rPr lang="en-US" dirty="0"/>
              <a:t>Medicare, Medicaid, and the Children’s Health Insurance Program (CHIP) </a:t>
            </a:r>
            <a:endParaRPr lang="en-US" dirty="0" smtClean="0"/>
          </a:p>
          <a:p>
            <a:r>
              <a:rPr lang="en-US" dirty="0"/>
              <a:t>Organizes accountable care organizations (ACOs), bundled payment models, and medical homes </a:t>
            </a:r>
            <a:r>
              <a:rPr lang="en-US" dirty="0" smtClean="0"/>
              <a:t>models</a:t>
            </a:r>
          </a:p>
          <a:p>
            <a:r>
              <a:rPr lang="en-US" dirty="0"/>
              <a:t>Two CMMI models have met the statutory criteria to be eligible for expansion by reducing program spending while preserving or enhancing quality. </a:t>
            </a:r>
            <a:endParaRPr lang="en-US" dirty="0" smtClean="0"/>
          </a:p>
          <a:p>
            <a:pPr lvl="1"/>
            <a:r>
              <a:rPr lang="en-US" dirty="0" smtClean="0"/>
              <a:t>Diabetes </a:t>
            </a:r>
            <a:r>
              <a:rPr lang="en-US" dirty="0"/>
              <a:t>Prevention Program </a:t>
            </a:r>
            <a:r>
              <a:rPr lang="en-US" dirty="0" smtClean="0"/>
              <a:t>model </a:t>
            </a:r>
            <a:r>
              <a:rPr lang="en-US" dirty="0"/>
              <a:t>and the Pioneer ACO model.</a:t>
            </a:r>
          </a:p>
        </p:txBody>
      </p:sp>
    </p:spTree>
    <p:extLst>
      <p:ext uri="{BB962C8B-B14F-4D97-AF65-F5344CB8AC3E}">
        <p14:creationId xmlns:p14="http://schemas.microsoft.com/office/powerpoint/2010/main" val="2775222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NFIB v Sibelius, 2012</a:t>
            </a:r>
            <a:endParaRPr lang="en-US" dirty="0"/>
          </a:p>
        </p:txBody>
      </p:sp>
      <p:sp>
        <p:nvSpPr>
          <p:cNvPr id="3" name="Content Placeholder 2"/>
          <p:cNvSpPr>
            <a:spLocks noGrp="1"/>
          </p:cNvSpPr>
          <p:nvPr>
            <p:ph idx="1"/>
          </p:nvPr>
        </p:nvSpPr>
        <p:spPr/>
        <p:txBody>
          <a:bodyPr/>
          <a:lstStyle/>
          <a:p>
            <a:r>
              <a:rPr lang="en-US" dirty="0" smtClean="0"/>
              <a:t>John Roberts Biography: The </a:t>
            </a:r>
            <a:r>
              <a:rPr lang="en-US" dirty="0" smtClean="0"/>
              <a:t>Chief by Joan </a:t>
            </a:r>
            <a:r>
              <a:rPr lang="en-US" smtClean="0"/>
              <a:t>Biskupic</a:t>
            </a:r>
            <a:endParaRPr lang="en-US" dirty="0" smtClean="0"/>
          </a:p>
          <a:p>
            <a:r>
              <a:rPr lang="en-US" dirty="0" smtClean="0"/>
              <a:t>https</a:t>
            </a:r>
            <a:r>
              <a:rPr lang="en-US" dirty="0"/>
              <a:t>://</a:t>
            </a:r>
            <a:r>
              <a:rPr lang="en-US" dirty="0" smtClean="0"/>
              <a:t>youtu.be/ESse04SnSU0?t=2038</a:t>
            </a:r>
            <a:endParaRPr lang="en-US" dirty="0"/>
          </a:p>
        </p:txBody>
      </p:sp>
    </p:spTree>
    <p:extLst>
      <p:ext uri="{BB962C8B-B14F-4D97-AF65-F5344CB8AC3E}">
        <p14:creationId xmlns:p14="http://schemas.microsoft.com/office/powerpoint/2010/main" val="2821021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mandate delays, 2013-2016</a:t>
            </a:r>
            <a:endParaRPr lang="en-US" dirty="0"/>
          </a:p>
        </p:txBody>
      </p:sp>
      <p:sp>
        <p:nvSpPr>
          <p:cNvPr id="3" name="Content Placeholder 2"/>
          <p:cNvSpPr>
            <a:spLocks noGrp="1"/>
          </p:cNvSpPr>
          <p:nvPr>
            <p:ph idx="1"/>
          </p:nvPr>
        </p:nvSpPr>
        <p:spPr/>
        <p:txBody>
          <a:bodyPr/>
          <a:lstStyle/>
          <a:p>
            <a:r>
              <a:rPr lang="en-US" dirty="0" smtClean="0"/>
              <a:t>Play </a:t>
            </a:r>
            <a:r>
              <a:rPr lang="en-US" dirty="0" smtClean="0"/>
              <a:t>or </a:t>
            </a:r>
            <a:r>
              <a:rPr lang="en-US" dirty="0" smtClean="0"/>
              <a:t>Pay</a:t>
            </a:r>
            <a:endParaRPr lang="en-US" dirty="0" smtClean="0"/>
          </a:p>
          <a:p>
            <a:pPr lvl="1"/>
            <a:r>
              <a:rPr lang="en-US" dirty="0" smtClean="0"/>
              <a:t>Obama decision to delay mandate until 2016</a:t>
            </a:r>
          </a:p>
          <a:p>
            <a:r>
              <a:rPr lang="en-US" dirty="0" smtClean="0"/>
              <a:t>Attempted further delays</a:t>
            </a:r>
          </a:p>
          <a:p>
            <a:pPr lvl="1"/>
            <a:r>
              <a:rPr lang="en-US" dirty="0" smtClean="0"/>
              <a:t>Authority </a:t>
            </a:r>
            <a:r>
              <a:rPr lang="en-US" dirty="0"/>
              <a:t>for Mandate Delay Act of 2013</a:t>
            </a:r>
          </a:p>
          <a:p>
            <a:pPr lvl="1"/>
            <a:r>
              <a:rPr lang="en-US" dirty="0" smtClean="0"/>
              <a:t>Save </a:t>
            </a:r>
            <a:r>
              <a:rPr lang="en-US" dirty="0"/>
              <a:t>American Workers Act of </a:t>
            </a:r>
            <a:r>
              <a:rPr lang="en-US" dirty="0" smtClean="0"/>
              <a:t>2013, 2014, 2015, 2017, 2018</a:t>
            </a:r>
          </a:p>
          <a:p>
            <a:endParaRPr lang="en-US" dirty="0" smtClean="0"/>
          </a:p>
          <a:p>
            <a:r>
              <a:rPr lang="en-US" dirty="0" smtClean="0"/>
              <a:t>Additional compliance mandates delayed since 2014</a:t>
            </a:r>
          </a:p>
        </p:txBody>
      </p:sp>
    </p:spTree>
    <p:extLst>
      <p:ext uri="{BB962C8B-B14F-4D97-AF65-F5344CB8AC3E}">
        <p14:creationId xmlns:p14="http://schemas.microsoft.com/office/powerpoint/2010/main" val="614949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Cadillac Tax delays</a:t>
            </a:r>
            <a:endParaRPr lang="en-US" dirty="0"/>
          </a:p>
        </p:txBody>
      </p:sp>
      <p:sp>
        <p:nvSpPr>
          <p:cNvPr id="3" name="Content Placeholder 2"/>
          <p:cNvSpPr>
            <a:spLocks noGrp="1"/>
          </p:cNvSpPr>
          <p:nvPr>
            <p:ph idx="1"/>
          </p:nvPr>
        </p:nvSpPr>
        <p:spPr/>
        <p:txBody>
          <a:bodyPr/>
          <a:lstStyle/>
          <a:p>
            <a:r>
              <a:rPr lang="en-US" dirty="0"/>
              <a:t>designed to </a:t>
            </a:r>
            <a:r>
              <a:rPr lang="en-US" dirty="0" err="1"/>
              <a:t>disincentivize</a:t>
            </a:r>
            <a:r>
              <a:rPr lang="en-US" dirty="0"/>
              <a:t> high-cost employer-sponsored </a:t>
            </a:r>
            <a:r>
              <a:rPr lang="en-US" dirty="0" smtClean="0"/>
              <a:t>coverage</a:t>
            </a:r>
          </a:p>
          <a:p>
            <a:r>
              <a:rPr lang="en-US" dirty="0" smtClean="0"/>
              <a:t>Would have created a </a:t>
            </a:r>
            <a:r>
              <a:rPr lang="en-US" dirty="0"/>
              <a:t>40 percent excise tax on employer plans that exceed an estimated $10,800 in annual premiums for individuals and $29,050 for families </a:t>
            </a:r>
            <a:endParaRPr lang="en-US" dirty="0" smtClean="0"/>
          </a:p>
          <a:p>
            <a:r>
              <a:rPr lang="en-US" dirty="0"/>
              <a:t>Protecting Americans from Tax Hikes (PATH) Act of </a:t>
            </a:r>
            <a:r>
              <a:rPr lang="en-US" dirty="0" smtClean="0"/>
              <a:t>2015 delayed implementation from 2018 to 2020.</a:t>
            </a:r>
          </a:p>
          <a:p>
            <a:pPr lvl="1"/>
            <a:r>
              <a:rPr lang="en-US" dirty="0" smtClean="0"/>
              <a:t>Also made tax deductible</a:t>
            </a:r>
          </a:p>
          <a:p>
            <a:r>
              <a:rPr lang="en-US" dirty="0" smtClean="0"/>
              <a:t>Further postponed to 2022 </a:t>
            </a:r>
            <a:r>
              <a:rPr lang="en-US" dirty="0"/>
              <a:t>by The Tax Cut and Jobs </a:t>
            </a:r>
            <a:r>
              <a:rPr lang="en-US" dirty="0" smtClean="0"/>
              <a:t>Act of 2018</a:t>
            </a:r>
            <a:endParaRPr lang="en-US" dirty="0"/>
          </a:p>
        </p:txBody>
      </p:sp>
    </p:spTree>
    <p:extLst>
      <p:ext uri="{BB962C8B-B14F-4D97-AF65-F5344CB8AC3E}">
        <p14:creationId xmlns:p14="http://schemas.microsoft.com/office/powerpoint/2010/main" val="3563437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Burwell v. Hobby Lobby Stores, Inc</a:t>
            </a:r>
            <a:r>
              <a:rPr lang="en-US" dirty="0" smtClean="0"/>
              <a:t>. </a:t>
            </a:r>
            <a:r>
              <a:rPr lang="en-US" dirty="0" smtClean="0"/>
              <a:t>2014</a:t>
            </a:r>
            <a:endParaRPr lang="en-US" dirty="0"/>
          </a:p>
        </p:txBody>
      </p:sp>
      <p:sp>
        <p:nvSpPr>
          <p:cNvPr id="3" name="Content Placeholder 2"/>
          <p:cNvSpPr>
            <a:spLocks noGrp="1"/>
          </p:cNvSpPr>
          <p:nvPr>
            <p:ph idx="1"/>
          </p:nvPr>
        </p:nvSpPr>
        <p:spPr/>
        <p:txBody>
          <a:bodyPr/>
          <a:lstStyle/>
          <a:p>
            <a:r>
              <a:rPr lang="en-US" dirty="0" smtClean="0"/>
              <a:t>Allowing </a:t>
            </a:r>
            <a:r>
              <a:rPr lang="en-US" dirty="0"/>
              <a:t>closely held for-profit corporations to be exempt from a regulation its owners religiously object to, if there is a less restrictive means of furthering the law's interest, according to the provisions of the Religious Freedom Restoration Act (RFRA</a:t>
            </a:r>
            <a:r>
              <a:rPr lang="en-US" dirty="0" smtClean="0"/>
              <a:t>) of 1993</a:t>
            </a:r>
            <a:endParaRPr lang="en-US" dirty="0" smtClean="0"/>
          </a:p>
          <a:p>
            <a:r>
              <a:rPr lang="en-US" dirty="0" smtClean="0"/>
              <a:t>Struck </a:t>
            </a:r>
            <a:r>
              <a:rPr lang="en-US" dirty="0"/>
              <a:t>down the contraceptive </a:t>
            </a:r>
            <a:r>
              <a:rPr lang="en-US" dirty="0" smtClean="0"/>
              <a:t>mandate in the ACA</a:t>
            </a:r>
          </a:p>
          <a:p>
            <a:pPr lvl="1"/>
            <a:r>
              <a:rPr lang="en-US" dirty="0" smtClean="0"/>
              <a:t>May have broader implications for RFRA applications</a:t>
            </a:r>
          </a:p>
          <a:p>
            <a:r>
              <a:rPr lang="en-US" dirty="0" smtClean="0"/>
              <a:t>Definition of “closely held” has possible liability implications</a:t>
            </a:r>
            <a:endParaRPr lang="en-US" dirty="0"/>
          </a:p>
        </p:txBody>
      </p:sp>
    </p:spTree>
    <p:extLst>
      <p:ext uri="{BB962C8B-B14F-4D97-AF65-F5344CB8AC3E}">
        <p14:creationId xmlns:p14="http://schemas.microsoft.com/office/powerpoint/2010/main" val="462012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of employer-provided plans delays, 2014-present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3612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Transitional Risk Corridor Program, 2014-2016</a:t>
            </a:r>
            <a:endParaRPr lang="en-US" dirty="0"/>
          </a:p>
        </p:txBody>
      </p:sp>
      <p:sp>
        <p:nvSpPr>
          <p:cNvPr id="3" name="Content Placeholder 2"/>
          <p:cNvSpPr>
            <a:spLocks noGrp="1"/>
          </p:cNvSpPr>
          <p:nvPr>
            <p:ph idx="1"/>
          </p:nvPr>
        </p:nvSpPr>
        <p:spPr/>
        <p:txBody>
          <a:bodyPr>
            <a:normAutofit lnSpcReduction="10000"/>
          </a:bodyPr>
          <a:lstStyle/>
          <a:p>
            <a:r>
              <a:rPr lang="en-US" dirty="0"/>
              <a:t>The Risk Corridors program set a target for exchange participating insurers to spend 80% of premium dollars on health care and quality </a:t>
            </a:r>
            <a:r>
              <a:rPr lang="en-US" dirty="0" smtClean="0"/>
              <a:t>improvement.</a:t>
            </a:r>
          </a:p>
          <a:p>
            <a:pPr lvl="1"/>
            <a:r>
              <a:rPr lang="en-US" dirty="0" smtClean="0"/>
              <a:t>Insurers </a:t>
            </a:r>
            <a:r>
              <a:rPr lang="en-US" dirty="0"/>
              <a:t>with costs less than 3% of the target amount must pay into the risk corridors </a:t>
            </a:r>
            <a:r>
              <a:rPr lang="en-US" dirty="0" smtClean="0"/>
              <a:t>program;</a:t>
            </a:r>
          </a:p>
          <a:p>
            <a:pPr lvl="1"/>
            <a:r>
              <a:rPr lang="en-US" dirty="0" smtClean="0"/>
              <a:t>the </a:t>
            </a:r>
            <a:r>
              <a:rPr lang="en-US" dirty="0"/>
              <a:t>funds collected were used to reimburse plans with costs that exceed 3% of the target amount</a:t>
            </a:r>
            <a:r>
              <a:rPr lang="en-US" dirty="0" smtClean="0"/>
              <a:t>.</a:t>
            </a:r>
          </a:p>
          <a:p>
            <a:r>
              <a:rPr lang="en-US" dirty="0" smtClean="0"/>
              <a:t>No provision for excess high cost insurers</a:t>
            </a:r>
          </a:p>
          <a:p>
            <a:r>
              <a:rPr lang="en-US" dirty="0" err="1"/>
              <a:t>Moda</a:t>
            </a:r>
            <a:r>
              <a:rPr lang="en-US" dirty="0"/>
              <a:t> Health Plan v. United </a:t>
            </a:r>
            <a:r>
              <a:rPr lang="en-US" dirty="0" smtClean="0"/>
              <a:t>States (2018) – Federal circuit court found:</a:t>
            </a:r>
          </a:p>
          <a:p>
            <a:pPr lvl="1"/>
            <a:r>
              <a:rPr lang="en-US" dirty="0"/>
              <a:t>government does not have to pay health insurers that offered qualified health plans (QHPs) the full amount owed to them in risk corridors payments.</a:t>
            </a:r>
          </a:p>
        </p:txBody>
      </p:sp>
    </p:spTree>
    <p:extLst>
      <p:ext uri="{BB962C8B-B14F-4D97-AF65-F5344CB8AC3E}">
        <p14:creationId xmlns:p14="http://schemas.microsoft.com/office/powerpoint/2010/main" val="2631995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63020</TotalTime>
  <Words>2349</Words>
  <Application>Microsoft Office PowerPoint</Application>
  <PresentationFormat>Widescreen</PresentationFormat>
  <Paragraphs>97</Paragraphs>
  <Slides>16</Slides>
  <Notes>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HCMI 4225: Legal and legislative challenges to the ACA</vt:lpstr>
      <vt:lpstr>ACA, March 23, 2010</vt:lpstr>
      <vt:lpstr>Center for Medicare and Medicaid Innovation (CMMI), 2010</vt:lpstr>
      <vt:lpstr>NFIB v Sibelius, 2012</vt:lpstr>
      <vt:lpstr>Employer mandate delays, 2013-2016</vt:lpstr>
      <vt:lpstr>Cadillac Tax delays</vt:lpstr>
      <vt:lpstr>Burwell v. Hobby Lobby Stores, Inc. 2014</vt:lpstr>
      <vt:lpstr>Compliance of employer-provided plans delays, 2014-present</vt:lpstr>
      <vt:lpstr>Transitional Risk Corridor Program, 2014-2016</vt:lpstr>
      <vt:lpstr> Medicare Access and CHIP Reauthorization Act of 2015</vt:lpstr>
      <vt:lpstr>King v. Burwell, 2015</vt:lpstr>
      <vt:lpstr>Tax Cuts and Jobs Act of 2017</vt:lpstr>
      <vt:lpstr>Cases challenging the ACA risk adjustment transfer formula</vt:lpstr>
      <vt:lpstr>Trump inauguration day executive order, 2017</vt:lpstr>
      <vt:lpstr>Trump policy overview</vt:lpstr>
      <vt:lpstr>Texas v Azar, 2018 </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Murphy, Shane M</cp:lastModifiedBy>
  <cp:revision>126</cp:revision>
  <dcterms:created xsi:type="dcterms:W3CDTF">2018-08-26T19:46:47Z</dcterms:created>
  <dcterms:modified xsi:type="dcterms:W3CDTF">2019-04-22T14:46:59Z</dcterms:modified>
</cp:coreProperties>
</file>