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9" r:id="rId3"/>
    <p:sldId id="278" r:id="rId4"/>
    <p:sldId id="280" r:id="rId5"/>
    <p:sldId id="282" r:id="rId6"/>
    <p:sldId id="281" r:id="rId7"/>
    <p:sldId id="257" r:id="rId8"/>
    <p:sldId id="260" r:id="rId9"/>
    <p:sldId id="258" r:id="rId10"/>
    <p:sldId id="261" r:id="rId11"/>
    <p:sldId id="262" r:id="rId12"/>
    <p:sldId id="270" r:id="rId13"/>
    <p:sldId id="263" r:id="rId14"/>
    <p:sldId id="264" r:id="rId15"/>
    <p:sldId id="265" r:id="rId16"/>
    <p:sldId id="266" r:id="rId17"/>
    <p:sldId id="267" r:id="rId18"/>
    <p:sldId id="268" r:id="rId19"/>
    <p:sldId id="271" r:id="rId20"/>
    <p:sldId id="272" r:id="rId21"/>
    <p:sldId id="273" r:id="rId22"/>
    <p:sldId id="274" r:id="rId23"/>
    <p:sldId id="269"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21" d="100"/>
          <a:sy n="121" d="100"/>
        </p:scale>
        <p:origin x="132"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964089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451508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168504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A6C967-B03F-4FD0-B2E3-10FD7FA3480A}"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18120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A6C967-B03F-4FD0-B2E3-10FD7FA3480A}"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13524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A6C967-B03F-4FD0-B2E3-10FD7FA3480A}"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208109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A6C967-B03F-4FD0-B2E3-10FD7FA3480A}" type="datetimeFigureOut">
              <a:rPr lang="en-US" smtClean="0"/>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60097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A6C967-B03F-4FD0-B2E3-10FD7FA3480A}" type="datetimeFigureOut">
              <a:rPr lang="en-US" smtClean="0"/>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17148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A6C967-B03F-4FD0-B2E3-10FD7FA3480A}"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701223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3945495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A6C967-B03F-4FD0-B2E3-10FD7FA3480A}"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A0D9F6-4D13-424B-8ABA-3E3BD13FAB21}" type="slidenum">
              <a:rPr lang="en-US" smtClean="0"/>
              <a:t>‹#›</a:t>
            </a:fld>
            <a:endParaRPr lang="en-US"/>
          </a:p>
        </p:txBody>
      </p:sp>
    </p:spTree>
    <p:extLst>
      <p:ext uri="{BB962C8B-B14F-4D97-AF65-F5344CB8AC3E}">
        <p14:creationId xmlns:p14="http://schemas.microsoft.com/office/powerpoint/2010/main" val="416965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6C967-B03F-4FD0-B2E3-10FD7FA3480A}" type="datetimeFigureOut">
              <a:rPr lang="en-US" smtClean="0"/>
              <a:t>4/15/2019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0D9F6-4D13-424B-8ABA-3E3BD13FAB21}" type="slidenum">
              <a:rPr lang="en-US" smtClean="0"/>
              <a:t>‹#›</a:t>
            </a:fld>
            <a:endParaRPr lang="en-US"/>
          </a:p>
        </p:txBody>
      </p:sp>
    </p:spTree>
    <p:extLst>
      <p:ext uri="{BB962C8B-B14F-4D97-AF65-F5344CB8AC3E}">
        <p14:creationId xmlns:p14="http://schemas.microsoft.com/office/powerpoint/2010/main" val="3877718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iencedirect.com/topics/medicine-and-dentistry/medicare" TargetMode="External"/><Relationship Id="rId2" Type="http://schemas.openxmlformats.org/officeDocument/2006/relationships/hyperlink" Target="https://www.sciencedirect.com/topics/medicine-and-dentistry/generic-dru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jama.jamanetwork.com/article.aspx?articleid=2463262" TargetMode="External"/><Relationship Id="rId2" Type="http://schemas.openxmlformats.org/officeDocument/2006/relationships/hyperlink" Target="http://jama.jamanetwork.com/article.aspx?articleid=2040228" TargetMode="External"/><Relationship Id="rId1" Type="http://schemas.openxmlformats.org/officeDocument/2006/relationships/slideLayout" Target="../slideLayouts/slideLayout2.xml"/><Relationship Id="rId4" Type="http://schemas.openxmlformats.org/officeDocument/2006/relationships/hyperlink" Target="http://jama.jamanetwork.com/article.aspx?articleid=1853165"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5243: Costs of Health Care</a:t>
            </a:r>
            <a:endParaRPr lang="en-US" dirty="0"/>
          </a:p>
        </p:txBody>
      </p:sp>
      <p:sp>
        <p:nvSpPr>
          <p:cNvPr id="3" name="Subtitle 2"/>
          <p:cNvSpPr>
            <a:spLocks noGrp="1"/>
          </p:cNvSpPr>
          <p:nvPr>
            <p:ph type="subTitle" idx="1"/>
          </p:nvPr>
        </p:nvSpPr>
        <p:spPr/>
        <p:txBody>
          <a:bodyPr/>
          <a:lstStyle/>
          <a:p>
            <a:r>
              <a:rPr lang="en-US" smtClean="0"/>
              <a:t>Shane </a:t>
            </a:r>
            <a:r>
              <a:rPr lang="en-US" dirty="0" smtClean="0"/>
              <a:t>Murphy – </a:t>
            </a:r>
            <a:r>
              <a:rPr lang="en-US" dirty="0" smtClean="0">
                <a:hlinkClick r:id="rId2"/>
              </a:rPr>
              <a:t>shane@uconn.edu</a:t>
            </a:r>
            <a:endParaRPr lang="en-US" dirty="0" smtClean="0"/>
          </a:p>
          <a:p>
            <a:r>
              <a:rPr lang="en-US" dirty="0" smtClean="0"/>
              <a:t>Office Hours: Mon/Wed 11:00 PM – 12:30PM</a:t>
            </a:r>
          </a:p>
          <a:p>
            <a:endParaRPr lang="en-US" dirty="0" smtClean="0"/>
          </a:p>
          <a:p>
            <a:endParaRPr lang="en-US" dirty="0" smtClean="0"/>
          </a:p>
        </p:txBody>
      </p:sp>
    </p:spTree>
    <p:extLst>
      <p:ext uri="{BB962C8B-B14F-4D97-AF65-F5344CB8AC3E}">
        <p14:creationId xmlns:p14="http://schemas.microsoft.com/office/powerpoint/2010/main" val="2254730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Woolhandler</a:t>
            </a:r>
            <a:r>
              <a:rPr lang="en-US" dirty="0"/>
              <a:t>, S., </a:t>
            </a:r>
            <a:r>
              <a:rPr lang="en-US" dirty="0" smtClean="0"/>
              <a:t>et al </a:t>
            </a:r>
            <a:r>
              <a:rPr lang="en-US" dirty="0"/>
              <a:t>(2003). Costs of health care administration in the United States and Canada. </a:t>
            </a:r>
          </a:p>
        </p:txBody>
      </p:sp>
      <p:sp>
        <p:nvSpPr>
          <p:cNvPr id="3" name="Content Placeholder 2"/>
          <p:cNvSpPr>
            <a:spLocks noGrp="1"/>
          </p:cNvSpPr>
          <p:nvPr>
            <p:ph idx="1"/>
          </p:nvPr>
        </p:nvSpPr>
        <p:spPr/>
        <p:txBody>
          <a:bodyPr/>
          <a:lstStyle/>
          <a:p>
            <a:r>
              <a:rPr lang="en-US" dirty="0" smtClean="0"/>
              <a:t>Administration </a:t>
            </a:r>
            <a:r>
              <a:rPr lang="en-US" dirty="0"/>
              <a:t>accounted for 31.0 percent of health care expenditures in the United States and 16.7 percent of health care expenditures in Canada. </a:t>
            </a:r>
            <a:endParaRPr lang="en-US" dirty="0" smtClean="0"/>
          </a:p>
          <a:p>
            <a:r>
              <a:rPr lang="en-US" dirty="0"/>
              <a:t>Between 1969 and 1999, the share of the U.S. health care labor force accounted for by administrative workers grew from 18.2 percent to 27.3 percent. In Canada, it grew from 16.0 percent in 1971 to 19.1 percent in 1996.</a:t>
            </a:r>
          </a:p>
        </p:txBody>
      </p:sp>
    </p:spTree>
    <p:extLst>
      <p:ext uri="{BB962C8B-B14F-4D97-AF65-F5344CB8AC3E}">
        <p14:creationId xmlns:p14="http://schemas.microsoft.com/office/powerpoint/2010/main" val="496812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Papanicolas</a:t>
            </a:r>
            <a:r>
              <a:rPr lang="en-US" dirty="0"/>
              <a:t>, I., </a:t>
            </a:r>
            <a:r>
              <a:rPr lang="en-US" dirty="0" smtClean="0"/>
              <a:t>at al. </a:t>
            </a:r>
            <a:r>
              <a:rPr lang="en-US" dirty="0"/>
              <a:t>(2018). Health care spending in the United States and other high-income countries</a:t>
            </a:r>
            <a:r>
              <a:rPr lang="en-US" dirty="0" smtClean="0"/>
              <a:t>.</a:t>
            </a:r>
            <a:endParaRPr lang="en-US" dirty="0"/>
          </a:p>
        </p:txBody>
      </p:sp>
      <p:sp>
        <p:nvSpPr>
          <p:cNvPr id="3" name="Content Placeholder 2"/>
          <p:cNvSpPr>
            <a:spLocks noGrp="1"/>
          </p:cNvSpPr>
          <p:nvPr>
            <p:ph idx="1"/>
          </p:nvPr>
        </p:nvSpPr>
        <p:spPr/>
        <p:txBody>
          <a:bodyPr/>
          <a:lstStyle/>
          <a:p>
            <a:r>
              <a:rPr lang="en-US" dirty="0"/>
              <a:t>The United States spent approximately twice as much as other high-income countries on medical care, yet utilization rates in the United States were largely similar to those in other </a:t>
            </a:r>
            <a:r>
              <a:rPr lang="en-US" dirty="0" smtClean="0"/>
              <a:t>nations.</a:t>
            </a:r>
          </a:p>
          <a:p>
            <a:r>
              <a:rPr lang="en-US" dirty="0" smtClean="0"/>
              <a:t>Prices </a:t>
            </a:r>
            <a:r>
              <a:rPr lang="en-US" dirty="0"/>
              <a:t>of labor and goods, including pharmaceuticals, and administrative costs appeared to be the major drivers of the difference in overall cost between the United States and other high-income countries.</a:t>
            </a:r>
          </a:p>
        </p:txBody>
      </p:sp>
    </p:spTree>
    <p:extLst>
      <p:ext uri="{BB962C8B-B14F-4D97-AF65-F5344CB8AC3E}">
        <p14:creationId xmlns:p14="http://schemas.microsoft.com/office/powerpoint/2010/main" val="3876150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a:t>
            </a:r>
            <a:r>
              <a:rPr lang="en-US" dirty="0" smtClean="0"/>
              <a:t>et al. </a:t>
            </a:r>
            <a:r>
              <a:rPr lang="en-US" dirty="0"/>
              <a:t>(2019). It’s Still The Prices, Stupid: Why The US Spends So Much On Health </a:t>
            </a:r>
            <a:r>
              <a:rPr lang="en-US" dirty="0" smtClean="0"/>
              <a:t>Care</a:t>
            </a:r>
            <a:endParaRPr lang="en-US" dirty="0"/>
          </a:p>
        </p:txBody>
      </p:sp>
      <p:sp>
        <p:nvSpPr>
          <p:cNvPr id="3" name="Content Placeholder 2"/>
          <p:cNvSpPr>
            <a:spLocks noGrp="1"/>
          </p:cNvSpPr>
          <p:nvPr>
            <p:ph idx="1"/>
          </p:nvPr>
        </p:nvSpPr>
        <p:spPr/>
        <p:txBody>
          <a:bodyPr/>
          <a:lstStyle/>
          <a:p>
            <a:r>
              <a:rPr lang="en-US" dirty="0"/>
              <a:t>On key measures of health care resources per capita (hospital beds, physicians, and nurses), the US still provides significantly fewer resources compared to the OECD median </a:t>
            </a:r>
            <a:r>
              <a:rPr lang="en-US" dirty="0" smtClean="0"/>
              <a:t>country.</a:t>
            </a:r>
          </a:p>
          <a:p>
            <a:pPr lvl="1"/>
            <a:r>
              <a:rPr lang="en-US" dirty="0" smtClean="0"/>
              <a:t>In 2016, the </a:t>
            </a:r>
            <a:r>
              <a:rPr lang="en-US" dirty="0"/>
              <a:t>US had 26 percent fewer hospital beds per capita, 20 percent fewer practicing nurses, and 19 percent fewer practicing physicians per capita, compared to the OECD median country. </a:t>
            </a:r>
            <a:endParaRPr lang="en-US" dirty="0" smtClean="0"/>
          </a:p>
          <a:p>
            <a:r>
              <a:rPr lang="en-US" dirty="0" smtClean="0"/>
              <a:t>Since </a:t>
            </a:r>
            <a:r>
              <a:rPr lang="en-US" dirty="0"/>
              <a:t>the US is not consuming greater resources than other countries, the most logical factor is the higher prices paid in the US.</a:t>
            </a:r>
          </a:p>
        </p:txBody>
      </p:sp>
    </p:spTree>
    <p:extLst>
      <p:ext uri="{BB962C8B-B14F-4D97-AF65-F5344CB8AC3E}">
        <p14:creationId xmlns:p14="http://schemas.microsoft.com/office/powerpoint/2010/main" val="2656887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Lorenzoni</a:t>
            </a:r>
            <a:r>
              <a:rPr lang="en-US" dirty="0"/>
              <a:t>, L., </a:t>
            </a:r>
            <a:r>
              <a:rPr lang="en-US" dirty="0" smtClean="0"/>
              <a:t>et al. </a:t>
            </a:r>
            <a:r>
              <a:rPr lang="en-US" dirty="0"/>
              <a:t>(2014). Health-care expenditure and health policy in the USA versus other high-spending OECD countries</a:t>
            </a:r>
            <a:r>
              <a:rPr lang="en-US" dirty="0" smtClean="0"/>
              <a:t>.</a:t>
            </a:r>
            <a:endParaRPr lang="en-US" dirty="0"/>
          </a:p>
        </p:txBody>
      </p:sp>
      <p:sp>
        <p:nvSpPr>
          <p:cNvPr id="3" name="Content Placeholder 2"/>
          <p:cNvSpPr>
            <a:spLocks noGrp="1"/>
          </p:cNvSpPr>
          <p:nvPr>
            <p:ph idx="1"/>
          </p:nvPr>
        </p:nvSpPr>
        <p:spPr/>
        <p:txBody>
          <a:bodyPr/>
          <a:lstStyle/>
          <a:p>
            <a:r>
              <a:rPr lang="en-US" dirty="0"/>
              <a:t>Health price levels contribute the most to explaining the higher spending in the USA, and recent price dynamics largely explain declines in health expenditure </a:t>
            </a:r>
            <a:r>
              <a:rPr lang="en-US" dirty="0" smtClean="0"/>
              <a:t>growth</a:t>
            </a:r>
          </a:p>
          <a:p>
            <a:pPr lvl="1"/>
            <a:r>
              <a:rPr lang="en-US" dirty="0"/>
              <a:t>High and increasing rates of </a:t>
            </a:r>
            <a:r>
              <a:rPr lang="en-US" dirty="0">
                <a:hlinkClick r:id="rId2" tooltip="Learn more about Generic Drug"/>
              </a:rPr>
              <a:t>generic drug</a:t>
            </a:r>
            <a:r>
              <a:rPr lang="en-US" dirty="0"/>
              <a:t> use, an important shift from inpatient to outpatient hospital care, along with some effective price control measures on plans and providers by </a:t>
            </a:r>
            <a:r>
              <a:rPr lang="en-US" dirty="0">
                <a:hlinkClick r:id="rId3" tooltip="Learn more about Medicare"/>
              </a:rPr>
              <a:t>Medicare</a:t>
            </a:r>
            <a:r>
              <a:rPr lang="en-US" dirty="0"/>
              <a:t> and Medicaid, were some of the key factors responsible for the slowdown in health-care expenditure growth in the USA</a:t>
            </a:r>
          </a:p>
        </p:txBody>
      </p:sp>
    </p:spTree>
    <p:extLst>
      <p:ext uri="{BB962C8B-B14F-4D97-AF65-F5344CB8AC3E}">
        <p14:creationId xmlns:p14="http://schemas.microsoft.com/office/powerpoint/2010/main" val="76697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Anderson, G. F., </a:t>
            </a:r>
            <a:r>
              <a:rPr lang="en-US" dirty="0" smtClean="0"/>
              <a:t>et al. </a:t>
            </a:r>
            <a:r>
              <a:rPr lang="en-US" dirty="0"/>
              <a:t>(2003). It’s the prices, stupid: why the United States is so different from other countries</a:t>
            </a:r>
            <a:r>
              <a:rPr lang="en-US" dirty="0" smtClean="0"/>
              <a:t>.</a:t>
            </a:r>
            <a:endParaRPr lang="en-US" dirty="0"/>
          </a:p>
        </p:txBody>
      </p:sp>
      <p:sp>
        <p:nvSpPr>
          <p:cNvPr id="3" name="Content Placeholder 2"/>
          <p:cNvSpPr>
            <a:spLocks noGrp="1"/>
          </p:cNvSpPr>
          <p:nvPr>
            <p:ph idx="1"/>
          </p:nvPr>
        </p:nvSpPr>
        <p:spPr/>
        <p:txBody>
          <a:bodyPr/>
          <a:lstStyle/>
          <a:p>
            <a:r>
              <a:rPr lang="en-US" dirty="0"/>
              <a:t>The data show that the United States spends more on health care than any other </a:t>
            </a:r>
            <a:r>
              <a:rPr lang="en-US" dirty="0" smtClean="0"/>
              <a:t>country.</a:t>
            </a:r>
          </a:p>
          <a:p>
            <a:r>
              <a:rPr lang="en-US" dirty="0" smtClean="0"/>
              <a:t>However</a:t>
            </a:r>
            <a:r>
              <a:rPr lang="en-US" dirty="0"/>
              <a:t>, on most measures of health services use, the United States is below the OECD median.</a:t>
            </a:r>
          </a:p>
        </p:txBody>
      </p:sp>
    </p:spTree>
    <p:extLst>
      <p:ext uri="{BB962C8B-B14F-4D97-AF65-F5344CB8AC3E}">
        <p14:creationId xmlns:p14="http://schemas.microsoft.com/office/powerpoint/2010/main" val="1180861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Kantarjian</a:t>
            </a:r>
            <a:r>
              <a:rPr lang="en-US" dirty="0"/>
              <a:t>, H., &amp; </a:t>
            </a:r>
            <a:r>
              <a:rPr lang="en-US" dirty="0" err="1"/>
              <a:t>Rajkumar</a:t>
            </a:r>
            <a:r>
              <a:rPr lang="en-US" dirty="0"/>
              <a:t>, S. V. (</a:t>
            </a:r>
            <a:r>
              <a:rPr lang="en-US" dirty="0" smtClean="0"/>
              <a:t>2015). </a:t>
            </a:r>
            <a:r>
              <a:rPr lang="en-US" dirty="0"/>
              <a:t>Why are cancer drugs so expensive in the United States, and what are the solutions</a:t>
            </a:r>
            <a:r>
              <a:rPr lang="en-US" dirty="0" smtClean="0"/>
              <a:t>?.</a:t>
            </a:r>
            <a:endParaRPr lang="en-US" dirty="0"/>
          </a:p>
        </p:txBody>
      </p:sp>
      <p:sp>
        <p:nvSpPr>
          <p:cNvPr id="3" name="Content Placeholder 2"/>
          <p:cNvSpPr>
            <a:spLocks noGrp="1"/>
          </p:cNvSpPr>
          <p:nvPr>
            <p:ph idx="1"/>
          </p:nvPr>
        </p:nvSpPr>
        <p:spPr/>
        <p:txBody>
          <a:bodyPr/>
          <a:lstStyle/>
          <a:p>
            <a:r>
              <a:rPr lang="en-US" dirty="0" smtClean="0"/>
              <a:t>The health care industry in the United States is for-profit (unlike in European and other advanced nations), which appears to result in ill consequences driven by the demands for high profits: high drug prices (including cancer drugs) and high health care costs (18% of our gross domestic product vs 5%-9% in Europe).</a:t>
            </a:r>
            <a:endParaRPr lang="en-US" dirty="0"/>
          </a:p>
        </p:txBody>
      </p:sp>
    </p:spTree>
    <p:extLst>
      <p:ext uri="{BB962C8B-B14F-4D97-AF65-F5344CB8AC3E}">
        <p14:creationId xmlns:p14="http://schemas.microsoft.com/office/powerpoint/2010/main" val="6766035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Kesselheim</a:t>
            </a:r>
            <a:r>
              <a:rPr lang="en-US" dirty="0"/>
              <a:t>, A. S., </a:t>
            </a:r>
            <a:r>
              <a:rPr lang="en-US" dirty="0" err="1" smtClean="0"/>
              <a:t>Aet</a:t>
            </a:r>
            <a:r>
              <a:rPr lang="en-US" dirty="0" smtClean="0"/>
              <a:t> al. </a:t>
            </a:r>
            <a:r>
              <a:rPr lang="en-US" dirty="0"/>
              <a:t>(2016). The high cost of prescription drugs in the United States: origins and prospects for reform. </a:t>
            </a:r>
          </a:p>
        </p:txBody>
      </p:sp>
      <p:sp>
        <p:nvSpPr>
          <p:cNvPr id="3" name="Content Placeholder 2"/>
          <p:cNvSpPr>
            <a:spLocks noGrp="1"/>
          </p:cNvSpPr>
          <p:nvPr>
            <p:ph idx="1"/>
          </p:nvPr>
        </p:nvSpPr>
        <p:spPr/>
        <p:txBody>
          <a:bodyPr/>
          <a:lstStyle/>
          <a:p>
            <a:r>
              <a:rPr lang="en-US" dirty="0"/>
              <a:t>High drug prices are the result of the approach the United States has taken to granting government-protected monopolies to drug manufacturers, combined with coverage requirements imposed on government-funded drug benefits. </a:t>
            </a:r>
            <a:endParaRPr lang="en-US" dirty="0" smtClean="0"/>
          </a:p>
          <a:p>
            <a:r>
              <a:rPr lang="en-US" dirty="0"/>
              <a:t>Per capita prescription drug spending in the United States exceeds that in all other countries, largely driven by brand-name drug prices that have been increasing in recent years at rates far beyond the consumer price index</a:t>
            </a:r>
            <a:r>
              <a:rPr lang="en-US" dirty="0" smtClean="0"/>
              <a:t>.</a:t>
            </a:r>
          </a:p>
          <a:p>
            <a:pPr lvl="1"/>
            <a:r>
              <a:rPr lang="en-US" dirty="0"/>
              <a:t>In 2013, per capita spending on prescription drugs was $858 compared with an average of $400 for 19 other industrialized nations.</a:t>
            </a:r>
          </a:p>
        </p:txBody>
      </p:sp>
    </p:spTree>
    <p:extLst>
      <p:ext uri="{BB962C8B-B14F-4D97-AF65-F5344CB8AC3E}">
        <p14:creationId xmlns:p14="http://schemas.microsoft.com/office/powerpoint/2010/main" val="3820586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Siddiqui, M., &amp; </a:t>
            </a:r>
            <a:r>
              <a:rPr lang="en-US" dirty="0" err="1"/>
              <a:t>Rajkumar</a:t>
            </a:r>
            <a:r>
              <a:rPr lang="en-US" dirty="0"/>
              <a:t>, S. V. (</a:t>
            </a:r>
            <a:r>
              <a:rPr lang="en-US" dirty="0" smtClean="0"/>
              <a:t>2012). </a:t>
            </a:r>
            <a:r>
              <a:rPr lang="en-US" dirty="0"/>
              <a:t>The high cost of cancer drugs and what we can do about it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It is very expensive to move findings from bench to bedside and to perform all the regulatory studies (including phase 1, 2, and 3 clinical trials) to gain approval.</a:t>
            </a:r>
          </a:p>
          <a:p>
            <a:r>
              <a:rPr lang="en-US" dirty="0"/>
              <a:t>B</a:t>
            </a:r>
            <a:r>
              <a:rPr lang="en-US" dirty="0" smtClean="0"/>
              <a:t>ecause most cancers are incurable, patients are treated with each approved agent (sequentially or in combination), creating a virtual monopoly because the use of one drug does not automatically mean that the others are no longer needed. </a:t>
            </a:r>
          </a:p>
          <a:p>
            <a:r>
              <a:rPr lang="en-US" dirty="0"/>
              <a:t>E</a:t>
            </a:r>
            <a:r>
              <a:rPr lang="en-US" dirty="0" smtClean="0"/>
              <a:t>ven when the monopoly is broken with the arrival of “new and improved” versions of an approved drug, the older (and by now generic) drug tends to be viewed as substandard treatment, thereby perpetuating the situation.</a:t>
            </a:r>
          </a:p>
          <a:p>
            <a:r>
              <a:rPr lang="en-US" dirty="0" smtClean="0"/>
              <a:t>Cancer, and the seriousness of the diagnosis, plays a role in that patients and physicians are often willing to pay the high price of treatment even for marginal improvements in outcome.</a:t>
            </a:r>
          </a:p>
          <a:p>
            <a:r>
              <a:rPr lang="en-US" dirty="0" smtClean="0"/>
              <a:t>Our systems provide an incentive to administer more chemotherapy, and there are legal barriers that prevent agencies such as the FDA from taking economic and cost-effectiveness considerations into account when approving new drugs</a:t>
            </a:r>
            <a:endParaRPr lang="en-US" dirty="0"/>
          </a:p>
        </p:txBody>
      </p:sp>
    </p:spTree>
    <p:extLst>
      <p:ext uri="{BB962C8B-B14F-4D97-AF65-F5344CB8AC3E}">
        <p14:creationId xmlns:p14="http://schemas.microsoft.com/office/powerpoint/2010/main" val="3884848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Squires, D., &amp; Anderson, C. (2015). US health care from a global perspective: spending, use of services, prices, and health in 13 countries</a:t>
            </a:r>
            <a:r>
              <a:rPr lang="en-US" dirty="0" smtClean="0"/>
              <a:t>.</a:t>
            </a:r>
            <a:endParaRPr lang="en-US" dirty="0"/>
          </a:p>
        </p:txBody>
      </p:sp>
      <p:sp>
        <p:nvSpPr>
          <p:cNvPr id="3" name="Content Placeholder 2"/>
          <p:cNvSpPr>
            <a:spLocks noGrp="1"/>
          </p:cNvSpPr>
          <p:nvPr>
            <p:ph idx="1"/>
          </p:nvPr>
        </p:nvSpPr>
        <p:spPr/>
        <p:txBody>
          <a:bodyPr/>
          <a:lstStyle/>
          <a:p>
            <a:r>
              <a:rPr lang="en-US" dirty="0" smtClean="0"/>
              <a:t>Higher spending appeared to be largely driven by greater use of medical technology and higher health care prices, rather than more frequent doctor visits or hospital admissions.</a:t>
            </a:r>
            <a:endParaRPr lang="en-US" dirty="0"/>
          </a:p>
        </p:txBody>
      </p:sp>
    </p:spTree>
    <p:extLst>
      <p:ext uri="{BB962C8B-B14F-4D97-AF65-F5344CB8AC3E}">
        <p14:creationId xmlns:p14="http://schemas.microsoft.com/office/powerpoint/2010/main" val="1400301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Cutler, D. (2013). Why does health care cost so much in America? Ask Harvard’s David Cutler. </a:t>
            </a:r>
          </a:p>
        </p:txBody>
      </p:sp>
      <p:sp>
        <p:nvSpPr>
          <p:cNvPr id="3" name="Content Placeholder 2"/>
          <p:cNvSpPr>
            <a:spLocks noGrp="1"/>
          </p:cNvSpPr>
          <p:nvPr>
            <p:ph idx="1"/>
          </p:nvPr>
        </p:nvSpPr>
        <p:spPr/>
        <p:txBody>
          <a:bodyPr/>
          <a:lstStyle/>
          <a:p>
            <a:r>
              <a:rPr lang="en-US" dirty="0" smtClean="0"/>
              <a:t>Administrative costs</a:t>
            </a:r>
          </a:p>
          <a:p>
            <a:pPr lvl="1"/>
            <a:r>
              <a:rPr lang="en-US" dirty="0"/>
              <a:t>Duke University Hospital has 900 hospital beds and 1,300 billing clerks</a:t>
            </a:r>
            <a:r>
              <a:rPr lang="en-US" dirty="0" smtClean="0"/>
              <a:t>.</a:t>
            </a:r>
          </a:p>
          <a:p>
            <a:r>
              <a:rPr lang="en-US" dirty="0"/>
              <a:t>U.S. spends more than other countries do on many of the same things</a:t>
            </a:r>
            <a:r>
              <a:rPr lang="en-US" dirty="0" smtClean="0"/>
              <a:t>.</a:t>
            </a:r>
          </a:p>
          <a:p>
            <a:pPr lvl="1"/>
            <a:r>
              <a:rPr lang="en-US" dirty="0" smtClean="0"/>
              <a:t>Drugs, physician salaries, medical equipment</a:t>
            </a:r>
          </a:p>
          <a:p>
            <a:r>
              <a:rPr lang="en-US" dirty="0" smtClean="0"/>
              <a:t>Utilization of high cost procedures</a:t>
            </a:r>
          </a:p>
          <a:p>
            <a:pPr lvl="1"/>
            <a:r>
              <a:rPr lang="en-US" dirty="0" smtClean="0"/>
              <a:t>If </a:t>
            </a:r>
            <a:r>
              <a:rPr lang="en-US" dirty="0"/>
              <a:t>a person has a heart attack in the United States, they’re much more likely to get open heart surgery than they are in most other countries.</a:t>
            </a:r>
            <a:endParaRPr lang="en-US" dirty="0" smtClean="0"/>
          </a:p>
          <a:p>
            <a:pPr lvl="2"/>
            <a:r>
              <a:rPr lang="en-US" dirty="0" smtClean="0"/>
              <a:t>In </a:t>
            </a:r>
            <a:r>
              <a:rPr lang="en-US" dirty="0"/>
              <a:t>all of Ontario there are 11 hospitals that can do open heart surgery. Pennsylvania has roughly the population of Ontario and it has a bit over 60 hospitals that can do open heart surgery. </a:t>
            </a:r>
          </a:p>
        </p:txBody>
      </p:sp>
    </p:spTree>
    <p:extLst>
      <p:ext uri="{BB962C8B-B14F-4D97-AF65-F5344CB8AC3E}">
        <p14:creationId xmlns:p14="http://schemas.microsoft.com/office/powerpoint/2010/main" val="3227832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Articles on </a:t>
            </a:r>
            <a:r>
              <a:rPr lang="en-US" dirty="0"/>
              <a:t>mammograms discussed in http://www.econtalk.org/robert-aronowitz-on-risky-medicine/</a:t>
            </a:r>
            <a:endParaRPr lang="en-US" dirty="0" smtClean="0"/>
          </a:p>
          <a:p>
            <a:pPr lvl="2"/>
            <a:r>
              <a:rPr lang="en-US" dirty="0">
                <a:hlinkClick r:id="rId2"/>
              </a:rPr>
              <a:t>"Breast Cancer Screening: Benefits and Harms,"</a:t>
            </a:r>
            <a:r>
              <a:rPr lang="en-US" dirty="0"/>
              <a:t> by Jill </a:t>
            </a:r>
            <a:r>
              <a:rPr lang="en-US" dirty="0" err="1"/>
              <a:t>Jin</a:t>
            </a:r>
            <a:r>
              <a:rPr lang="en-US" dirty="0"/>
              <a:t>, MD, MPH. </a:t>
            </a:r>
            <a:r>
              <a:rPr lang="en-US" i="1" dirty="0"/>
              <a:t>Journal of the American Medical Association.</a:t>
            </a:r>
            <a:r>
              <a:rPr lang="en-US" dirty="0"/>
              <a:t> December 2014.</a:t>
            </a:r>
          </a:p>
          <a:p>
            <a:pPr lvl="2"/>
            <a:r>
              <a:rPr lang="en-US" dirty="0">
                <a:hlinkClick r:id="rId3"/>
              </a:rPr>
              <a:t>"Breast Cancer Screening for Women at Average Risk,"</a:t>
            </a:r>
            <a:r>
              <a:rPr lang="en-US" dirty="0"/>
              <a:t> by Kevin C. </a:t>
            </a:r>
            <a:r>
              <a:rPr lang="en-US" dirty="0" err="1"/>
              <a:t>Oeffinger</a:t>
            </a:r>
            <a:r>
              <a:rPr lang="en-US" dirty="0"/>
              <a:t>, MD et al. </a:t>
            </a:r>
            <a:r>
              <a:rPr lang="en-US" i="1" dirty="0"/>
              <a:t>Journal of the American Medical </a:t>
            </a:r>
            <a:r>
              <a:rPr lang="en-US" i="1" dirty="0" err="1"/>
              <a:t>Association.</a:t>
            </a:r>
            <a:r>
              <a:rPr lang="en-US" dirty="0" err="1"/>
              <a:t>October</a:t>
            </a:r>
            <a:r>
              <a:rPr lang="en-US" dirty="0"/>
              <a:t> 2015.</a:t>
            </a:r>
          </a:p>
          <a:p>
            <a:pPr lvl="2"/>
            <a:r>
              <a:rPr lang="en-US" dirty="0">
                <a:hlinkClick r:id="rId4"/>
              </a:rPr>
              <a:t>"A Systematic Assessment of Benefits and Risks to Guide Breast Cancer Screening,"</a:t>
            </a:r>
            <a:r>
              <a:rPr lang="en-US" dirty="0"/>
              <a:t> by Lydia E. Pace, MD, MPH and Nancy L. Keating, MD, MPH. </a:t>
            </a:r>
            <a:r>
              <a:rPr lang="en-US" i="1" dirty="0"/>
              <a:t>Journal of the American Medical Association.</a:t>
            </a:r>
            <a:r>
              <a:rPr lang="en-US" dirty="0"/>
              <a:t> April 2014</a:t>
            </a:r>
            <a:r>
              <a:rPr lang="en-US" dirty="0" smtClean="0"/>
              <a:t>.</a:t>
            </a:r>
          </a:p>
          <a:p>
            <a:r>
              <a:rPr lang="en-US" dirty="0" smtClean="0"/>
              <a:t>Cost and benefits of regular mammograms</a:t>
            </a:r>
          </a:p>
          <a:p>
            <a:pPr lvl="1"/>
            <a:r>
              <a:rPr lang="en-US" dirty="0" smtClean="0"/>
              <a:t>Deaths averted: 10 deaths averted per 10,000 screened women</a:t>
            </a:r>
          </a:p>
          <a:p>
            <a:pPr lvl="2"/>
            <a:r>
              <a:rPr lang="en-US" dirty="0" smtClean="0"/>
              <a:t>Based on data from as much as 50 years ago</a:t>
            </a:r>
          </a:p>
          <a:p>
            <a:pPr lvl="2"/>
            <a:r>
              <a:rPr lang="en-US" dirty="0" smtClean="0"/>
              <a:t>Other weaknesses exist as well</a:t>
            </a:r>
          </a:p>
          <a:p>
            <a:pPr lvl="1"/>
            <a:r>
              <a:rPr lang="en-US" dirty="0" smtClean="0"/>
              <a:t>Over-diagnosis: 57 cases of false positives per 10,000 leading to unnecessary additional tests or even biopsies or other treatment</a:t>
            </a:r>
          </a:p>
          <a:p>
            <a:pPr lvl="2"/>
            <a:r>
              <a:rPr lang="en-US" dirty="0" smtClean="0"/>
              <a:t>Problems may exist in these estimates as well, etc</a:t>
            </a:r>
            <a:r>
              <a:rPr lang="en-US" dirty="0"/>
              <a:t>.</a:t>
            </a:r>
            <a:endParaRPr lang="en-US" dirty="0" smtClean="0"/>
          </a:p>
          <a:p>
            <a:pPr lvl="1"/>
            <a:r>
              <a:rPr lang="en-US" dirty="0" smtClean="0"/>
              <a:t>Survival rates: </a:t>
            </a:r>
          </a:p>
          <a:p>
            <a:pPr lvl="1"/>
            <a:r>
              <a:rPr lang="en-US" dirty="0" smtClean="0"/>
              <a:t>Differentiating by risk profile: </a:t>
            </a:r>
            <a:endParaRPr lang="en-US" dirty="0"/>
          </a:p>
        </p:txBody>
      </p:sp>
    </p:spTree>
    <p:extLst>
      <p:ext uri="{BB962C8B-B14F-4D97-AF65-F5344CB8AC3E}">
        <p14:creationId xmlns:p14="http://schemas.microsoft.com/office/powerpoint/2010/main" val="2107558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Gawande</a:t>
            </a:r>
            <a:r>
              <a:rPr lang="en-US" dirty="0"/>
              <a:t>, A. (2009). The cost conundrum</a:t>
            </a:r>
            <a:r>
              <a:rPr lang="en-US" dirty="0" smtClean="0"/>
              <a:t>.</a:t>
            </a:r>
            <a:endParaRPr lang="en-US" dirty="0"/>
          </a:p>
        </p:txBody>
      </p:sp>
      <p:sp>
        <p:nvSpPr>
          <p:cNvPr id="3" name="Content Placeholder 2"/>
          <p:cNvSpPr>
            <a:spLocks noGrp="1"/>
          </p:cNvSpPr>
          <p:nvPr>
            <p:ph idx="1"/>
          </p:nvPr>
        </p:nvSpPr>
        <p:spPr/>
        <p:txBody>
          <a:bodyPr/>
          <a:lstStyle/>
          <a:p>
            <a:r>
              <a:rPr lang="en-US" dirty="0" smtClean="0"/>
              <a:t>More frequent tests and procedures, more visits with specialists, and more frequent admission to hospitals.</a:t>
            </a:r>
          </a:p>
          <a:p>
            <a:r>
              <a:rPr lang="en-US" dirty="0" smtClean="0"/>
              <a:t>Patients in high-cost areas were actually less likely to receive low-cost preventive services</a:t>
            </a:r>
          </a:p>
          <a:p>
            <a:r>
              <a:rPr lang="en-US" dirty="0" smtClean="0"/>
              <a:t>Accountability is limited, doctors don’t know if they are improving overall community health, only if they are following best practice for the patients they see.</a:t>
            </a:r>
            <a:endParaRPr lang="en-US" dirty="0"/>
          </a:p>
        </p:txBody>
      </p:sp>
    </p:spTree>
    <p:extLst>
      <p:ext uri="{BB962C8B-B14F-4D97-AF65-F5344CB8AC3E}">
        <p14:creationId xmlns:p14="http://schemas.microsoft.com/office/powerpoint/2010/main" val="18138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Aaron, H. J., &amp; Ginsburg, P. B. (2009). Is health spending excessive? If so, what can we do about it</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US" dirty="0"/>
              <a:t> Most studies attribute one-half to two-thirds of the gap to the advance of medical technology, which lengthens the menu of beneficial interventions or improves their quality</a:t>
            </a:r>
            <a:r>
              <a:rPr lang="en-US" dirty="0" smtClean="0"/>
              <a:t>.</a:t>
            </a:r>
          </a:p>
          <a:p>
            <a:r>
              <a:rPr lang="en-US" dirty="0"/>
              <a:t>Excessive use resulting from insurance </a:t>
            </a:r>
            <a:endParaRPr lang="en-US" dirty="0" smtClean="0"/>
          </a:p>
          <a:p>
            <a:r>
              <a:rPr lang="en-US" dirty="0" smtClean="0"/>
              <a:t>Fee-for-service payment </a:t>
            </a:r>
            <a:r>
              <a:rPr lang="en-US" dirty="0"/>
              <a:t>rewards providers for supplying particular services rather than for producing favorable outcomes or efficiently treating an episode of illness</a:t>
            </a:r>
            <a:r>
              <a:rPr lang="en-US" dirty="0" smtClean="0"/>
              <a:t>.</a:t>
            </a:r>
          </a:p>
          <a:p>
            <a:r>
              <a:rPr lang="en-US" dirty="0" smtClean="0"/>
              <a:t>Inefficient </a:t>
            </a:r>
            <a:r>
              <a:rPr lang="en-US" dirty="0"/>
              <a:t>organization of health care delivery needlessly boosts U.S. health spending</a:t>
            </a:r>
            <a:r>
              <a:rPr lang="en-US" dirty="0" smtClean="0"/>
              <a:t>.</a:t>
            </a:r>
          </a:p>
          <a:p>
            <a:r>
              <a:rPr lang="en-US" dirty="0"/>
              <a:t>Prices of drugs in the United States are higher than in other </a:t>
            </a:r>
            <a:r>
              <a:rPr lang="en-US" dirty="0" smtClean="0"/>
              <a:t>countries</a:t>
            </a:r>
          </a:p>
          <a:p>
            <a:endParaRPr lang="en-US" dirty="0"/>
          </a:p>
          <a:p>
            <a:r>
              <a:rPr lang="en-US" dirty="0" smtClean="0"/>
              <a:t>Also discusses alternative reasons which may not be a good </a:t>
            </a:r>
            <a:r>
              <a:rPr lang="en-US" dirty="0" err="1" smtClean="0"/>
              <a:t>explination</a:t>
            </a:r>
            <a:endParaRPr lang="en-US" dirty="0"/>
          </a:p>
        </p:txBody>
      </p:sp>
    </p:spTree>
    <p:extLst>
      <p:ext uri="{BB962C8B-B14F-4D97-AF65-F5344CB8AC3E}">
        <p14:creationId xmlns:p14="http://schemas.microsoft.com/office/powerpoint/2010/main" val="9729892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Reinhardt, U. E., </a:t>
            </a:r>
            <a:r>
              <a:rPr lang="en-US" dirty="0" smtClean="0"/>
              <a:t>et al. </a:t>
            </a:r>
            <a:r>
              <a:rPr lang="en-US" dirty="0"/>
              <a:t>(2004). US health care spending in an international context</a:t>
            </a:r>
            <a:r>
              <a:rPr lang="en-US" dirty="0" smtClean="0"/>
              <a:t>.</a:t>
            </a:r>
            <a:endParaRPr lang="en-US" dirty="0"/>
          </a:p>
        </p:txBody>
      </p:sp>
      <p:sp>
        <p:nvSpPr>
          <p:cNvPr id="3" name="Content Placeholder 2"/>
          <p:cNvSpPr>
            <a:spLocks noGrp="1"/>
          </p:cNvSpPr>
          <p:nvPr>
            <p:ph idx="1"/>
          </p:nvPr>
        </p:nvSpPr>
        <p:spPr/>
        <p:txBody>
          <a:bodyPr/>
          <a:lstStyle/>
          <a:p>
            <a:r>
              <a:rPr lang="en-US" dirty="0" smtClean="0"/>
              <a:t>GDP per capita</a:t>
            </a:r>
          </a:p>
          <a:p>
            <a:r>
              <a:rPr lang="en-US" dirty="0" smtClean="0"/>
              <a:t>Higher prices</a:t>
            </a:r>
          </a:p>
          <a:p>
            <a:r>
              <a:rPr lang="en-US" dirty="0" smtClean="0"/>
              <a:t>Limited supply of providers (low physicians and nurses per capita)</a:t>
            </a:r>
          </a:p>
          <a:p>
            <a:r>
              <a:rPr lang="en-US" dirty="0" smtClean="0"/>
              <a:t>Highly </a:t>
            </a:r>
            <a:r>
              <a:rPr lang="en-US" dirty="0"/>
              <a:t>complex and fragmented payment system that weakens the demand side of the health sector and entails high administrative </a:t>
            </a:r>
            <a:r>
              <a:rPr lang="en-US" dirty="0" smtClean="0"/>
              <a:t>costs</a:t>
            </a:r>
          </a:p>
          <a:p>
            <a:r>
              <a:rPr lang="en-US" dirty="0" smtClean="0"/>
              <a:t>Unwillingness to ration care</a:t>
            </a:r>
          </a:p>
          <a:p>
            <a:endParaRPr lang="en-US" dirty="0"/>
          </a:p>
          <a:p>
            <a:endParaRPr lang="en-US" dirty="0"/>
          </a:p>
        </p:txBody>
      </p:sp>
    </p:spTree>
    <p:extLst>
      <p:ext uri="{BB962C8B-B14F-4D97-AF65-F5344CB8AC3E}">
        <p14:creationId xmlns:p14="http://schemas.microsoft.com/office/powerpoint/2010/main" val="34613955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Bodenheimer</a:t>
            </a:r>
            <a:r>
              <a:rPr lang="en-US" dirty="0"/>
              <a:t>, T. (2005). High and rising health care costs. Part 1: seeking an explanation</a:t>
            </a:r>
            <a:r>
              <a:rPr lang="en-US" dirty="0" smtClean="0"/>
              <a:t>.</a:t>
            </a:r>
            <a:endParaRPr lang="en-US" dirty="0"/>
          </a:p>
        </p:txBody>
      </p:sp>
      <p:sp>
        <p:nvSpPr>
          <p:cNvPr id="3" name="Content Placeholder 2"/>
          <p:cNvSpPr>
            <a:spLocks noGrp="1"/>
          </p:cNvSpPr>
          <p:nvPr>
            <p:ph idx="1"/>
          </p:nvPr>
        </p:nvSpPr>
        <p:spPr/>
        <p:txBody>
          <a:bodyPr/>
          <a:lstStyle/>
          <a:p>
            <a:r>
              <a:rPr lang="en-US" dirty="0" smtClean="0"/>
              <a:t>the </a:t>
            </a:r>
            <a:r>
              <a:rPr lang="en-US" dirty="0"/>
              <a:t>weakness of a competitive free market within the health system, by the rapid diffusion of new </a:t>
            </a:r>
            <a:r>
              <a:rPr lang="en-US" dirty="0" smtClean="0"/>
              <a:t>technologies</a:t>
            </a:r>
          </a:p>
          <a:p>
            <a:r>
              <a:rPr lang="en-US" dirty="0" smtClean="0"/>
              <a:t>excessive </a:t>
            </a:r>
            <a:r>
              <a:rPr lang="en-US" dirty="0"/>
              <a:t>costs of administering the health </a:t>
            </a:r>
            <a:r>
              <a:rPr lang="en-US" dirty="0" smtClean="0"/>
              <a:t>system</a:t>
            </a:r>
          </a:p>
          <a:p>
            <a:r>
              <a:rPr lang="en-US" dirty="0" smtClean="0"/>
              <a:t>absence </a:t>
            </a:r>
            <a:r>
              <a:rPr lang="en-US" dirty="0"/>
              <a:t>of strong cost-containment </a:t>
            </a:r>
            <a:r>
              <a:rPr lang="en-US" dirty="0" smtClean="0"/>
              <a:t>measures</a:t>
            </a:r>
          </a:p>
          <a:p>
            <a:r>
              <a:rPr lang="en-US" dirty="0" smtClean="0"/>
              <a:t>undue </a:t>
            </a:r>
            <a:r>
              <a:rPr lang="en-US" dirty="0"/>
              <a:t>market power of health care </a:t>
            </a:r>
            <a:r>
              <a:rPr lang="en-US" dirty="0" smtClean="0"/>
              <a:t>providers</a:t>
            </a:r>
            <a:endParaRPr lang="en-US" dirty="0"/>
          </a:p>
        </p:txBody>
      </p:sp>
    </p:spTree>
    <p:extLst>
      <p:ext uri="{BB962C8B-B14F-4D97-AF65-F5344CB8AC3E}">
        <p14:creationId xmlns:p14="http://schemas.microsoft.com/office/powerpoint/2010/main" val="1932421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factors</a:t>
            </a:r>
            <a:endParaRPr lang="en-US" dirty="0"/>
          </a:p>
        </p:txBody>
      </p:sp>
      <p:sp>
        <p:nvSpPr>
          <p:cNvPr id="3" name="Content Placeholder 2"/>
          <p:cNvSpPr>
            <a:spLocks noGrp="1"/>
          </p:cNvSpPr>
          <p:nvPr>
            <p:ph idx="1"/>
          </p:nvPr>
        </p:nvSpPr>
        <p:spPr/>
        <p:txBody>
          <a:bodyPr/>
          <a:lstStyle/>
          <a:p>
            <a:r>
              <a:rPr lang="en-US" dirty="0" smtClean="0"/>
              <a:t>Technology</a:t>
            </a:r>
          </a:p>
          <a:p>
            <a:r>
              <a:rPr lang="en-US" dirty="0" smtClean="0"/>
              <a:t>Administrative costs</a:t>
            </a:r>
          </a:p>
          <a:p>
            <a:r>
              <a:rPr lang="en-US" dirty="0" smtClean="0"/>
              <a:t>Pharmaceutical prices</a:t>
            </a:r>
          </a:p>
          <a:p>
            <a:r>
              <a:rPr lang="en-US" smtClean="0"/>
              <a:t>Service intensity </a:t>
            </a:r>
            <a:r>
              <a:rPr lang="en-US" dirty="0" smtClean="0"/>
              <a:t>and utilization</a:t>
            </a:r>
          </a:p>
          <a:p>
            <a:r>
              <a:rPr lang="en-US" dirty="0" smtClean="0"/>
              <a:t>Insurance market fragmentation</a:t>
            </a:r>
          </a:p>
          <a:p>
            <a:r>
              <a:rPr lang="en-US" dirty="0" smtClean="0"/>
              <a:t>Stakeholder disagreement in government</a:t>
            </a:r>
            <a:endParaRPr lang="en-US" dirty="0"/>
          </a:p>
        </p:txBody>
      </p:sp>
    </p:spTree>
    <p:extLst>
      <p:ext uri="{BB962C8B-B14F-4D97-AF65-F5344CB8AC3E}">
        <p14:creationId xmlns:p14="http://schemas.microsoft.com/office/powerpoint/2010/main" val="2493842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Political Science</a:t>
            </a:r>
            <a:endParaRPr lang="en-US" dirty="0"/>
          </a:p>
        </p:txBody>
      </p:sp>
      <p:sp>
        <p:nvSpPr>
          <p:cNvPr id="3" name="Content Placeholder 2"/>
          <p:cNvSpPr>
            <a:spLocks noGrp="1"/>
          </p:cNvSpPr>
          <p:nvPr>
            <p:ph idx="1"/>
          </p:nvPr>
        </p:nvSpPr>
        <p:spPr/>
        <p:txBody>
          <a:bodyPr/>
          <a:lstStyle/>
          <a:p>
            <a:r>
              <a:rPr lang="en-US" dirty="0" err="1" smtClean="0"/>
              <a:t>Selectorate</a:t>
            </a:r>
            <a:endParaRPr lang="en-US" dirty="0" smtClean="0"/>
          </a:p>
          <a:p>
            <a:pPr lvl="1"/>
            <a:r>
              <a:rPr lang="en-US" dirty="0" smtClean="0"/>
              <a:t>Bruce Bueno de </a:t>
            </a:r>
            <a:r>
              <a:rPr lang="en-US" dirty="0" err="1" smtClean="0"/>
              <a:t>Mesquita</a:t>
            </a:r>
            <a:endParaRPr lang="en-US" dirty="0" smtClean="0"/>
          </a:p>
          <a:p>
            <a:r>
              <a:rPr lang="en-US" dirty="0" smtClean="0"/>
              <a:t>3 Axis</a:t>
            </a:r>
          </a:p>
          <a:p>
            <a:pPr lvl="1"/>
            <a:r>
              <a:rPr lang="en-US" dirty="0" smtClean="0"/>
              <a:t>Left-liberal: oppressor vs the oppressed </a:t>
            </a:r>
          </a:p>
          <a:p>
            <a:pPr lvl="1"/>
            <a:r>
              <a:rPr lang="en-US" dirty="0" smtClean="0"/>
              <a:t>Right-conservative: civilization vs savage</a:t>
            </a:r>
          </a:p>
          <a:p>
            <a:pPr lvl="1"/>
            <a:r>
              <a:rPr lang="en-US" dirty="0" smtClean="0"/>
              <a:t>Libertarian: liberty vs </a:t>
            </a:r>
            <a:r>
              <a:rPr lang="en-US" dirty="0" err="1" smtClean="0"/>
              <a:t>coersion</a:t>
            </a:r>
            <a:endParaRPr lang="en-US" dirty="0" smtClean="0"/>
          </a:p>
          <a:p>
            <a:pPr lvl="2"/>
            <a:r>
              <a:rPr lang="en-US" dirty="0" smtClean="0"/>
              <a:t>Robert Kling</a:t>
            </a:r>
            <a:endParaRPr lang="en-US" dirty="0"/>
          </a:p>
        </p:txBody>
      </p:sp>
    </p:spTree>
    <p:extLst>
      <p:ext uri="{BB962C8B-B14F-4D97-AF65-F5344CB8AC3E}">
        <p14:creationId xmlns:p14="http://schemas.microsoft.com/office/powerpoint/2010/main" val="467613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(part 1)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Why are health costs so high in the US?</a:t>
            </a:r>
          </a:p>
          <a:p>
            <a:r>
              <a:rPr lang="en-US" dirty="0" smtClean="0"/>
              <a:t>What were the different reasons given in your papers (not just the main reason or the preferred reason)?</a:t>
            </a:r>
          </a:p>
          <a:p>
            <a:r>
              <a:rPr lang="en-US" dirty="0" smtClean="0"/>
              <a:t>How did your paper come to the conclusion it came to?</a:t>
            </a:r>
          </a:p>
          <a:p>
            <a:pPr lvl="1"/>
            <a:r>
              <a:rPr lang="en-US" dirty="0" smtClean="0"/>
              <a:t>What data was used? Was there a statistical method?</a:t>
            </a:r>
          </a:p>
          <a:p>
            <a:r>
              <a:rPr lang="en-US" dirty="0" smtClean="0"/>
              <a:t>What would your paper think of the conclusion of your partners paper?</a:t>
            </a:r>
          </a:p>
          <a:p>
            <a:endParaRPr lang="en-US" dirty="0"/>
          </a:p>
          <a:p>
            <a:r>
              <a:rPr lang="en-US" dirty="0" smtClean="0"/>
              <a:t>What do you think?</a:t>
            </a:r>
          </a:p>
          <a:p>
            <a:pPr lvl="1"/>
            <a:r>
              <a:rPr lang="en-US" dirty="0" smtClean="0"/>
              <a:t>What were some problems with the conclusions in both papers?</a:t>
            </a:r>
            <a:endParaRPr lang="en-US" dirty="0"/>
          </a:p>
        </p:txBody>
      </p:sp>
    </p:spTree>
    <p:extLst>
      <p:ext uri="{BB962C8B-B14F-4D97-AF65-F5344CB8AC3E}">
        <p14:creationId xmlns:p14="http://schemas.microsoft.com/office/powerpoint/2010/main" val="3981490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59" y="1"/>
            <a:ext cx="12005441" cy="662152"/>
          </a:xfrm>
        </p:spPr>
        <p:txBody>
          <a:bodyPr>
            <a:normAutofit fontScale="90000"/>
          </a:bodyPr>
          <a:lstStyle/>
          <a:p>
            <a:r>
              <a:rPr lang="en-US" dirty="0"/>
              <a:t>Why are health costs so high in the US</a:t>
            </a:r>
            <a:r>
              <a:rPr lang="en-US" dirty="0" smtClean="0"/>
              <a:t>?</a:t>
            </a:r>
            <a:endParaRPr lang="en-US" dirty="0"/>
          </a:p>
        </p:txBody>
      </p:sp>
      <p:sp>
        <p:nvSpPr>
          <p:cNvPr id="3" name="Content Placeholder 2"/>
          <p:cNvSpPr>
            <a:spLocks noGrp="1"/>
          </p:cNvSpPr>
          <p:nvPr>
            <p:ph idx="1"/>
          </p:nvPr>
        </p:nvSpPr>
        <p:spPr>
          <a:xfrm>
            <a:off x="110359" y="819806"/>
            <a:ext cx="12005441" cy="5935717"/>
          </a:xfrm>
        </p:spPr>
        <p:txBody>
          <a:bodyPr>
            <a:normAutofit fontScale="25000" lnSpcReduction="20000"/>
          </a:bodyPr>
          <a:lstStyle/>
          <a:p>
            <a:r>
              <a:rPr lang="en-US" dirty="0" smtClean="0"/>
              <a:t>Utilization</a:t>
            </a:r>
          </a:p>
          <a:p>
            <a:r>
              <a:rPr lang="en-US" dirty="0" smtClean="0"/>
              <a:t>Misallocation of resources</a:t>
            </a:r>
          </a:p>
          <a:p>
            <a:r>
              <a:rPr lang="en-US" dirty="0" smtClean="0"/>
              <a:t>Waste</a:t>
            </a:r>
          </a:p>
          <a:p>
            <a:r>
              <a:rPr lang="en-US" dirty="0" smtClean="0"/>
              <a:t>Multi-payer system</a:t>
            </a:r>
          </a:p>
          <a:p>
            <a:r>
              <a:rPr lang="en-US" dirty="0" smtClean="0"/>
              <a:t>Lack of transparency in supply chain</a:t>
            </a:r>
          </a:p>
          <a:p>
            <a:r>
              <a:rPr lang="en-US" dirty="0" smtClean="0"/>
              <a:t>Physician and nurse salaries</a:t>
            </a:r>
          </a:p>
          <a:p>
            <a:r>
              <a:rPr lang="en-US" dirty="0" smtClean="0"/>
              <a:t>Pharma prices</a:t>
            </a:r>
          </a:p>
          <a:p>
            <a:pPr lvl="1"/>
            <a:r>
              <a:rPr lang="en-US" dirty="0" smtClean="0"/>
              <a:t>Medicare Part D doesn’t negotiate with pharma companies</a:t>
            </a:r>
          </a:p>
          <a:p>
            <a:pPr lvl="1"/>
            <a:r>
              <a:rPr lang="en-US" dirty="0" smtClean="0"/>
              <a:t>R&amp;D</a:t>
            </a:r>
          </a:p>
          <a:p>
            <a:pPr lvl="1"/>
            <a:r>
              <a:rPr lang="en-US" dirty="0" smtClean="0"/>
              <a:t>Patent/generics policies</a:t>
            </a:r>
          </a:p>
          <a:p>
            <a:r>
              <a:rPr lang="en-US" dirty="0" smtClean="0"/>
              <a:t>Service prices</a:t>
            </a:r>
          </a:p>
          <a:p>
            <a:r>
              <a:rPr lang="en-US" dirty="0" smtClean="0"/>
              <a:t>Cost-effectiveness not considered</a:t>
            </a:r>
          </a:p>
          <a:p>
            <a:r>
              <a:rPr lang="en-US" dirty="0" smtClean="0"/>
              <a:t>Demographic changes</a:t>
            </a:r>
          </a:p>
          <a:p>
            <a:pPr lvl="1"/>
            <a:r>
              <a:rPr lang="en-US" dirty="0" smtClean="0"/>
              <a:t>Aging</a:t>
            </a:r>
          </a:p>
          <a:p>
            <a:pPr lvl="1"/>
            <a:r>
              <a:rPr lang="en-US" dirty="0" smtClean="0"/>
              <a:t>Disease patterns</a:t>
            </a:r>
          </a:p>
          <a:p>
            <a:r>
              <a:rPr lang="en-US" dirty="0"/>
              <a:t>Administrative burden</a:t>
            </a:r>
          </a:p>
          <a:p>
            <a:r>
              <a:rPr lang="en-US" dirty="0" smtClean="0"/>
              <a:t>Cost to satisfy regulatory requirements (compliance)</a:t>
            </a:r>
          </a:p>
          <a:p>
            <a:r>
              <a:rPr lang="en-US" dirty="0" smtClean="0"/>
              <a:t>Medical equipment prices</a:t>
            </a:r>
          </a:p>
          <a:p>
            <a:r>
              <a:rPr lang="en-US" dirty="0" smtClean="0"/>
              <a:t>Physician supply</a:t>
            </a:r>
          </a:p>
          <a:p>
            <a:r>
              <a:rPr lang="en-US" dirty="0" smtClean="0"/>
              <a:t>Rising GDP</a:t>
            </a:r>
          </a:p>
          <a:p>
            <a:r>
              <a:rPr lang="en-US" dirty="0" smtClean="0"/>
              <a:t>Lack of accountability</a:t>
            </a:r>
          </a:p>
          <a:p>
            <a:r>
              <a:rPr lang="en-US" dirty="0" smtClean="0"/>
              <a:t>Improving technology</a:t>
            </a:r>
          </a:p>
          <a:p>
            <a:r>
              <a:rPr lang="en-US" dirty="0" smtClean="0"/>
              <a:t>Increased diagnosis of disease</a:t>
            </a:r>
          </a:p>
          <a:p>
            <a:r>
              <a:rPr lang="en-US" dirty="0" smtClean="0"/>
              <a:t>Lack of incentives to lower cost</a:t>
            </a:r>
          </a:p>
          <a:p>
            <a:r>
              <a:rPr lang="en-US" dirty="0" smtClean="0"/>
              <a:t>Stagnant administrative/bureaucratic technologies</a:t>
            </a:r>
          </a:p>
          <a:p>
            <a:r>
              <a:rPr lang="en-US" dirty="0" smtClean="0"/>
              <a:t>Litigation</a:t>
            </a:r>
          </a:p>
          <a:p>
            <a:r>
              <a:rPr lang="en-US" dirty="0" smtClean="0"/>
              <a:t>Market structure/monopolies</a:t>
            </a:r>
          </a:p>
          <a:p>
            <a:r>
              <a:rPr lang="en-US" dirty="0" err="1" smtClean="0"/>
              <a:t>Uninsurance</a:t>
            </a:r>
            <a:r>
              <a:rPr lang="en-US" dirty="0" smtClean="0"/>
              <a:t> rates</a:t>
            </a:r>
          </a:p>
          <a:p>
            <a:r>
              <a:rPr lang="en-US" dirty="0" smtClean="0"/>
              <a:t>Willingness to pay</a:t>
            </a:r>
            <a:endParaRPr lang="en-US" dirty="0"/>
          </a:p>
        </p:txBody>
      </p:sp>
    </p:spTree>
    <p:extLst>
      <p:ext uri="{BB962C8B-B14F-4D97-AF65-F5344CB8AC3E}">
        <p14:creationId xmlns:p14="http://schemas.microsoft.com/office/powerpoint/2010/main" val="1863379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5" y="70946"/>
            <a:ext cx="12005441" cy="606972"/>
          </a:xfrm>
        </p:spPr>
        <p:txBody>
          <a:bodyPr>
            <a:normAutofit fontScale="90000"/>
          </a:bodyPr>
          <a:lstStyle/>
          <a:p>
            <a:r>
              <a:rPr lang="en-US" dirty="0" smtClean="0"/>
              <a:t>Questions (part 2)</a:t>
            </a:r>
            <a:endParaRPr lang="en-US" dirty="0"/>
          </a:p>
        </p:txBody>
      </p:sp>
      <p:sp>
        <p:nvSpPr>
          <p:cNvPr id="3" name="Content Placeholder 2"/>
          <p:cNvSpPr>
            <a:spLocks noGrp="1"/>
          </p:cNvSpPr>
          <p:nvPr>
            <p:ph idx="1"/>
          </p:nvPr>
        </p:nvSpPr>
        <p:spPr>
          <a:xfrm>
            <a:off x="70944" y="745687"/>
            <a:ext cx="12005441" cy="6001954"/>
          </a:xfrm>
        </p:spPr>
        <p:txBody>
          <a:bodyPr>
            <a:normAutofit fontScale="85000" lnSpcReduction="20000"/>
          </a:bodyPr>
          <a:lstStyle/>
          <a:p>
            <a:r>
              <a:rPr lang="en-US" dirty="0"/>
              <a:t>Utilization</a:t>
            </a:r>
          </a:p>
          <a:p>
            <a:pPr lvl="1"/>
            <a:r>
              <a:rPr lang="en-US" dirty="0"/>
              <a:t>Cost-effectiveness not </a:t>
            </a:r>
            <a:r>
              <a:rPr lang="en-US" dirty="0" smtClean="0"/>
              <a:t>considered - Misallocation </a:t>
            </a:r>
            <a:r>
              <a:rPr lang="en-US" dirty="0"/>
              <a:t>of </a:t>
            </a:r>
            <a:r>
              <a:rPr lang="en-US" dirty="0" smtClean="0"/>
              <a:t>resources - Waste</a:t>
            </a:r>
          </a:p>
          <a:p>
            <a:r>
              <a:rPr lang="en-US" dirty="0" smtClean="0"/>
              <a:t>Institutions</a:t>
            </a:r>
            <a:endParaRPr lang="en-US" dirty="0"/>
          </a:p>
          <a:p>
            <a:pPr lvl="1"/>
            <a:r>
              <a:rPr lang="en-US" dirty="0"/>
              <a:t>Multi-payer </a:t>
            </a:r>
            <a:r>
              <a:rPr lang="en-US" dirty="0" smtClean="0"/>
              <a:t>system</a:t>
            </a:r>
            <a:r>
              <a:rPr lang="en-US" dirty="0"/>
              <a:t> - </a:t>
            </a:r>
            <a:r>
              <a:rPr lang="en-US" dirty="0" smtClean="0"/>
              <a:t>Lack </a:t>
            </a:r>
            <a:r>
              <a:rPr lang="en-US" dirty="0"/>
              <a:t>of transparency in supply </a:t>
            </a:r>
            <a:r>
              <a:rPr lang="en-US" dirty="0" smtClean="0"/>
              <a:t>chain</a:t>
            </a:r>
            <a:r>
              <a:rPr lang="en-US" dirty="0"/>
              <a:t> - </a:t>
            </a:r>
            <a:r>
              <a:rPr lang="en-US" dirty="0" smtClean="0"/>
              <a:t>Market structure/monopolies</a:t>
            </a:r>
            <a:r>
              <a:rPr lang="en-US" dirty="0"/>
              <a:t> - </a:t>
            </a:r>
            <a:r>
              <a:rPr lang="en-US" dirty="0" smtClean="0"/>
              <a:t>Lack </a:t>
            </a:r>
            <a:r>
              <a:rPr lang="en-US" dirty="0"/>
              <a:t>of </a:t>
            </a:r>
            <a:r>
              <a:rPr lang="en-US" dirty="0" smtClean="0"/>
              <a:t>accountability</a:t>
            </a:r>
            <a:r>
              <a:rPr lang="en-US" dirty="0"/>
              <a:t> - </a:t>
            </a:r>
            <a:r>
              <a:rPr lang="en-US" dirty="0" smtClean="0"/>
              <a:t>Lack </a:t>
            </a:r>
            <a:r>
              <a:rPr lang="en-US" dirty="0"/>
              <a:t>of incentives to lower </a:t>
            </a:r>
            <a:r>
              <a:rPr lang="en-US" dirty="0" smtClean="0"/>
              <a:t>cost</a:t>
            </a:r>
            <a:r>
              <a:rPr lang="en-US" dirty="0"/>
              <a:t> - </a:t>
            </a:r>
            <a:r>
              <a:rPr lang="en-US" dirty="0" smtClean="0"/>
              <a:t>Stagnant </a:t>
            </a:r>
            <a:r>
              <a:rPr lang="en-US" dirty="0"/>
              <a:t>administrative/bureaucratic </a:t>
            </a:r>
            <a:r>
              <a:rPr lang="en-US" dirty="0" smtClean="0"/>
              <a:t>technologies</a:t>
            </a:r>
            <a:r>
              <a:rPr lang="en-US" dirty="0"/>
              <a:t> - </a:t>
            </a:r>
            <a:r>
              <a:rPr lang="en-US" dirty="0" smtClean="0"/>
              <a:t>Litigation</a:t>
            </a:r>
            <a:r>
              <a:rPr lang="en-US" dirty="0"/>
              <a:t> - </a:t>
            </a:r>
            <a:r>
              <a:rPr lang="en-US" dirty="0" smtClean="0"/>
              <a:t>Physician supply</a:t>
            </a:r>
            <a:r>
              <a:rPr lang="en-US" dirty="0"/>
              <a:t> - </a:t>
            </a:r>
            <a:r>
              <a:rPr lang="en-US" dirty="0" smtClean="0"/>
              <a:t>Administrative burden</a:t>
            </a:r>
            <a:r>
              <a:rPr lang="en-US" dirty="0"/>
              <a:t> - </a:t>
            </a:r>
            <a:r>
              <a:rPr lang="en-US" dirty="0" smtClean="0"/>
              <a:t>Cost </a:t>
            </a:r>
            <a:r>
              <a:rPr lang="en-US" dirty="0"/>
              <a:t>to satisfy regulatory requirements (compliance</a:t>
            </a:r>
            <a:r>
              <a:rPr lang="en-US" dirty="0" smtClean="0"/>
              <a:t>)</a:t>
            </a:r>
            <a:endParaRPr lang="en-US" dirty="0"/>
          </a:p>
          <a:p>
            <a:r>
              <a:rPr lang="en-US" dirty="0" smtClean="0"/>
              <a:t>Prices</a:t>
            </a:r>
          </a:p>
          <a:p>
            <a:pPr lvl="1"/>
            <a:r>
              <a:rPr lang="en-US" dirty="0" smtClean="0"/>
              <a:t>Pharma prices</a:t>
            </a:r>
            <a:r>
              <a:rPr lang="en-US" dirty="0"/>
              <a:t> (</a:t>
            </a:r>
            <a:r>
              <a:rPr lang="en-US" dirty="0" smtClean="0"/>
              <a:t>Medicare </a:t>
            </a:r>
            <a:r>
              <a:rPr lang="en-US" dirty="0"/>
              <a:t>Part D doesn’t negotiate with pharma </a:t>
            </a:r>
            <a:r>
              <a:rPr lang="en-US" dirty="0" smtClean="0"/>
              <a:t>companies</a:t>
            </a:r>
            <a:r>
              <a:rPr lang="en-US" dirty="0"/>
              <a:t> - </a:t>
            </a:r>
            <a:r>
              <a:rPr lang="en-US" dirty="0" smtClean="0"/>
              <a:t>R&amp;D</a:t>
            </a:r>
            <a:r>
              <a:rPr lang="en-US" dirty="0"/>
              <a:t> - </a:t>
            </a:r>
            <a:r>
              <a:rPr lang="en-US" dirty="0" smtClean="0"/>
              <a:t>Patent/generics policies)</a:t>
            </a:r>
            <a:r>
              <a:rPr lang="en-US" dirty="0"/>
              <a:t> - </a:t>
            </a:r>
            <a:r>
              <a:rPr lang="en-US" dirty="0" smtClean="0"/>
              <a:t>Service prices</a:t>
            </a:r>
            <a:r>
              <a:rPr lang="en-US" dirty="0"/>
              <a:t> - </a:t>
            </a:r>
            <a:r>
              <a:rPr lang="en-US" dirty="0" smtClean="0"/>
              <a:t>Improving technology</a:t>
            </a:r>
            <a:r>
              <a:rPr lang="en-US" dirty="0"/>
              <a:t> - </a:t>
            </a:r>
            <a:r>
              <a:rPr lang="en-US" dirty="0" smtClean="0"/>
              <a:t>Medical </a:t>
            </a:r>
            <a:r>
              <a:rPr lang="en-US" dirty="0"/>
              <a:t>equipment </a:t>
            </a:r>
            <a:r>
              <a:rPr lang="en-US" dirty="0" smtClean="0"/>
              <a:t>prices</a:t>
            </a:r>
            <a:r>
              <a:rPr lang="en-US" dirty="0"/>
              <a:t> - </a:t>
            </a:r>
            <a:r>
              <a:rPr lang="en-US" dirty="0" smtClean="0"/>
              <a:t>Physician </a:t>
            </a:r>
            <a:r>
              <a:rPr lang="en-US" dirty="0"/>
              <a:t>and nurse </a:t>
            </a:r>
            <a:r>
              <a:rPr lang="en-US" dirty="0" smtClean="0"/>
              <a:t>salaries</a:t>
            </a:r>
            <a:endParaRPr lang="en-US" dirty="0"/>
          </a:p>
          <a:p>
            <a:r>
              <a:rPr lang="en-US" dirty="0" smtClean="0"/>
              <a:t>Demographic </a:t>
            </a:r>
            <a:r>
              <a:rPr lang="en-US" dirty="0"/>
              <a:t>changes</a:t>
            </a:r>
          </a:p>
          <a:p>
            <a:pPr lvl="1"/>
            <a:r>
              <a:rPr lang="en-US" dirty="0" smtClean="0"/>
              <a:t>Aging</a:t>
            </a:r>
            <a:r>
              <a:rPr lang="en-US" dirty="0"/>
              <a:t> - </a:t>
            </a:r>
            <a:r>
              <a:rPr lang="en-US" dirty="0" smtClean="0"/>
              <a:t>Disease patterns</a:t>
            </a:r>
            <a:r>
              <a:rPr lang="en-US" dirty="0"/>
              <a:t> - </a:t>
            </a:r>
            <a:r>
              <a:rPr lang="en-US" dirty="0" smtClean="0"/>
              <a:t>Increased </a:t>
            </a:r>
            <a:r>
              <a:rPr lang="en-US" dirty="0"/>
              <a:t>diagnosis of disease</a:t>
            </a:r>
          </a:p>
          <a:p>
            <a:r>
              <a:rPr lang="en-US" dirty="0" smtClean="0"/>
              <a:t>Macroeconomics</a:t>
            </a:r>
          </a:p>
          <a:p>
            <a:pPr lvl="1"/>
            <a:r>
              <a:rPr lang="en-US" dirty="0" smtClean="0"/>
              <a:t>Rising GDP</a:t>
            </a:r>
            <a:r>
              <a:rPr lang="en-US" dirty="0"/>
              <a:t> - </a:t>
            </a:r>
            <a:r>
              <a:rPr lang="en-US" dirty="0" err="1" smtClean="0"/>
              <a:t>Uninsurance</a:t>
            </a:r>
            <a:r>
              <a:rPr lang="en-US" dirty="0" smtClean="0"/>
              <a:t> rates</a:t>
            </a:r>
            <a:r>
              <a:rPr lang="en-US" dirty="0"/>
              <a:t> - </a:t>
            </a:r>
            <a:r>
              <a:rPr lang="en-US" dirty="0" smtClean="0"/>
              <a:t>Willingness </a:t>
            </a:r>
            <a:r>
              <a:rPr lang="en-US" dirty="0"/>
              <a:t>to </a:t>
            </a:r>
            <a:r>
              <a:rPr lang="en-US" dirty="0" smtClean="0"/>
              <a:t>pay</a:t>
            </a:r>
          </a:p>
          <a:p>
            <a:endParaRPr lang="en-US" dirty="0"/>
          </a:p>
          <a:p>
            <a:r>
              <a:rPr lang="en-US" dirty="0" smtClean="0"/>
              <a:t>What sticks out, are any of these especially compelling?</a:t>
            </a:r>
          </a:p>
          <a:p>
            <a:r>
              <a:rPr lang="en-US" dirty="0" smtClean="0"/>
              <a:t>What are some counter-arguments to these ideas?</a:t>
            </a:r>
          </a:p>
          <a:p>
            <a:r>
              <a:rPr lang="en-US" dirty="0" smtClean="0"/>
              <a:t>How would you evaluate the most compelling 2 or 3 ideas?</a:t>
            </a:r>
          </a:p>
          <a:p>
            <a:r>
              <a:rPr lang="en-US" dirty="0" smtClean="0"/>
              <a:t>What policies could improve these issues?</a:t>
            </a:r>
            <a:endParaRPr lang="en-US" dirty="0"/>
          </a:p>
          <a:p>
            <a:pPr marL="0" indent="0">
              <a:buNone/>
            </a:pPr>
            <a:endParaRPr lang="en-US" dirty="0"/>
          </a:p>
        </p:txBody>
      </p:sp>
    </p:spTree>
    <p:extLst>
      <p:ext uri="{BB962C8B-B14F-4D97-AF65-F5344CB8AC3E}">
        <p14:creationId xmlns:p14="http://schemas.microsoft.com/office/powerpoint/2010/main" val="610104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Chandra, C., </a:t>
            </a:r>
            <a:r>
              <a:rPr lang="en-US" dirty="0" smtClean="0"/>
              <a:t>et al(2011</a:t>
            </a:r>
            <a:r>
              <a:rPr lang="en-US" dirty="0"/>
              <a:t>). Hospital cost structure in the USA: what's behind the costs? A business case. </a:t>
            </a:r>
          </a:p>
        </p:txBody>
      </p:sp>
      <p:sp>
        <p:nvSpPr>
          <p:cNvPr id="3" name="Content Placeholder 2"/>
          <p:cNvSpPr>
            <a:spLocks noGrp="1"/>
          </p:cNvSpPr>
          <p:nvPr>
            <p:ph idx="1"/>
          </p:nvPr>
        </p:nvSpPr>
        <p:spPr/>
        <p:txBody>
          <a:bodyPr/>
          <a:lstStyle/>
          <a:p>
            <a:r>
              <a:rPr lang="en-US" dirty="0"/>
              <a:t>Significant waste exists across the entire medical supply process that needs to be eliminated. </a:t>
            </a:r>
            <a:endParaRPr lang="en-US" dirty="0" smtClean="0"/>
          </a:p>
          <a:p>
            <a:r>
              <a:rPr lang="en-US" dirty="0" smtClean="0"/>
              <a:t>Uses simulation to estimate the effect of streamlining administrative processes</a:t>
            </a:r>
            <a:endParaRPr lang="en-US" dirty="0"/>
          </a:p>
        </p:txBody>
      </p:sp>
    </p:spTree>
    <p:extLst>
      <p:ext uri="{BB962C8B-B14F-4D97-AF65-F5344CB8AC3E}">
        <p14:creationId xmlns:p14="http://schemas.microsoft.com/office/powerpoint/2010/main" val="813460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Fuchs, V. R. (2013). How and why US health care differs from that in other OECD countries. </a:t>
            </a:r>
          </a:p>
        </p:txBody>
      </p:sp>
      <p:sp>
        <p:nvSpPr>
          <p:cNvPr id="3" name="Content Placeholder 2"/>
          <p:cNvSpPr>
            <a:spLocks noGrp="1"/>
          </p:cNvSpPr>
          <p:nvPr>
            <p:ph idx="1"/>
          </p:nvPr>
        </p:nvSpPr>
        <p:spPr/>
        <p:txBody>
          <a:bodyPr>
            <a:normAutofit fontScale="92500" lnSpcReduction="20000"/>
          </a:bodyPr>
          <a:lstStyle/>
          <a:p>
            <a:r>
              <a:rPr lang="en-US" dirty="0"/>
              <a:t>Because funding in most OECD countries is usually through a tax-supported system, administrative costs are usually much lower than in the United States, with its fragmented sources of funding and </a:t>
            </a:r>
            <a:r>
              <a:rPr lang="en-US" dirty="0" smtClean="0"/>
              <a:t>payment.</a:t>
            </a:r>
          </a:p>
          <a:p>
            <a:r>
              <a:rPr lang="en-US" dirty="0" smtClean="0"/>
              <a:t>OECD </a:t>
            </a:r>
            <a:r>
              <a:rPr lang="en-US" dirty="0"/>
              <a:t>countries use the concentration of funding to negotiate aggressively with drug companies and physicians and to control investment in hospitals and </a:t>
            </a:r>
            <a:r>
              <a:rPr lang="en-US" dirty="0" smtClean="0"/>
              <a:t>equipment.</a:t>
            </a:r>
          </a:p>
          <a:p>
            <a:pPr lvl="1"/>
            <a:r>
              <a:rPr lang="en-US" dirty="0" smtClean="0"/>
              <a:t>For Medicare in the US, legislation </a:t>
            </a:r>
            <a:r>
              <a:rPr lang="en-US" dirty="0"/>
              <a:t>and political pressure prevent such an </a:t>
            </a:r>
            <a:r>
              <a:rPr lang="en-US" dirty="0" smtClean="0"/>
              <a:t>approach.</a:t>
            </a:r>
          </a:p>
          <a:p>
            <a:r>
              <a:rPr lang="en-US" dirty="0" smtClean="0"/>
              <a:t>OECD </a:t>
            </a:r>
            <a:r>
              <a:rPr lang="en-US" dirty="0"/>
              <a:t>countries provide more physicians and more acute care hospital beds, whereas the United States provides much more high-tech services, such as magnetic resonance imaging (MRI) scans and mammograms, proportionately more specialists, more amenities (privacy and space in hospitals), and more standby capacity as evident in a higher ratio of MRI scanners available to MRI scans performed</a:t>
            </a:r>
            <a:r>
              <a:rPr lang="en-US" dirty="0" smtClean="0"/>
              <a:t>.</a:t>
            </a:r>
          </a:p>
        </p:txBody>
      </p:sp>
    </p:spTree>
    <p:extLst>
      <p:ext uri="{BB962C8B-B14F-4D97-AF65-F5344CB8AC3E}">
        <p14:creationId xmlns:p14="http://schemas.microsoft.com/office/powerpoint/2010/main" val="1986777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Dieleman</a:t>
            </a:r>
            <a:r>
              <a:rPr lang="en-US" dirty="0"/>
              <a:t>, J. L., </a:t>
            </a:r>
            <a:r>
              <a:rPr lang="en-US" dirty="0" smtClean="0"/>
              <a:t>et a;. </a:t>
            </a:r>
            <a:r>
              <a:rPr lang="en-US" dirty="0"/>
              <a:t>(2017). Factors associated with increases in US health care spending, 1996-2013</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Annual </a:t>
            </a:r>
            <a:r>
              <a:rPr lang="en-US" dirty="0"/>
              <a:t>health care spending on inpatient, ambulatory, retail pharmaceutical, nursing facility, emergency department, and dental care increased by $933.5 billion between 1996 and 2013, from $1.2 trillion to $2.1 trillion. </a:t>
            </a:r>
            <a:endParaRPr lang="en-US" dirty="0" smtClean="0"/>
          </a:p>
          <a:p>
            <a:r>
              <a:rPr lang="en-US" dirty="0" smtClean="0"/>
              <a:t>5 factors in order of importance:</a:t>
            </a:r>
          </a:p>
          <a:p>
            <a:pPr lvl="1"/>
            <a:r>
              <a:rPr lang="en-US" dirty="0" smtClean="0"/>
              <a:t>Changes in service price and intensity were associated with a 50.0% (UI, 45.0%-55.0%), or $583.5 (UI, $525.2-$641.4) billion, spending increase.</a:t>
            </a:r>
          </a:p>
          <a:p>
            <a:pPr lvl="1"/>
            <a:r>
              <a:rPr lang="en-US" dirty="0"/>
              <a:t>I</a:t>
            </a:r>
            <a:r>
              <a:rPr lang="en-US" dirty="0" smtClean="0"/>
              <a:t>ncreases </a:t>
            </a:r>
            <a:r>
              <a:rPr lang="en-US" dirty="0"/>
              <a:t>in US population size were associated with a 23.1% (uncertainty interval [UI], 23.1%-23.1%), or $269.5 (UI, $269.0-$270.0) billion, spending </a:t>
            </a:r>
            <a:r>
              <a:rPr lang="en-US" dirty="0" smtClean="0"/>
              <a:t>increase</a:t>
            </a:r>
          </a:p>
          <a:p>
            <a:pPr lvl="1"/>
            <a:r>
              <a:rPr lang="en-US" dirty="0" smtClean="0"/>
              <a:t>aging </a:t>
            </a:r>
            <a:r>
              <a:rPr lang="en-US" dirty="0"/>
              <a:t>of the population was associated with an 11.6% (UI, 11.4%-11.8%), or $135.7 (UI, $133.3-$137.7) billion, spending </a:t>
            </a:r>
            <a:r>
              <a:rPr lang="en-US" dirty="0" smtClean="0"/>
              <a:t>increase</a:t>
            </a:r>
          </a:p>
          <a:p>
            <a:pPr lvl="1"/>
            <a:r>
              <a:rPr lang="en-US" dirty="0" smtClean="0"/>
              <a:t>Changes </a:t>
            </a:r>
            <a:r>
              <a:rPr lang="en-US" dirty="0"/>
              <a:t>in disease prevalence or incidence were associated with spending reductions of 2.4% (UI, 0.9%-3.8%), or $28.2 (UI, $10.5-$44.4) </a:t>
            </a:r>
            <a:r>
              <a:rPr lang="en-US" dirty="0" smtClean="0"/>
              <a:t>billion</a:t>
            </a:r>
          </a:p>
          <a:p>
            <a:pPr lvl="1"/>
            <a:r>
              <a:rPr lang="en-US" dirty="0"/>
              <a:t>C</a:t>
            </a:r>
            <a:r>
              <a:rPr lang="en-US" dirty="0" smtClean="0"/>
              <a:t>hanges </a:t>
            </a:r>
            <a:r>
              <a:rPr lang="en-US" dirty="0"/>
              <a:t>in service utilization were not associated with a statistically significant change in </a:t>
            </a:r>
            <a:r>
              <a:rPr lang="en-US" dirty="0" smtClean="0"/>
              <a:t>spending</a:t>
            </a:r>
            <a:r>
              <a:rPr lang="en-US" dirty="0"/>
              <a:t> </a:t>
            </a:r>
          </a:p>
        </p:txBody>
      </p:sp>
    </p:spTree>
    <p:extLst>
      <p:ext uri="{BB962C8B-B14F-4D97-AF65-F5344CB8AC3E}">
        <p14:creationId xmlns:p14="http://schemas.microsoft.com/office/powerpoint/2010/main" val="3247020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1789</Words>
  <Application>Microsoft Office PowerPoint</Application>
  <PresentationFormat>Widescreen</PresentationFormat>
  <Paragraphs>162</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HCMI 5243: Costs of Health Care</vt:lpstr>
      <vt:lpstr>PowerPoint Presentation</vt:lpstr>
      <vt:lpstr>Political Science</vt:lpstr>
      <vt:lpstr>Questions (part 1) </vt:lpstr>
      <vt:lpstr>Why are health costs so high in the US?</vt:lpstr>
      <vt:lpstr>Questions (part 2)</vt:lpstr>
      <vt:lpstr>Chandra, C., et al(2011). Hospital cost structure in the USA: what's behind the costs? A business case. </vt:lpstr>
      <vt:lpstr>Fuchs, V. R. (2013). How and why US health care differs from that in other OECD countries. </vt:lpstr>
      <vt:lpstr>Dieleman, J. L., et a;. (2017). Factors associated with increases in US health care spending, 1996-2013.</vt:lpstr>
      <vt:lpstr>Woolhandler, S., et al (2003). Costs of health care administration in the United States and Canada. </vt:lpstr>
      <vt:lpstr>Papanicolas, I., at al. (2018). Health care spending in the United States and other high-income countries.</vt:lpstr>
      <vt:lpstr>Anderson, G. F., et al. (2019). It’s Still The Prices, Stupid: Why The US Spends So Much On Health Care</vt:lpstr>
      <vt:lpstr>Lorenzoni, L., et al. (2014). Health-care expenditure and health policy in the USA versus other high-spending OECD countries.</vt:lpstr>
      <vt:lpstr>Anderson, G. F., et al. (2003). It’s the prices, stupid: why the United States is so different from other countries.</vt:lpstr>
      <vt:lpstr>Kantarjian, H., &amp; Rajkumar, S. V. (2015). Why are cancer drugs so expensive in the United States, and what are the solutions?.</vt:lpstr>
      <vt:lpstr>Kesselheim, A. S., Aet al. (2016). The high cost of prescription drugs in the United States: origins and prospects for reform. </vt:lpstr>
      <vt:lpstr>Siddiqui, M., &amp; Rajkumar, S. V. (2012). The high cost of cancer drugs and what we can do about it.</vt:lpstr>
      <vt:lpstr>Squires, D., &amp; Anderson, C. (2015). US health care from a global perspective: spending, use of services, prices, and health in 13 countries.</vt:lpstr>
      <vt:lpstr>Cutler, D. (2013). Why does health care cost so much in America? Ask Harvard’s David Cutler. </vt:lpstr>
      <vt:lpstr>Gawande, A. (2009). The cost conundrum.</vt:lpstr>
      <vt:lpstr>Aaron, H. J., &amp; Ginsburg, P. B. (2009). Is health spending excessive? If so, what can we do about it?.</vt:lpstr>
      <vt:lpstr>Reinhardt, U. E., et al. (2004). US health care spending in an international context.</vt:lpstr>
      <vt:lpstr>Bodenheimer, T. (2005). High and rising health care costs. Part 1: seeking an explanation.</vt:lpstr>
      <vt:lpstr>Primary factors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Shane Murphy</dc:creator>
  <cp:lastModifiedBy>Shane Murphy</cp:lastModifiedBy>
  <cp:revision>19</cp:revision>
  <dcterms:created xsi:type="dcterms:W3CDTF">2019-04-03T15:54:22Z</dcterms:created>
  <dcterms:modified xsi:type="dcterms:W3CDTF">2019-04-16T00:36:55Z</dcterms:modified>
</cp:coreProperties>
</file>