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0" r:id="rId4"/>
    <p:sldId id="28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8" r:id="rId23"/>
    <p:sldId id="275" r:id="rId24"/>
    <p:sldId id="276" r:id="rId25"/>
    <p:sldId id="291" r:id="rId26"/>
    <p:sldId id="293" r:id="rId27"/>
    <p:sldId id="292"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5" d="100"/>
          <a:sy n="105" d="100"/>
        </p:scale>
        <p:origin x="77"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8/23/2019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izhub.healthdat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read.oecd-ilibrary.org/social-issues-migration-health/health-at-a-glance-2017_health_glance-2017-en#page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Health and Social Insurance</a:t>
            </a:r>
            <a:endParaRPr lang="en-US" dirty="0"/>
          </a:p>
        </p:txBody>
      </p:sp>
      <p:sp>
        <p:nvSpPr>
          <p:cNvPr id="3" name="Subtitle 2"/>
          <p:cNvSpPr>
            <a:spLocks noGrp="1"/>
          </p:cNvSpPr>
          <p:nvPr>
            <p:ph type="subTitle" idx="1"/>
          </p:nvPr>
        </p:nvSpPr>
        <p:spPr/>
        <p:txBody>
          <a:bodyPr/>
          <a:lstStyle/>
          <a:p>
            <a:r>
              <a:rPr lang="en-US" dirty="0" smtClean="0"/>
              <a:t>BUSN 203: Mon/Wed </a:t>
            </a:r>
            <a:r>
              <a:rPr lang="en-US" dirty="0" smtClean="0"/>
              <a:t>12:30 </a:t>
            </a:r>
            <a:r>
              <a:rPr lang="en-US" dirty="0" smtClean="0"/>
              <a:t>AM – </a:t>
            </a:r>
            <a:r>
              <a:rPr lang="en-US" dirty="0" smtClean="0"/>
              <a:t>1:45PM</a:t>
            </a:r>
            <a:endParaRPr lang="en-US" dirty="0" smtClean="0"/>
          </a:p>
          <a:p>
            <a:r>
              <a:rPr lang="en-US" dirty="0" smtClean="0"/>
              <a:t>Shane Murphy – </a:t>
            </a:r>
            <a:r>
              <a:rPr lang="en-US" dirty="0" smtClean="0">
                <a:hlinkClick r:id="rId2"/>
              </a:rPr>
              <a:t>shane@uconn.edu</a:t>
            </a:r>
            <a:endParaRPr lang="en-US" dirty="0" smtClean="0"/>
          </a:p>
          <a:p>
            <a:r>
              <a:rPr lang="en-US" dirty="0" smtClean="0"/>
              <a:t>Office Hours</a:t>
            </a:r>
            <a:r>
              <a:rPr lang="en-US" dirty="0" smtClean="0"/>
              <a:t>: ?</a:t>
            </a:r>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National Health Expenditures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69827" y="1825625"/>
            <a:ext cx="10452346" cy="5032087"/>
          </a:xfrm>
          <a:prstGeom prst="rect">
            <a:avLst/>
          </a:prstGeom>
        </p:spPr>
      </p:pic>
    </p:spTree>
    <p:extLst>
      <p:ext uri="{BB962C8B-B14F-4D97-AF65-F5344CB8AC3E}">
        <p14:creationId xmlns:p14="http://schemas.microsoft.com/office/powerpoint/2010/main" val="392277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National Health Expenditures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97971" y="1825625"/>
            <a:ext cx="7796057" cy="5032375"/>
          </a:xfrm>
          <a:prstGeom prst="rect">
            <a:avLst/>
          </a:prstGeom>
        </p:spPr>
      </p:pic>
      <p:sp>
        <p:nvSpPr>
          <p:cNvPr id="5" name="Rectangle 4"/>
          <p:cNvSpPr/>
          <p:nvPr/>
        </p:nvSpPr>
        <p:spPr>
          <a:xfrm>
            <a:off x="10254344" y="6510049"/>
            <a:ext cx="1417376" cy="246221"/>
          </a:xfrm>
          <a:prstGeom prst="rect">
            <a:avLst/>
          </a:prstGeom>
        </p:spPr>
        <p:txBody>
          <a:bodyPr wrap="none">
            <a:spAutoFit/>
          </a:bodyPr>
          <a:lstStyle/>
          <a:p>
            <a:r>
              <a:rPr lang="en-US" sz="1000" dirty="0" smtClean="0"/>
              <a:t>OECD Health Data 2017</a:t>
            </a:r>
            <a:endParaRPr lang="en-US" sz="1000" dirty="0"/>
          </a:p>
        </p:txBody>
      </p:sp>
    </p:spTree>
    <p:extLst>
      <p:ext uri="{BB962C8B-B14F-4D97-AF65-F5344CB8AC3E}">
        <p14:creationId xmlns:p14="http://schemas.microsoft.com/office/powerpoint/2010/main" val="249151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Unresolved Question</a:t>
            </a:r>
            <a:endParaRPr lang="en-US" dirty="0"/>
          </a:p>
        </p:txBody>
      </p:sp>
      <p:sp>
        <p:nvSpPr>
          <p:cNvPr id="3" name="Content Placeholder 2"/>
          <p:cNvSpPr>
            <a:spLocks noGrp="1"/>
          </p:cNvSpPr>
          <p:nvPr>
            <p:ph idx="1"/>
          </p:nvPr>
        </p:nvSpPr>
        <p:spPr/>
        <p:txBody>
          <a:bodyPr/>
          <a:lstStyle/>
          <a:p>
            <a:r>
              <a:rPr lang="en-US" dirty="0" smtClean="0"/>
              <a:t>Is it bad that the United States is an outlier?</a:t>
            </a:r>
          </a:p>
          <a:p>
            <a:r>
              <a:rPr lang="en-US" dirty="0" smtClean="0"/>
              <a:t>Is the United States wildly abnormal?</a:t>
            </a:r>
          </a:p>
          <a:p>
            <a:r>
              <a:rPr lang="en-US" dirty="0" smtClean="0"/>
              <a:t>Is the income diversity (or other diversity) in the United States driving its outlier status?</a:t>
            </a:r>
          </a:p>
          <a:p>
            <a:r>
              <a:rPr lang="en-US" dirty="0" smtClean="0"/>
              <a:t>Does Health Expenditure have a different meaning in the United States than elsewhere?</a:t>
            </a:r>
            <a:endParaRPr lang="en-US" dirty="0"/>
          </a:p>
        </p:txBody>
      </p:sp>
    </p:spTree>
    <p:extLst>
      <p:ext uri="{BB962C8B-B14F-4D97-AF65-F5344CB8AC3E}">
        <p14:creationId xmlns:p14="http://schemas.microsoft.com/office/powerpoint/2010/main" val="71038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health</a:t>
            </a:r>
            <a:endParaRPr lang="en-US" dirty="0"/>
          </a:p>
        </p:txBody>
      </p:sp>
      <p:sp>
        <p:nvSpPr>
          <p:cNvPr id="3" name="Content Placeholder 2"/>
          <p:cNvSpPr>
            <a:spLocks noGrp="1"/>
          </p:cNvSpPr>
          <p:nvPr>
            <p:ph idx="1"/>
          </p:nvPr>
        </p:nvSpPr>
        <p:spPr/>
        <p:txBody>
          <a:bodyPr/>
          <a:lstStyle/>
          <a:p>
            <a:r>
              <a:rPr lang="en-US" dirty="0" smtClean="0"/>
              <a:t>Mortality Rate: deaths per year per 100,000 people</a:t>
            </a:r>
          </a:p>
          <a:p>
            <a:endParaRPr lang="en-US" dirty="0" smtClean="0"/>
          </a:p>
          <a:p>
            <a:r>
              <a:rPr lang="en-US" dirty="0" smtClean="0"/>
              <a:t>YLL</a:t>
            </a:r>
            <a:r>
              <a:rPr lang="en-US" dirty="0"/>
              <a:t>: years of life lost to a disease</a:t>
            </a:r>
            <a:endParaRPr lang="en-US" dirty="0" smtClean="0"/>
          </a:p>
          <a:p>
            <a:endParaRPr lang="en-US" dirty="0" smtClean="0"/>
          </a:p>
          <a:p>
            <a:r>
              <a:rPr lang="en-US" dirty="0" smtClean="0"/>
              <a:t>DALY/QALY: sum of YLL and years of life lived with a disability</a:t>
            </a:r>
          </a:p>
          <a:p>
            <a:endParaRPr lang="en-US" dirty="0"/>
          </a:p>
          <a:p>
            <a:endParaRPr lang="en-US" dirty="0"/>
          </a:p>
        </p:txBody>
      </p:sp>
    </p:spTree>
    <p:extLst>
      <p:ext uri="{BB962C8B-B14F-4D97-AF65-F5344CB8AC3E}">
        <p14:creationId xmlns:p14="http://schemas.microsoft.com/office/powerpoint/2010/main" val="232213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Groups</a:t>
            </a:r>
            <a:endParaRPr lang="en-US" dirty="0"/>
          </a:p>
        </p:txBody>
      </p:sp>
      <p:sp>
        <p:nvSpPr>
          <p:cNvPr id="3" name="Content Placeholder 2"/>
          <p:cNvSpPr>
            <a:spLocks noGrp="1"/>
          </p:cNvSpPr>
          <p:nvPr>
            <p:ph idx="1"/>
          </p:nvPr>
        </p:nvSpPr>
        <p:spPr/>
        <p:txBody>
          <a:bodyPr>
            <a:normAutofit fontScale="55000" lnSpcReduction="20000"/>
          </a:bodyPr>
          <a:lstStyle/>
          <a:p>
            <a:r>
              <a:rPr lang="en-US" dirty="0"/>
              <a:t>Communicable Diseases</a:t>
            </a:r>
          </a:p>
          <a:p>
            <a:r>
              <a:rPr lang="en-US" dirty="0"/>
              <a:t>Neoplasms</a:t>
            </a:r>
          </a:p>
          <a:p>
            <a:r>
              <a:rPr lang="en-US" dirty="0"/>
              <a:t>Cardiovascular Diseases</a:t>
            </a:r>
          </a:p>
          <a:p>
            <a:r>
              <a:rPr lang="en-US" dirty="0"/>
              <a:t>Chronic Respiratory Diseases</a:t>
            </a:r>
          </a:p>
          <a:p>
            <a:r>
              <a:rPr lang="en-US" dirty="0"/>
              <a:t>Cirrhosis</a:t>
            </a:r>
          </a:p>
          <a:p>
            <a:r>
              <a:rPr lang="en-US" dirty="0"/>
              <a:t>Digestive Diseases</a:t>
            </a:r>
          </a:p>
          <a:p>
            <a:r>
              <a:rPr lang="en-US" dirty="0"/>
              <a:t>Neurological Diseases</a:t>
            </a:r>
          </a:p>
          <a:p>
            <a:r>
              <a:rPr lang="en-US" dirty="0"/>
              <a:t>Mental and Substance Abuse Diseases</a:t>
            </a:r>
          </a:p>
          <a:p>
            <a:r>
              <a:rPr lang="en-US" dirty="0"/>
              <a:t>DUBE</a:t>
            </a:r>
          </a:p>
          <a:p>
            <a:r>
              <a:rPr lang="en-US" dirty="0"/>
              <a:t>Musculoskeletal Disorders</a:t>
            </a:r>
          </a:p>
          <a:p>
            <a:r>
              <a:rPr lang="en-US" dirty="0"/>
              <a:t>Non-communicable Diseases</a:t>
            </a:r>
          </a:p>
          <a:p>
            <a:r>
              <a:rPr lang="en-US" dirty="0"/>
              <a:t>Injuries</a:t>
            </a:r>
          </a:p>
          <a:p>
            <a:r>
              <a:rPr lang="en-US" dirty="0"/>
              <a:t>Well Care</a:t>
            </a:r>
          </a:p>
          <a:p>
            <a:r>
              <a:rPr lang="en-US" dirty="0"/>
              <a:t>Risk Factors</a:t>
            </a:r>
          </a:p>
          <a:p>
            <a:endParaRPr lang="en-US" dirty="0"/>
          </a:p>
        </p:txBody>
      </p:sp>
    </p:spTree>
    <p:extLst>
      <p:ext uri="{BB962C8B-B14F-4D97-AF65-F5344CB8AC3E}">
        <p14:creationId xmlns:p14="http://schemas.microsoft.com/office/powerpoint/2010/main" val="73607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US Health </a:t>
            </a:r>
            <a:r>
              <a:rPr lang="en-US" dirty="0" smtClean="0">
                <a:solidFill>
                  <a:schemeClr val="bg2"/>
                </a:solidFill>
              </a:rPr>
              <a:t>and Health Expenditure</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t>Health:</a:t>
            </a:r>
          </a:p>
          <a:p>
            <a:pPr lvl="1"/>
            <a:r>
              <a:rPr lang="en-US" dirty="0" smtClean="0"/>
              <a:t>https://vizhub.healthdata.org/gbd-compare/</a:t>
            </a:r>
          </a:p>
          <a:p>
            <a:r>
              <a:rPr lang="en-US" dirty="0" smtClean="0">
                <a:solidFill>
                  <a:schemeClr val="bg2"/>
                </a:solidFill>
              </a:rPr>
              <a:t>Health Expenditure:</a:t>
            </a:r>
          </a:p>
          <a:p>
            <a:pPr lvl="1"/>
            <a:r>
              <a:rPr lang="en-US" dirty="0" smtClean="0">
                <a:solidFill>
                  <a:schemeClr val="bg2"/>
                </a:solidFill>
              </a:rPr>
              <a:t>https://vizhub.healthdata.org/dex/</a:t>
            </a:r>
          </a:p>
          <a:p>
            <a:endParaRPr lang="en-US" dirty="0"/>
          </a:p>
        </p:txBody>
      </p:sp>
    </p:spTree>
    <p:extLst>
      <p:ext uri="{BB962C8B-B14F-4D97-AF65-F5344CB8AC3E}">
        <p14:creationId xmlns:p14="http://schemas.microsoft.com/office/powerpoint/2010/main" val="265301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What causes the most disability?</a:t>
            </a:r>
            <a:endParaRPr lang="en-US" dirty="0"/>
          </a:p>
        </p:txBody>
      </p:sp>
    </p:spTree>
    <p:extLst>
      <p:ext uri="{BB962C8B-B14F-4D97-AF65-F5344CB8AC3E}">
        <p14:creationId xmlns:p14="http://schemas.microsoft.com/office/powerpoint/2010/main" val="356841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5280" y="6266"/>
            <a:ext cx="11521440" cy="6851734"/>
          </a:xfrm>
          <a:prstGeom prst="rect">
            <a:avLst/>
          </a:prstGeom>
        </p:spPr>
      </p:pic>
      <p:sp>
        <p:nvSpPr>
          <p:cNvPr id="5" name="Rectangle 4"/>
          <p:cNvSpPr/>
          <p:nvPr/>
        </p:nvSpPr>
        <p:spPr>
          <a:xfrm>
            <a:off x="10254344" y="6118160"/>
            <a:ext cx="1845377" cy="246221"/>
          </a:xfrm>
          <a:prstGeom prst="rect">
            <a:avLst/>
          </a:prstGeom>
        </p:spPr>
        <p:txBody>
          <a:bodyPr wrap="none">
            <a:spAutoFit/>
          </a:bodyPr>
          <a:lstStyle/>
          <a:p>
            <a:r>
              <a:rPr lang="en-US" sz="1000" dirty="0"/>
              <a:t>http://healthdata.org/us-health</a:t>
            </a:r>
          </a:p>
        </p:txBody>
      </p:sp>
    </p:spTree>
    <p:extLst>
      <p:ext uri="{BB962C8B-B14F-4D97-AF65-F5344CB8AC3E}">
        <p14:creationId xmlns:p14="http://schemas.microsoft.com/office/powerpoint/2010/main" val="334509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DALY cost of skin diseases by age</a:t>
            </a:r>
            <a:endParaRPr lang="en-US" dirty="0"/>
          </a:p>
        </p:txBody>
      </p:sp>
      <p:sp>
        <p:nvSpPr>
          <p:cNvPr id="3" name="Content Placeholder 2"/>
          <p:cNvSpPr>
            <a:spLocks noGrp="1"/>
          </p:cNvSpPr>
          <p:nvPr>
            <p:ph idx="1"/>
          </p:nvPr>
        </p:nvSpPr>
        <p:spPr/>
        <p:txBody>
          <a:bodyPr/>
          <a:lstStyle/>
          <a:p>
            <a:endParaRPr lang="en-US"/>
          </a:p>
        </p:txBody>
      </p:sp>
      <p:pic>
        <p:nvPicPr>
          <p:cNvPr id="3074" name="Picture 2" descr="Age Distribution of Skin and Subcutaneous Disease Bu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94" y="1784569"/>
            <a:ext cx="10618805" cy="50734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55912" y="6394371"/>
            <a:ext cx="1317990" cy="246221"/>
          </a:xfrm>
          <a:prstGeom prst="rect">
            <a:avLst/>
          </a:prstGeom>
        </p:spPr>
        <p:txBody>
          <a:bodyPr wrap="none">
            <a:spAutoFit/>
          </a:bodyPr>
          <a:lstStyle/>
          <a:p>
            <a:r>
              <a:rPr lang="en-US" sz="1000" dirty="0" err="1" smtClean="0"/>
              <a:t>Karimkhani</a:t>
            </a:r>
            <a:r>
              <a:rPr lang="en-US" sz="1000" dirty="0" smtClean="0"/>
              <a:t> et al 2017</a:t>
            </a:r>
            <a:endParaRPr lang="en-US" sz="1000" dirty="0"/>
          </a:p>
        </p:txBody>
      </p:sp>
    </p:spTree>
    <p:extLst>
      <p:ext uri="{BB962C8B-B14F-4D97-AF65-F5344CB8AC3E}">
        <p14:creationId xmlns:p14="http://schemas.microsoft.com/office/powerpoint/2010/main" val="379659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What causes the most deaths?</a:t>
            </a:r>
            <a:endParaRPr lang="en-US" dirty="0"/>
          </a:p>
        </p:txBody>
      </p:sp>
    </p:spTree>
    <p:extLst>
      <p:ext uri="{BB962C8B-B14F-4D97-AF65-F5344CB8AC3E}">
        <p14:creationId xmlns:p14="http://schemas.microsoft.com/office/powerpoint/2010/main" val="185968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 Student Evaluations</a:t>
            </a:r>
            <a:r>
              <a:rPr lang="en-US" dirty="0"/>
              <a:t>: What was the most positive aspect of the way in which this instructor taught this course?</a:t>
            </a:r>
          </a:p>
        </p:txBody>
      </p:sp>
      <p:graphicFrame>
        <p:nvGraphicFramePr>
          <p:cNvPr id="4" name="Table 3"/>
          <p:cNvGraphicFramePr>
            <a:graphicFrameLocks noGrp="1"/>
          </p:cNvGraphicFramePr>
          <p:nvPr>
            <p:extLst>
              <p:ext uri="{D42A27DB-BD31-4B8C-83A1-F6EECF244321}">
                <p14:modId xmlns:p14="http://schemas.microsoft.com/office/powerpoint/2010/main" val="318604533"/>
              </p:ext>
            </p:extLst>
          </p:nvPr>
        </p:nvGraphicFramePr>
        <p:xfrm>
          <a:off x="123370" y="2017259"/>
          <a:ext cx="11945259" cy="4485640"/>
        </p:xfrm>
        <a:graphic>
          <a:graphicData uri="http://schemas.openxmlformats.org/drawingml/2006/table">
            <a:tbl>
              <a:tblPr firstRow="1" bandRow="1">
                <a:tableStyleId>{5C22544A-7EE6-4342-B048-85BDC9FD1C3A}</a:tableStyleId>
              </a:tblPr>
              <a:tblGrid>
                <a:gridCol w="3981753">
                  <a:extLst>
                    <a:ext uri="{9D8B030D-6E8A-4147-A177-3AD203B41FA5}">
                      <a16:colId xmlns:a16="http://schemas.microsoft.com/office/drawing/2014/main" val="1088663606"/>
                    </a:ext>
                  </a:extLst>
                </a:gridCol>
                <a:gridCol w="3981753">
                  <a:extLst>
                    <a:ext uri="{9D8B030D-6E8A-4147-A177-3AD203B41FA5}">
                      <a16:colId xmlns:a16="http://schemas.microsoft.com/office/drawing/2014/main" val="476471752"/>
                    </a:ext>
                  </a:extLst>
                </a:gridCol>
                <a:gridCol w="3981753">
                  <a:extLst>
                    <a:ext uri="{9D8B030D-6E8A-4147-A177-3AD203B41FA5}">
                      <a16:colId xmlns:a16="http://schemas.microsoft.com/office/drawing/2014/main" val="2610113231"/>
                    </a:ext>
                  </a:extLst>
                </a:gridCol>
              </a:tblGrid>
              <a:tr h="370840">
                <a:tc>
                  <a:txBody>
                    <a:bodyPr/>
                    <a:lstStyle/>
                    <a:p>
                      <a:r>
                        <a:rPr lang="en-US" sz="1200" dirty="0" smtClean="0"/>
                        <a:t>HCMI 4225 Fall 2018</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HCMI 4225 Spring</a:t>
                      </a:r>
                      <a:r>
                        <a:rPr lang="en-US" sz="1200" baseline="0" dirty="0" smtClean="0"/>
                        <a:t> 2019</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HCMI 5243 Spring 2019</a:t>
                      </a:r>
                      <a:endParaRPr lang="en-US" sz="1200" dirty="0"/>
                    </a:p>
                  </a:txBody>
                  <a:tcPr/>
                </a:tc>
                <a:extLst>
                  <a:ext uri="{0D108BD9-81ED-4DB2-BD59-A6C34878D82A}">
                    <a16:rowId xmlns:a16="http://schemas.microsoft.com/office/drawing/2014/main" val="3608349451"/>
                  </a:ext>
                </a:extLst>
              </a:tr>
              <a:tr h="370840">
                <a:tc>
                  <a:txBody>
                    <a:bodyPr/>
                    <a:lstStyle/>
                    <a:p>
                      <a:r>
                        <a:rPr lang="en-US" sz="1200" dirty="0" smtClean="0"/>
                        <a:t>He explained the articles after we read them and did assignments on them, instead of just asking what we thought and leaving us confused.</a:t>
                      </a:r>
                    </a:p>
                    <a:p>
                      <a:endParaRPr lang="en-US" sz="1200" dirty="0" smtClean="0"/>
                    </a:p>
                    <a:p>
                      <a:r>
                        <a:rPr lang="en-US" sz="1200" dirty="0" smtClean="0"/>
                        <a:t>Shane was accessible to students and made lectures seem more like a conversation than him talking at us.</a:t>
                      </a:r>
                    </a:p>
                    <a:p>
                      <a:endParaRPr lang="en-US" sz="1200" dirty="0" smtClean="0"/>
                    </a:p>
                    <a:p>
                      <a:r>
                        <a:rPr lang="en-US" sz="1200" dirty="0" smtClean="0"/>
                        <a:t>He is very fun and entertaining, tries to make our very small lecture section fun and worthwhile</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Classes were interesting and relevant to current events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He had interactive segments throughout the semester which was good. Also, he would show videos to help us understand various concepts.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He did a very good job keeping the class interacted with his teachings at all times. He really did a great job helping</a:t>
                      </a:r>
                    </a:p>
                    <a:p>
                      <a:r>
                        <a:rPr lang="en-US" sz="1200" b="0" i="0" u="none" strike="noStrike" kern="1200" baseline="0" dirty="0" smtClean="0">
                          <a:solidFill>
                            <a:schemeClr val="dk1"/>
                          </a:solidFill>
                          <a:latin typeface="+mn-lt"/>
                          <a:ea typeface="+mn-ea"/>
                          <a:cs typeface="+mn-cs"/>
                        </a:rPr>
                        <a:t>bolster our health insurance and social insurance knowledge and made sure everyone was on the same page at all</a:t>
                      </a:r>
                    </a:p>
                    <a:p>
                      <a:r>
                        <a:rPr lang="en-US" sz="1200" b="0" i="0" u="none" strike="noStrike" kern="1200" baseline="0" dirty="0" smtClean="0">
                          <a:solidFill>
                            <a:schemeClr val="dk1"/>
                          </a:solidFill>
                          <a:latin typeface="+mn-lt"/>
                          <a:ea typeface="+mn-ea"/>
                          <a:cs typeface="+mn-cs"/>
                        </a:rPr>
                        <a:t>times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activities were really helpful for engaging students and we got to choose some of the lecture topics. Also he was</a:t>
                      </a:r>
                    </a:p>
                    <a:p>
                      <a:r>
                        <a:rPr lang="en-US" sz="1200" b="0" i="0" u="none" strike="noStrike" kern="1200" baseline="0" dirty="0" smtClean="0">
                          <a:solidFill>
                            <a:schemeClr val="dk1"/>
                          </a:solidFill>
                          <a:latin typeface="+mn-lt"/>
                          <a:ea typeface="+mn-ea"/>
                          <a:cs typeface="+mn-cs"/>
                        </a:rPr>
                        <a:t>really engaged in supporting students learning and wanted us to succeed.</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Shane is a nice guy, and very flexible on due dates.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Professor brought in current topics and issues that were related to the material allowing for class discussion</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Professor Murphy has a very Socratic approach to teaching, in that he presents a few opposing perspectives and asks questions in attempt to break them down without letting his own biases guide the discussion toward a particular outcome.</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best parts of the class were watching videos of other professionals and academics explaining the material in a concise and interesting manner.</a:t>
                      </a:r>
                    </a:p>
                    <a:p>
                      <a:r>
                        <a:rPr lang="en-US" sz="1200" b="0" i="0" u="none" strike="noStrike" kern="1200" baseline="0" dirty="0" smtClean="0">
                          <a:solidFill>
                            <a:schemeClr val="dk1"/>
                          </a:solidFill>
                          <a:latin typeface="+mn-lt"/>
                          <a:ea typeface="+mn-ea"/>
                          <a:cs typeface="+mn-cs"/>
                        </a:rPr>
                        <a:t>Instructor introduced some of world renowned economist/health economist work part of the course; I believe that made a huge impact in the learning process.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Providing a lot of published articles as class material, which were really helpful.</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I think we read some interesting articles this semester.</a:t>
                      </a:r>
                      <a:endParaRPr lang="en-US" sz="1200" dirty="0"/>
                    </a:p>
                  </a:txBody>
                  <a:tcPr/>
                </a:tc>
                <a:extLst>
                  <a:ext uri="{0D108BD9-81ED-4DB2-BD59-A6C34878D82A}">
                    <a16:rowId xmlns:a16="http://schemas.microsoft.com/office/drawing/2014/main" val="1864550768"/>
                  </a:ext>
                </a:extLst>
              </a:tr>
            </a:tbl>
          </a:graphicData>
        </a:graphic>
      </p:graphicFrame>
    </p:spTree>
    <p:extLst>
      <p:ext uri="{BB962C8B-B14F-4D97-AF65-F5344CB8AC3E}">
        <p14:creationId xmlns:p14="http://schemas.microsoft.com/office/powerpoint/2010/main" val="150061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12172677" cy="6248400"/>
          </a:xfrm>
          <a:prstGeom prst="rect">
            <a:avLst/>
          </a:prstGeom>
        </p:spPr>
      </p:pic>
      <p:sp>
        <p:nvSpPr>
          <p:cNvPr id="5" name="Rectangle 4"/>
          <p:cNvSpPr/>
          <p:nvPr/>
        </p:nvSpPr>
        <p:spPr>
          <a:xfrm>
            <a:off x="10254344" y="6510049"/>
            <a:ext cx="1845377" cy="246221"/>
          </a:xfrm>
          <a:prstGeom prst="rect">
            <a:avLst/>
          </a:prstGeom>
        </p:spPr>
        <p:txBody>
          <a:bodyPr wrap="none">
            <a:spAutoFit/>
          </a:bodyPr>
          <a:lstStyle/>
          <a:p>
            <a:r>
              <a:rPr lang="en-US" sz="1000" dirty="0"/>
              <a:t>http://healthdata.org/us-health</a:t>
            </a:r>
          </a:p>
        </p:txBody>
      </p:sp>
    </p:spTree>
    <p:extLst>
      <p:ext uri="{BB962C8B-B14F-4D97-AF65-F5344CB8AC3E}">
        <p14:creationId xmlns:p14="http://schemas.microsoft.com/office/powerpoint/2010/main" val="212843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US Health and Health Expenditure</a:t>
            </a:r>
            <a:endParaRPr lang="en-US" dirty="0"/>
          </a:p>
        </p:txBody>
      </p:sp>
      <p:sp>
        <p:nvSpPr>
          <p:cNvPr id="3" name="Content Placeholder 2"/>
          <p:cNvSpPr>
            <a:spLocks noGrp="1"/>
          </p:cNvSpPr>
          <p:nvPr>
            <p:ph idx="1"/>
          </p:nvPr>
        </p:nvSpPr>
        <p:spPr/>
        <p:txBody>
          <a:bodyPr/>
          <a:lstStyle/>
          <a:p>
            <a:r>
              <a:rPr lang="en-US" dirty="0" smtClean="0"/>
              <a:t>Health:</a:t>
            </a:r>
          </a:p>
          <a:p>
            <a:pPr lvl="1"/>
            <a:r>
              <a:rPr lang="en-US" dirty="0" smtClean="0"/>
              <a:t>https://vizhub.healthdata.org/gbd-compare/</a:t>
            </a:r>
          </a:p>
          <a:p>
            <a:r>
              <a:rPr lang="en-US" dirty="0" smtClean="0"/>
              <a:t>Health Expenditure:</a:t>
            </a:r>
          </a:p>
          <a:p>
            <a:pPr lvl="1"/>
            <a:r>
              <a:rPr lang="en-US" dirty="0" smtClean="0"/>
              <a:t>https://vizhub.healthdata.org/dex/</a:t>
            </a:r>
          </a:p>
          <a:p>
            <a:endParaRPr lang="en-US" dirty="0"/>
          </a:p>
        </p:txBody>
      </p:sp>
    </p:spTree>
    <p:extLst>
      <p:ext uri="{BB962C8B-B14F-4D97-AF65-F5344CB8AC3E}">
        <p14:creationId xmlns:p14="http://schemas.microsoft.com/office/powerpoint/2010/main" val="316696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Costs by Age, Sex, and Disease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s://jamanetwork.com/data/Journals/JAMA/935941/joi160128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226" y="1825625"/>
            <a:ext cx="9471561" cy="5032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72551" y="6311900"/>
            <a:ext cx="1162498" cy="246221"/>
          </a:xfrm>
          <a:prstGeom prst="rect">
            <a:avLst/>
          </a:prstGeom>
        </p:spPr>
        <p:txBody>
          <a:bodyPr wrap="none">
            <a:spAutoFit/>
          </a:bodyPr>
          <a:lstStyle/>
          <a:p>
            <a:r>
              <a:rPr lang="en-US" sz="1000" dirty="0" err="1" smtClean="0"/>
              <a:t>Dielman</a:t>
            </a:r>
            <a:r>
              <a:rPr lang="en-US" sz="1000" dirty="0" smtClean="0"/>
              <a:t> et al 2016</a:t>
            </a:r>
            <a:endParaRPr lang="en-US" sz="1000" dirty="0"/>
          </a:p>
        </p:txBody>
      </p:sp>
    </p:spTree>
    <p:extLst>
      <p:ext uri="{BB962C8B-B14F-4D97-AF65-F5344CB8AC3E}">
        <p14:creationId xmlns:p14="http://schemas.microsoft.com/office/powerpoint/2010/main" val="32062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Cost by Type and Disease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jamanetwork.com/data/Journals/JAMA/935941/joi160128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983" y="1825625"/>
            <a:ext cx="8410303" cy="4892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72551" y="6311900"/>
            <a:ext cx="1162498" cy="246221"/>
          </a:xfrm>
          <a:prstGeom prst="rect">
            <a:avLst/>
          </a:prstGeom>
        </p:spPr>
        <p:txBody>
          <a:bodyPr wrap="none">
            <a:spAutoFit/>
          </a:bodyPr>
          <a:lstStyle/>
          <a:p>
            <a:r>
              <a:rPr lang="en-US" sz="1000" dirty="0" err="1" smtClean="0"/>
              <a:t>Dielman</a:t>
            </a:r>
            <a:r>
              <a:rPr lang="en-US" sz="1000" dirty="0" smtClean="0"/>
              <a:t> et al 2016</a:t>
            </a:r>
            <a:endParaRPr lang="en-US" sz="1000" dirty="0"/>
          </a:p>
        </p:txBody>
      </p:sp>
    </p:spTree>
    <p:extLst>
      <p:ext uri="{BB962C8B-B14F-4D97-AF65-F5344CB8AC3E}">
        <p14:creationId xmlns:p14="http://schemas.microsoft.com/office/powerpoint/2010/main" val="205211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Unresolved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the problem Big Pharma? Is it too many hospital administrators? Is it predatory nursing facilities</a:t>
            </a:r>
            <a:r>
              <a:rPr lang="en-US" dirty="0" smtClean="0"/>
              <a:t>?</a:t>
            </a:r>
          </a:p>
          <a:p>
            <a:endParaRPr lang="en-US" dirty="0" smtClean="0"/>
          </a:p>
          <a:p>
            <a:r>
              <a:rPr lang="en-US" dirty="0" smtClean="0"/>
              <a:t>In a broad sense</a:t>
            </a:r>
            <a:r>
              <a:rPr lang="en-US" dirty="0"/>
              <a:t>, who is driving health care costs?</a:t>
            </a:r>
          </a:p>
          <a:p>
            <a:endParaRPr lang="en-US" dirty="0"/>
          </a:p>
          <a:p>
            <a:r>
              <a:rPr lang="en-US" dirty="0"/>
              <a:t>How should insurance premiums be structured given the distribution of costs across age and sex?</a:t>
            </a:r>
          </a:p>
          <a:p>
            <a:endParaRPr lang="en-US" dirty="0" smtClean="0"/>
          </a:p>
          <a:p>
            <a:r>
              <a:rPr lang="en-US" dirty="0"/>
              <a:t>Does Medicare cause Health Care Costs to grow among people aged 65 and up or does increasing illness cause Health Care Costs to grow in this population?</a:t>
            </a:r>
          </a:p>
          <a:p>
            <a:endParaRPr lang="en-US" dirty="0"/>
          </a:p>
        </p:txBody>
      </p:sp>
    </p:spTree>
    <p:extLst>
      <p:ext uri="{BB962C8B-B14F-4D97-AF65-F5344CB8AC3E}">
        <p14:creationId xmlns:p14="http://schemas.microsoft.com/office/powerpoint/2010/main" val="400371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Why do some say that health care in the united states </a:t>
            </a:r>
            <a:r>
              <a:rPr lang="en-US" i="1" dirty="0" smtClean="0"/>
              <a:t>is</a:t>
            </a:r>
            <a:r>
              <a:rPr lang="en-US" dirty="0" smtClean="0"/>
              <a:t> the best in the world?</a:t>
            </a:r>
            <a:endParaRPr lang="en-US" dirty="0"/>
          </a:p>
        </p:txBody>
      </p:sp>
    </p:spTree>
    <p:extLst>
      <p:ext uri="{BB962C8B-B14F-4D97-AF65-F5344CB8AC3E}">
        <p14:creationId xmlns:p14="http://schemas.microsoft.com/office/powerpoint/2010/main" val="90283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Why do some say that health care in the united states </a:t>
            </a:r>
            <a:r>
              <a:rPr lang="en-US" i="1" dirty="0" smtClean="0"/>
              <a:t>is</a:t>
            </a:r>
            <a:r>
              <a:rPr lang="en-US" dirty="0" smtClean="0"/>
              <a:t> the best in the world?</a:t>
            </a:r>
          </a:p>
          <a:p>
            <a:pPr lvl="1"/>
            <a:r>
              <a:rPr lang="en-US" dirty="0" smtClean="0"/>
              <a:t>For those who can afford care, quality is often very high</a:t>
            </a:r>
          </a:p>
          <a:p>
            <a:pPr lvl="1"/>
            <a:r>
              <a:rPr lang="en-US" dirty="0" smtClean="0"/>
              <a:t>US is leader in innovation and development</a:t>
            </a:r>
          </a:p>
          <a:p>
            <a:pPr lvl="1"/>
            <a:r>
              <a:rPr lang="en-US" dirty="0" smtClean="0"/>
              <a:t>Inequality in disease risk is higher in US than other wealthy countries</a:t>
            </a:r>
          </a:p>
          <a:p>
            <a:pPr lvl="1"/>
            <a:r>
              <a:rPr lang="en-US" dirty="0" smtClean="0"/>
              <a:t>US leads in some statistics such as cancer survival rates</a:t>
            </a:r>
          </a:p>
          <a:p>
            <a:pPr lvl="1"/>
            <a:r>
              <a:rPr lang="en-US" dirty="0"/>
              <a:t>About 40 percent of the world’s medical travelers—people who go abroad to obtain acute elective care—come to the United States</a:t>
            </a:r>
          </a:p>
        </p:txBody>
      </p:sp>
    </p:spTree>
    <p:extLst>
      <p:ext uri="{BB962C8B-B14F-4D97-AF65-F5344CB8AC3E}">
        <p14:creationId xmlns:p14="http://schemas.microsoft.com/office/powerpoint/2010/main" val="61438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376210" y="1810280"/>
          <a:ext cx="7439580" cy="4382028"/>
        </p:xfrm>
        <a:graphic>
          <a:graphicData uri="http://schemas.openxmlformats.org/drawingml/2006/table">
            <a:tbl>
              <a:tblPr/>
              <a:tblGrid>
                <a:gridCol w="1239930">
                  <a:extLst>
                    <a:ext uri="{9D8B030D-6E8A-4147-A177-3AD203B41FA5}">
                      <a16:colId xmlns:a16="http://schemas.microsoft.com/office/drawing/2014/main" val="1355642175"/>
                    </a:ext>
                  </a:extLst>
                </a:gridCol>
                <a:gridCol w="1239930">
                  <a:extLst>
                    <a:ext uri="{9D8B030D-6E8A-4147-A177-3AD203B41FA5}">
                      <a16:colId xmlns:a16="http://schemas.microsoft.com/office/drawing/2014/main" val="2032390380"/>
                    </a:ext>
                  </a:extLst>
                </a:gridCol>
                <a:gridCol w="1239930">
                  <a:extLst>
                    <a:ext uri="{9D8B030D-6E8A-4147-A177-3AD203B41FA5}">
                      <a16:colId xmlns:a16="http://schemas.microsoft.com/office/drawing/2014/main" val="3816025145"/>
                    </a:ext>
                  </a:extLst>
                </a:gridCol>
                <a:gridCol w="1239930">
                  <a:extLst>
                    <a:ext uri="{9D8B030D-6E8A-4147-A177-3AD203B41FA5}">
                      <a16:colId xmlns:a16="http://schemas.microsoft.com/office/drawing/2014/main" val="1467923704"/>
                    </a:ext>
                  </a:extLst>
                </a:gridCol>
                <a:gridCol w="1239930">
                  <a:extLst>
                    <a:ext uri="{9D8B030D-6E8A-4147-A177-3AD203B41FA5}">
                      <a16:colId xmlns:a16="http://schemas.microsoft.com/office/drawing/2014/main" val="1917722390"/>
                    </a:ext>
                  </a:extLst>
                </a:gridCol>
                <a:gridCol w="1239930">
                  <a:extLst>
                    <a:ext uri="{9D8B030D-6E8A-4147-A177-3AD203B41FA5}">
                      <a16:colId xmlns:a16="http://schemas.microsoft.com/office/drawing/2014/main" val="558212846"/>
                    </a:ext>
                  </a:extLst>
                </a:gridCol>
              </a:tblGrid>
              <a:tr h="634570">
                <a:tc gridSpan="6">
                  <a:txBody>
                    <a:bodyPr/>
                    <a:lstStyle/>
                    <a:p>
                      <a:r>
                        <a:rPr lang="en-US" sz="1800"/>
                        <a:t>Five-Year Survival Rates for Patients Diagnosed with Five Common Cancers in Seven Countries, 2005–2009</a:t>
                      </a:r>
                    </a:p>
                  </a:txBody>
                  <a:tcPr marL="90653" marR="90653" marT="45326" marB="4532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6164422"/>
                  </a:ext>
                </a:extLst>
              </a:tr>
              <a:tr h="634570">
                <a:tc>
                  <a:txBody>
                    <a:bodyPr/>
                    <a:lstStyle/>
                    <a:p>
                      <a:pPr algn="ctr" fontAlgn="b"/>
                      <a:r>
                        <a:rPr lang="en-US" sz="1800">
                          <a:solidFill>
                            <a:srgbClr val="FFFFFF"/>
                          </a:solidFill>
                          <a:effectLst/>
                        </a:rPr>
                        <a:t>Country</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B w="7620" cap="flat" cmpd="sng" algn="ctr">
                      <a:solidFill>
                        <a:srgbClr val="DEE2E6"/>
                      </a:solidFill>
                      <a:prstDash val="solid"/>
                      <a:round/>
                      <a:headEnd type="none" w="med" len="med"/>
                      <a:tailEnd type="none" w="med" len="med"/>
                    </a:lnB>
                    <a:solidFill>
                      <a:srgbClr val="007C91"/>
                    </a:solidFill>
                  </a:tcPr>
                </a:tc>
                <a:tc>
                  <a:txBody>
                    <a:bodyPr/>
                    <a:lstStyle/>
                    <a:p>
                      <a:pPr algn="ctr" fontAlgn="b"/>
                      <a:r>
                        <a:rPr lang="en-US" sz="1800">
                          <a:solidFill>
                            <a:srgbClr val="FFFFFF"/>
                          </a:solidFill>
                          <a:effectLst/>
                        </a:rPr>
                        <a:t>Female Breast</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T w="7620" cap="flat" cmpd="sng" algn="ctr">
                      <a:solidFill>
                        <a:srgbClr val="007C91"/>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007C91"/>
                    </a:solidFill>
                  </a:tcPr>
                </a:tc>
                <a:tc>
                  <a:txBody>
                    <a:bodyPr/>
                    <a:lstStyle/>
                    <a:p>
                      <a:pPr algn="ctr" fontAlgn="b"/>
                      <a:r>
                        <a:rPr lang="en-US" sz="1800">
                          <a:solidFill>
                            <a:srgbClr val="FFFFFF"/>
                          </a:solidFill>
                          <a:effectLst/>
                        </a:rPr>
                        <a:t>Colon</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T w="7620" cap="flat" cmpd="sng" algn="ctr">
                      <a:solidFill>
                        <a:srgbClr val="007C91"/>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007C91"/>
                    </a:solidFill>
                  </a:tcPr>
                </a:tc>
                <a:tc>
                  <a:txBody>
                    <a:bodyPr/>
                    <a:lstStyle/>
                    <a:p>
                      <a:pPr algn="ctr" fontAlgn="b"/>
                      <a:r>
                        <a:rPr lang="en-US" sz="1800">
                          <a:solidFill>
                            <a:srgbClr val="FFFFFF"/>
                          </a:solidFill>
                          <a:effectLst/>
                        </a:rPr>
                        <a:t>Lung</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T w="7620" cap="flat" cmpd="sng" algn="ctr">
                      <a:solidFill>
                        <a:srgbClr val="007C91"/>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007C91"/>
                    </a:solidFill>
                  </a:tcPr>
                </a:tc>
                <a:tc>
                  <a:txBody>
                    <a:bodyPr/>
                    <a:lstStyle/>
                    <a:p>
                      <a:pPr algn="ctr" fontAlgn="b"/>
                      <a:r>
                        <a:rPr lang="en-US" sz="1800">
                          <a:solidFill>
                            <a:srgbClr val="FFFFFF"/>
                          </a:solidFill>
                          <a:effectLst/>
                        </a:rPr>
                        <a:t>Prostate</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T w="7620" cap="flat" cmpd="sng" algn="ctr">
                      <a:solidFill>
                        <a:srgbClr val="007C91"/>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007C91"/>
                    </a:solidFill>
                  </a:tcPr>
                </a:tc>
                <a:tc>
                  <a:txBody>
                    <a:bodyPr/>
                    <a:lstStyle/>
                    <a:p>
                      <a:pPr algn="ctr" fontAlgn="b"/>
                      <a:r>
                        <a:rPr lang="en-US" sz="1800">
                          <a:solidFill>
                            <a:srgbClr val="FFFFFF"/>
                          </a:solidFill>
                          <a:effectLst/>
                        </a:rPr>
                        <a:t>Childhood Leukemia</a:t>
                      </a:r>
                    </a:p>
                  </a:txBody>
                  <a:tcPr marL="90653" marR="90653" marT="45326" marB="45326" anchor="b">
                    <a:lnL w="7620" cap="flat" cmpd="sng" algn="ctr">
                      <a:solidFill>
                        <a:srgbClr val="007C91"/>
                      </a:solidFill>
                      <a:prstDash val="solid"/>
                      <a:round/>
                      <a:headEnd type="none" w="med" len="med"/>
                      <a:tailEnd type="none" w="med" len="med"/>
                    </a:lnL>
                    <a:lnR w="7620" cap="flat" cmpd="sng" algn="ctr">
                      <a:solidFill>
                        <a:srgbClr val="007C91"/>
                      </a:solidFill>
                      <a:prstDash val="solid"/>
                      <a:round/>
                      <a:headEnd type="none" w="med" len="med"/>
                      <a:tailEnd type="none" w="med" len="med"/>
                    </a:lnR>
                    <a:lnT w="7620" cap="flat" cmpd="sng" algn="ctr">
                      <a:solidFill>
                        <a:srgbClr val="007C91"/>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007C91"/>
                    </a:solidFill>
                  </a:tcPr>
                </a:tc>
                <a:extLst>
                  <a:ext uri="{0D108BD9-81ED-4DB2-BD59-A6C34878D82A}">
                    <a16:rowId xmlns:a16="http://schemas.microsoft.com/office/drawing/2014/main" val="2532452644"/>
                  </a:ext>
                </a:extLst>
              </a:tr>
              <a:tr h="362611">
                <a:tc>
                  <a:txBody>
                    <a:bodyPr/>
                    <a:lstStyle/>
                    <a:p>
                      <a:pPr algn="l" fontAlgn="t"/>
                      <a:r>
                        <a:rPr lang="en-US" sz="1800">
                          <a:effectLst/>
                        </a:rPr>
                        <a:t>Canada*</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85.8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62.8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17.3</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91.7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90.6</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19042537"/>
                  </a:ext>
                </a:extLst>
              </a:tr>
              <a:tr h="362611">
                <a:tc>
                  <a:txBody>
                    <a:bodyPr/>
                    <a:lstStyle/>
                    <a:p>
                      <a:pPr algn="l" fontAlgn="t"/>
                      <a:r>
                        <a:rPr lang="en-US" sz="1800">
                          <a:effectLst/>
                        </a:rPr>
                        <a:t>France**</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86.9</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59.8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13.6</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90.5</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89.2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458154499"/>
                  </a:ext>
                </a:extLst>
              </a:tr>
              <a:tr h="362611">
                <a:tc>
                  <a:txBody>
                    <a:bodyPr/>
                    <a:lstStyle/>
                    <a:p>
                      <a:pPr algn="l" fontAlgn="t"/>
                      <a:r>
                        <a:rPr lang="en-US" sz="1800">
                          <a:effectLst/>
                        </a:rPr>
                        <a:t>Germany</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85.3</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64.6</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16.2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91.2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91.8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54087997"/>
                  </a:ext>
                </a:extLst>
              </a:tr>
              <a:tr h="362611">
                <a:tc>
                  <a:txBody>
                    <a:bodyPr/>
                    <a:lstStyle/>
                    <a:p>
                      <a:pPr algn="l" fontAlgn="t"/>
                      <a:r>
                        <a:rPr lang="en-US" sz="1800">
                          <a:effectLst/>
                        </a:rPr>
                        <a:t>Italy</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86.2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63.2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14.7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89.7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87.7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96606972"/>
                  </a:ext>
                </a:extLst>
              </a:tr>
              <a:tr h="362611">
                <a:tc>
                  <a:txBody>
                    <a:bodyPr/>
                    <a:lstStyle/>
                    <a:p>
                      <a:pPr algn="l" fontAlgn="t"/>
                      <a:r>
                        <a:rPr lang="en-US" sz="1800">
                          <a:effectLst/>
                        </a:rPr>
                        <a:t>Japan</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84.7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64.4</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30.1</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86.8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81.1</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435079490"/>
                  </a:ext>
                </a:extLst>
              </a:tr>
              <a:tr h="634570">
                <a:tc>
                  <a:txBody>
                    <a:bodyPr/>
                    <a:lstStyle/>
                    <a:p>
                      <a:pPr algn="l" fontAlgn="t"/>
                      <a:r>
                        <a:rPr lang="en-US" sz="1800">
                          <a:effectLst/>
                        </a:rPr>
                        <a:t>United Kingdom*</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81.1</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53.8</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9.6</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83.2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89.1</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153926984"/>
                  </a:ext>
                </a:extLst>
              </a:tr>
              <a:tr h="634570">
                <a:tc>
                  <a:txBody>
                    <a:bodyPr/>
                    <a:lstStyle/>
                    <a:p>
                      <a:pPr algn="l" fontAlgn="t"/>
                      <a:r>
                        <a:rPr lang="en-US" sz="1800">
                          <a:effectLst/>
                        </a:rPr>
                        <a:t>United States</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88.6</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64.7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18.7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a:effectLst/>
                        </a:rPr>
                        <a:t>97.2</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800" dirty="0">
                          <a:effectLst/>
                        </a:rPr>
                        <a:t>87.7</a:t>
                      </a:r>
                    </a:p>
                  </a:txBody>
                  <a:tcPr marL="90653" marR="90653" marT="45326" marB="45326">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11003652"/>
                  </a:ext>
                </a:extLst>
              </a:tr>
            </a:tbl>
          </a:graphicData>
        </a:graphic>
      </p:graphicFrame>
    </p:spTree>
    <p:extLst>
      <p:ext uri="{BB962C8B-B14F-4D97-AF65-F5344CB8AC3E}">
        <p14:creationId xmlns:p14="http://schemas.microsoft.com/office/powerpoint/2010/main" val="2028478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a:bodyPr>
          <a:lstStyle/>
          <a:p>
            <a:r>
              <a:rPr lang="en-US" dirty="0"/>
              <a:t>Fuchs, Victor R. "Major trends in the US health economy since 1950." </a:t>
            </a:r>
            <a:r>
              <a:rPr lang="en-US" i="1" dirty="0"/>
              <a:t>New England Journal of Medicine</a:t>
            </a:r>
            <a:r>
              <a:rPr lang="en-US" dirty="0"/>
              <a:t> 366, no. 11 (2012): 973-977.</a:t>
            </a:r>
          </a:p>
          <a:p>
            <a:r>
              <a:rPr lang="en-US" dirty="0" err="1" smtClean="0"/>
              <a:t>Dieleman</a:t>
            </a:r>
            <a:r>
              <a:rPr lang="en-US" dirty="0"/>
              <a:t>, Joseph L., et al. "US spending on personal health care and public health, 1996-2013." </a:t>
            </a:r>
            <a:r>
              <a:rPr lang="en-US" i="1" dirty="0" err="1"/>
              <a:t>Jama</a:t>
            </a:r>
            <a:r>
              <a:rPr lang="en-US" dirty="0"/>
              <a:t> 316.24 (2016): 2627-2646.</a:t>
            </a:r>
          </a:p>
          <a:p>
            <a:pPr marL="0" indent="0">
              <a:buNone/>
            </a:pPr>
            <a:r>
              <a:rPr lang="en-US" dirty="0" smtClean="0"/>
              <a:t>Bonus:</a:t>
            </a:r>
          </a:p>
          <a:p>
            <a:r>
              <a:rPr lang="en-US" dirty="0" smtClean="0"/>
              <a:t>IHME </a:t>
            </a:r>
            <a:r>
              <a:rPr lang="en-US" dirty="0"/>
              <a:t>Data Visualizations: </a:t>
            </a:r>
            <a:r>
              <a:rPr lang="en-US" dirty="0">
                <a:hlinkClick r:id="rId2"/>
              </a:rPr>
              <a:t>https://vizhub.healthdata.org</a:t>
            </a:r>
            <a:endParaRPr lang="en-US" dirty="0"/>
          </a:p>
          <a:p>
            <a:endParaRPr lang="en-US" dirty="0"/>
          </a:p>
        </p:txBody>
      </p:sp>
    </p:spTree>
    <p:extLst>
      <p:ext uri="{BB962C8B-B14F-4D97-AF65-F5344CB8AC3E}">
        <p14:creationId xmlns:p14="http://schemas.microsoft.com/office/powerpoint/2010/main" val="412669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smtClean="0"/>
              <a:t>Other Sources</a:t>
            </a:r>
            <a:endParaRPr lang="en-US" dirty="0"/>
          </a:p>
        </p:txBody>
      </p:sp>
      <p:sp>
        <p:nvSpPr>
          <p:cNvPr id="3" name="Content Placeholder 2"/>
          <p:cNvSpPr>
            <a:spLocks noGrp="1"/>
          </p:cNvSpPr>
          <p:nvPr>
            <p:ph idx="1"/>
          </p:nvPr>
        </p:nvSpPr>
        <p:spPr/>
        <p:txBody>
          <a:bodyPr>
            <a:normAutofit/>
          </a:bodyPr>
          <a:lstStyle/>
          <a:p>
            <a:r>
              <a:rPr lang="en-US" dirty="0" smtClean="0"/>
              <a:t>Indicators</a:t>
            </a:r>
            <a:r>
              <a:rPr lang="en-US" dirty="0"/>
              <a:t>, O. E. C. D. "Health at a Glance </a:t>
            </a:r>
            <a:r>
              <a:rPr lang="en-US" dirty="0" smtClean="0"/>
              <a:t>2017."</a:t>
            </a:r>
            <a:r>
              <a:rPr lang="en-US" dirty="0"/>
              <a:t> </a:t>
            </a:r>
            <a:r>
              <a:rPr lang="en-US" i="1" dirty="0"/>
              <a:t>OECD Indicators, OECD Publishing, Paris</a:t>
            </a:r>
            <a:r>
              <a:rPr lang="en-US" i="1" dirty="0" smtClean="0"/>
              <a:t>. </a:t>
            </a:r>
            <a:r>
              <a:rPr lang="en-US" i="1" dirty="0" smtClean="0">
                <a:hlinkClick r:id="rId2"/>
              </a:rPr>
              <a:t>https://read.oecd-ilibrary.org/social-issues-migration-health/health-at-a-glance-2017_health_glance-2017-en#page1</a:t>
            </a:r>
            <a:endParaRPr lang="en-US" i="1" dirty="0" smtClean="0"/>
          </a:p>
          <a:p>
            <a:r>
              <a:rPr lang="en-US" dirty="0" err="1"/>
              <a:t>Karimkhani</a:t>
            </a:r>
            <a:r>
              <a:rPr lang="en-US" dirty="0"/>
              <a:t>, </a:t>
            </a:r>
            <a:r>
              <a:rPr lang="en-US" dirty="0" err="1"/>
              <a:t>Chante</a:t>
            </a:r>
            <a:r>
              <a:rPr lang="en-US" dirty="0"/>
              <a:t>, Robert P. </a:t>
            </a:r>
            <a:r>
              <a:rPr lang="en-US" dirty="0" err="1"/>
              <a:t>Dellavalle</a:t>
            </a:r>
            <a:r>
              <a:rPr lang="en-US" dirty="0"/>
              <a:t>, Luc E. </a:t>
            </a:r>
            <a:r>
              <a:rPr lang="en-US" dirty="0" err="1"/>
              <a:t>Coffeng</a:t>
            </a:r>
            <a:r>
              <a:rPr lang="en-US" dirty="0"/>
              <a:t>, Carsten </a:t>
            </a:r>
            <a:r>
              <a:rPr lang="en-US" dirty="0" err="1"/>
              <a:t>Flohr</a:t>
            </a:r>
            <a:r>
              <a:rPr lang="en-US" dirty="0"/>
              <a:t>, Roderick J. Hay, </a:t>
            </a:r>
            <a:r>
              <a:rPr lang="en-US" dirty="0" err="1"/>
              <a:t>Sinéad</a:t>
            </a:r>
            <a:r>
              <a:rPr lang="en-US" dirty="0"/>
              <a:t> M. </a:t>
            </a:r>
            <a:r>
              <a:rPr lang="en-US" dirty="0" err="1"/>
              <a:t>Langan</a:t>
            </a:r>
            <a:r>
              <a:rPr lang="en-US" dirty="0"/>
              <a:t>, Elaine O. </a:t>
            </a:r>
            <a:r>
              <a:rPr lang="en-US" dirty="0" err="1"/>
              <a:t>Nsoesie</a:t>
            </a:r>
            <a:r>
              <a:rPr lang="en-US" dirty="0"/>
              <a:t> et al. "Global skin disease morbidity and mortality: an update from the global burden of disease study 2013." </a:t>
            </a:r>
            <a:r>
              <a:rPr lang="en-US" i="1" dirty="0"/>
              <a:t>JAMA dermatology</a:t>
            </a:r>
            <a:r>
              <a:rPr lang="en-US" dirty="0"/>
              <a:t> 153, no. 5 (2017): 406-412</a:t>
            </a:r>
            <a:r>
              <a:rPr lang="en-US" dirty="0" smtClean="0"/>
              <a:t>.</a:t>
            </a:r>
          </a:p>
        </p:txBody>
      </p:sp>
    </p:spTree>
    <p:extLst>
      <p:ext uri="{BB962C8B-B14F-4D97-AF65-F5344CB8AC3E}">
        <p14:creationId xmlns:p14="http://schemas.microsoft.com/office/powerpoint/2010/main" val="118652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Past Student Evaluations: What can this instructor do to improve teaching effectiveness in the classroom?</a:t>
            </a:r>
          </a:p>
        </p:txBody>
      </p:sp>
      <p:graphicFrame>
        <p:nvGraphicFramePr>
          <p:cNvPr id="5" name="Table 4"/>
          <p:cNvGraphicFramePr>
            <a:graphicFrameLocks noGrp="1"/>
          </p:cNvGraphicFramePr>
          <p:nvPr>
            <p:extLst>
              <p:ext uri="{D42A27DB-BD31-4B8C-83A1-F6EECF244321}">
                <p14:modId xmlns:p14="http://schemas.microsoft.com/office/powerpoint/2010/main" val="2377168102"/>
              </p:ext>
            </p:extLst>
          </p:nvPr>
        </p:nvGraphicFramePr>
        <p:xfrm>
          <a:off x="94341" y="1942646"/>
          <a:ext cx="11945259" cy="4851400"/>
        </p:xfrm>
        <a:graphic>
          <a:graphicData uri="http://schemas.openxmlformats.org/drawingml/2006/table">
            <a:tbl>
              <a:tblPr firstRow="1" bandRow="1">
                <a:tableStyleId>{5C22544A-7EE6-4342-B048-85BDC9FD1C3A}</a:tableStyleId>
              </a:tblPr>
              <a:tblGrid>
                <a:gridCol w="2714173">
                  <a:extLst>
                    <a:ext uri="{9D8B030D-6E8A-4147-A177-3AD203B41FA5}">
                      <a16:colId xmlns:a16="http://schemas.microsoft.com/office/drawing/2014/main" val="1088663606"/>
                    </a:ext>
                  </a:extLst>
                </a:gridCol>
                <a:gridCol w="2315029">
                  <a:extLst>
                    <a:ext uri="{9D8B030D-6E8A-4147-A177-3AD203B41FA5}">
                      <a16:colId xmlns:a16="http://schemas.microsoft.com/office/drawing/2014/main" val="476471752"/>
                    </a:ext>
                  </a:extLst>
                </a:gridCol>
                <a:gridCol w="6916057">
                  <a:extLst>
                    <a:ext uri="{9D8B030D-6E8A-4147-A177-3AD203B41FA5}">
                      <a16:colId xmlns:a16="http://schemas.microsoft.com/office/drawing/2014/main" val="2610113231"/>
                    </a:ext>
                  </a:extLst>
                </a:gridCol>
              </a:tblGrid>
              <a:tr h="370840">
                <a:tc>
                  <a:txBody>
                    <a:bodyPr/>
                    <a:lstStyle/>
                    <a:p>
                      <a:r>
                        <a:rPr lang="en-US" sz="1200" dirty="0" smtClean="0"/>
                        <a:t>HCMI 4225 Fall 2018</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HCMI 4225 Spring</a:t>
                      </a:r>
                      <a:r>
                        <a:rPr lang="en-US" sz="1200" baseline="0" dirty="0" smtClean="0"/>
                        <a:t> 2019</a:t>
                      </a:r>
                      <a:endParaRPr lang="en-US"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HCMI 5243 Spring 2019</a:t>
                      </a:r>
                      <a:endParaRPr lang="en-US" sz="1200" dirty="0"/>
                    </a:p>
                  </a:txBody>
                  <a:tcPr/>
                </a:tc>
                <a:extLst>
                  <a:ext uri="{0D108BD9-81ED-4DB2-BD59-A6C34878D82A}">
                    <a16:rowId xmlns:a16="http://schemas.microsoft.com/office/drawing/2014/main" val="3608349451"/>
                  </a:ext>
                </a:extLst>
              </a:tr>
              <a:tr h="370840">
                <a:tc>
                  <a:txBody>
                    <a:bodyPr/>
                    <a:lstStyle/>
                    <a:p>
                      <a:r>
                        <a:rPr lang="en-US" sz="1200" b="0" i="0" u="none" strike="noStrike" kern="1200" baseline="0" dirty="0" smtClean="0">
                          <a:solidFill>
                            <a:schemeClr val="dk1"/>
                          </a:solidFill>
                          <a:latin typeface="+mn-lt"/>
                          <a:ea typeface="+mn-ea"/>
                          <a:cs typeface="+mn-cs"/>
                        </a:rPr>
                        <a:t>Have more of a plan for each day; every day was kind of all over the place</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Try and find more class activities that can get the class involved. We had a couple, but not a lot.</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Reach out to other professors to see what information is taught in the lower level healthcare classes. A large amount of the information in this class is a repeat of information I’ve already learned, and the textbook used is the same textbook used for both HCMI 3240 and 3243. In addition, setting objectives a bit more clearly would help. I am not totally sure what the overall purpose of the course was. I definitely learned things, but I feel as though I just learned a wide variety of information without a solid main focus.</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Break up the class a little more because sometimes it can very monotonous.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I think the only big improvement that could be made is maybe have paper checkpoints for the final paper beginning</a:t>
                      </a:r>
                    </a:p>
                    <a:p>
                      <a:r>
                        <a:rPr lang="en-US" sz="1200" b="0" i="0" u="none" strike="noStrike" kern="1200" baseline="0" dirty="0" smtClean="0">
                          <a:solidFill>
                            <a:schemeClr val="dk1"/>
                          </a:solidFill>
                          <a:latin typeface="+mn-lt"/>
                          <a:ea typeface="+mn-ea"/>
                          <a:cs typeface="+mn-cs"/>
                        </a:rPr>
                        <a:t>even earlier in the semester</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material was not related from week to week sometimes. It was hard to follow how some of the info was related.</a:t>
                      </a:r>
                    </a:p>
                    <a:p>
                      <a:r>
                        <a:rPr lang="en-US" sz="1200" b="0" i="0" u="none" strike="noStrike" kern="1200" baseline="0" dirty="0" smtClean="0">
                          <a:solidFill>
                            <a:schemeClr val="dk1"/>
                          </a:solidFill>
                          <a:latin typeface="+mn-lt"/>
                          <a:ea typeface="+mn-ea"/>
                          <a:cs typeface="+mn-cs"/>
                        </a:rPr>
                        <a:t>Also sometimes the slides were a little word</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Use more recent articles for weekly readings. The articles assigned were extremely outdated. I don't feel as though I learned anything about the current economics of health care, but rather I learned more about the history of it. Also assign less reading/writing assignments! This is a part time MBA program and the amount of work given truly felt like a</a:t>
                      </a:r>
                    </a:p>
                    <a:p>
                      <a:r>
                        <a:rPr lang="en-US" sz="1200" b="0" i="0" u="none" strike="noStrike" kern="1200" baseline="0" dirty="0" smtClean="0">
                          <a:solidFill>
                            <a:schemeClr val="dk1"/>
                          </a:solidFill>
                          <a:latin typeface="+mn-lt"/>
                          <a:ea typeface="+mn-ea"/>
                          <a:cs typeface="+mn-cs"/>
                        </a:rPr>
                        <a:t>full-time course. The expectations to have each student read and write as much as we did is truly too high. More work assigned in this class, than a combination of classes! Article content was often boring and too outdated to promote functional learning. I would suggest focusing on current day health economics. Only one week is assigned to talk about the ACA and that is the final week of the semester which is extremely disappointing.</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At times, it was hard to grasp what was expected for the assignments and when assignments were due.</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He had a tendency to over-explain certain things to the point where it became a little unclear what the expectations were.</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material needs to be organized better. Most of the readings were completely unnecessary. If the material is not going to be discussed in the subsequent classes, do not make students read 3 plus articles a week for no purpose. It was a complete waste of time and no value add. Class discussions also need more structure. Lectures lacked</a:t>
                      </a:r>
                    </a:p>
                    <a:p>
                      <a:r>
                        <a:rPr lang="en-US" sz="1200" b="0" i="0" u="none" strike="noStrike" kern="1200" baseline="0" dirty="0" smtClean="0">
                          <a:solidFill>
                            <a:schemeClr val="dk1"/>
                          </a:solidFill>
                          <a:latin typeface="+mn-lt"/>
                          <a:ea typeface="+mn-ea"/>
                          <a:cs typeface="+mn-cs"/>
                        </a:rPr>
                        <a:t>direction and cohesiveness.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I think Shane should realize that his students are professionals and not academics and should structure his class to serve the interests of business professionals. People in the MBA program don't usually care about theory. I certainly don't and I can't imagine anyone does either. It doesn't factor into my everyday life.</a:t>
                      </a:r>
                      <a:endParaRPr lang="en-US" sz="1200" dirty="0"/>
                    </a:p>
                  </a:txBody>
                  <a:tcPr/>
                </a:tc>
                <a:extLst>
                  <a:ext uri="{0D108BD9-81ED-4DB2-BD59-A6C34878D82A}">
                    <a16:rowId xmlns:a16="http://schemas.microsoft.com/office/drawing/2014/main" val="1864550768"/>
                  </a:ext>
                </a:extLst>
              </a:tr>
            </a:tbl>
          </a:graphicData>
        </a:graphic>
      </p:graphicFrame>
    </p:spTree>
    <p:extLst>
      <p:ext uri="{BB962C8B-B14F-4D97-AF65-F5344CB8AC3E}">
        <p14:creationId xmlns:p14="http://schemas.microsoft.com/office/powerpoint/2010/main" val="231255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Health care as a </a:t>
            </a:r>
            <a:r>
              <a:rPr lang="en-US" dirty="0" smtClean="0"/>
              <a:t>right and as a public </a:t>
            </a:r>
            <a:r>
              <a:rPr lang="en-US" dirty="0" smtClean="0"/>
              <a:t>good</a:t>
            </a:r>
          </a:p>
          <a:p>
            <a:pPr marL="0" indent="0">
              <a:buNone/>
            </a:pPr>
            <a:r>
              <a:rPr lang="en-US" dirty="0" smtClean="0"/>
              <a:t>Reading:</a:t>
            </a:r>
          </a:p>
          <a:p>
            <a:pPr marL="0" indent="0">
              <a:buNone/>
            </a:pPr>
            <a:r>
              <a:rPr lang="en-US" dirty="0" smtClean="0"/>
              <a:t>*</a:t>
            </a:r>
            <a:r>
              <a:rPr lang="en-US" dirty="0" err="1"/>
              <a:t>Gawande</a:t>
            </a:r>
            <a:r>
              <a:rPr lang="en-US" dirty="0"/>
              <a:t>, </a:t>
            </a:r>
            <a:r>
              <a:rPr lang="en-US" dirty="0" err="1"/>
              <a:t>Atul</a:t>
            </a:r>
            <a:r>
              <a:rPr lang="en-US" dirty="0"/>
              <a:t>. “Is health care a right?” </a:t>
            </a:r>
            <a:r>
              <a:rPr lang="en-US" i="1" dirty="0"/>
              <a:t>New Yorker, October 2, 2017</a:t>
            </a:r>
          </a:p>
          <a:p>
            <a:pPr marL="0" indent="0">
              <a:buNone/>
            </a:pPr>
            <a:r>
              <a:rPr lang="en-US" dirty="0" smtClean="0"/>
              <a:t>*</a:t>
            </a:r>
            <a:r>
              <a:rPr lang="en-US" dirty="0"/>
              <a:t> Section I (pages 5-10) </a:t>
            </a:r>
            <a:r>
              <a:rPr lang="en-US" dirty="0" smtClean="0"/>
              <a:t>of Ruger</a:t>
            </a:r>
            <a:r>
              <a:rPr lang="en-US" dirty="0"/>
              <a:t>, Jennifer </a:t>
            </a:r>
            <a:r>
              <a:rPr lang="en-US" dirty="0" err="1"/>
              <a:t>Prah</a:t>
            </a:r>
            <a:r>
              <a:rPr lang="en-US" dirty="0"/>
              <a:t>. "Toward a theory of a right to health: capability and incompletely theorized agreements." </a:t>
            </a:r>
            <a:r>
              <a:rPr lang="en-US" i="1" dirty="0"/>
              <a:t>Yale Journal of Law &amp; the Humanities</a:t>
            </a:r>
            <a:r>
              <a:rPr lang="en-US" dirty="0"/>
              <a:t> 18, no. 2 (2006): 3</a:t>
            </a:r>
            <a:r>
              <a:rPr lang="en-US" dirty="0" smtClean="0"/>
              <a:t>.</a:t>
            </a:r>
            <a:endParaRPr lang="en-US" dirty="0"/>
          </a:p>
          <a:p>
            <a:pPr marL="0" indent="0">
              <a:buNone/>
            </a:pPr>
            <a:endParaRPr lang="en-US" dirty="0" smtClean="0"/>
          </a:p>
          <a:p>
            <a:pPr marL="0" indent="0">
              <a:buNone/>
            </a:pPr>
            <a:r>
              <a:rPr lang="en-US" dirty="0" smtClean="0"/>
              <a:t>Optional Readings:</a:t>
            </a:r>
            <a:endParaRPr lang="en-US" dirty="0" smtClean="0"/>
          </a:p>
          <a:p>
            <a:pPr marL="0" indent="0">
              <a:buNone/>
            </a:pPr>
            <a:r>
              <a:rPr lang="en-US" dirty="0" smtClean="0"/>
              <a:t>Hamel</a:t>
            </a:r>
            <a:r>
              <a:rPr lang="en-US" dirty="0"/>
              <a:t>, Mary Beth, Jennifer </a:t>
            </a:r>
            <a:r>
              <a:rPr lang="en-US" dirty="0" err="1"/>
              <a:t>Prah</a:t>
            </a:r>
            <a:r>
              <a:rPr lang="en-US" dirty="0"/>
              <a:t> Ruger, Theodore W. Ruger, and George J. </a:t>
            </a:r>
            <a:r>
              <a:rPr lang="en-US" dirty="0" err="1"/>
              <a:t>Annas</a:t>
            </a:r>
            <a:r>
              <a:rPr lang="en-US" dirty="0"/>
              <a:t>. "The </a:t>
            </a:r>
            <a:r>
              <a:rPr lang="en-US" dirty="0" smtClean="0"/>
              <a:t>elusive </a:t>
            </a:r>
            <a:r>
              <a:rPr lang="en-US" dirty="0"/>
              <a:t>right to health care under US Law." </a:t>
            </a:r>
            <a:r>
              <a:rPr lang="en-US" i="1" dirty="0"/>
              <a:t>N </a:t>
            </a:r>
            <a:r>
              <a:rPr lang="en-US" i="1" dirty="0" err="1"/>
              <a:t>Engl</a:t>
            </a:r>
            <a:r>
              <a:rPr lang="en-US" i="1" dirty="0"/>
              <a:t> J Med</a:t>
            </a:r>
            <a:r>
              <a:rPr lang="en-US" dirty="0"/>
              <a:t> 372, no. 26 (2015): 2558-63</a:t>
            </a:r>
            <a:r>
              <a:rPr lang="en-US" dirty="0" smtClean="0"/>
              <a:t>.</a:t>
            </a:r>
          </a:p>
          <a:p>
            <a:pPr marL="0" indent="0">
              <a:buNone/>
            </a:pPr>
            <a:r>
              <a:rPr lang="en-US" dirty="0" smtClean="0"/>
              <a:t>Ruger</a:t>
            </a:r>
            <a:r>
              <a:rPr lang="en-US" dirty="0"/>
              <a:t>, Jennifer P. "The moral foundations of health insurance." </a:t>
            </a:r>
            <a:r>
              <a:rPr lang="en-US" i="1" dirty="0"/>
              <a:t>Journal of the Association of Physicians</a:t>
            </a:r>
            <a:r>
              <a:rPr lang="en-US" dirty="0"/>
              <a:t> 100, no. 1 (2007): 53-57.</a:t>
            </a:r>
            <a:endParaRPr lang="en-US" dirty="0"/>
          </a:p>
        </p:txBody>
      </p:sp>
    </p:spTree>
    <p:extLst>
      <p:ext uri="{BB962C8B-B14F-4D97-AF65-F5344CB8AC3E}">
        <p14:creationId xmlns:p14="http://schemas.microsoft.com/office/powerpoint/2010/main" val="152849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 Student Evaluations</a:t>
            </a:r>
            <a:r>
              <a:rPr lang="en-US" dirty="0"/>
              <a:t>: Please write any comments you have about the course or course materials.</a:t>
            </a:r>
          </a:p>
        </p:txBody>
      </p:sp>
      <p:graphicFrame>
        <p:nvGraphicFramePr>
          <p:cNvPr id="4" name="Table 3"/>
          <p:cNvGraphicFramePr>
            <a:graphicFrameLocks noGrp="1"/>
          </p:cNvGraphicFramePr>
          <p:nvPr>
            <p:extLst>
              <p:ext uri="{D42A27DB-BD31-4B8C-83A1-F6EECF244321}">
                <p14:modId xmlns:p14="http://schemas.microsoft.com/office/powerpoint/2010/main" val="1670689443"/>
              </p:ext>
            </p:extLst>
          </p:nvPr>
        </p:nvGraphicFramePr>
        <p:xfrm>
          <a:off x="123370" y="2017259"/>
          <a:ext cx="11945259" cy="4668520"/>
        </p:xfrm>
        <a:graphic>
          <a:graphicData uri="http://schemas.openxmlformats.org/drawingml/2006/table">
            <a:tbl>
              <a:tblPr firstRow="1" bandRow="1">
                <a:tableStyleId>{5C22544A-7EE6-4342-B048-85BDC9FD1C3A}</a:tableStyleId>
              </a:tblPr>
              <a:tblGrid>
                <a:gridCol w="3981753">
                  <a:extLst>
                    <a:ext uri="{9D8B030D-6E8A-4147-A177-3AD203B41FA5}">
                      <a16:colId xmlns:a16="http://schemas.microsoft.com/office/drawing/2014/main" val="1088663606"/>
                    </a:ext>
                  </a:extLst>
                </a:gridCol>
                <a:gridCol w="3981753">
                  <a:extLst>
                    <a:ext uri="{9D8B030D-6E8A-4147-A177-3AD203B41FA5}">
                      <a16:colId xmlns:a16="http://schemas.microsoft.com/office/drawing/2014/main" val="476471752"/>
                    </a:ext>
                  </a:extLst>
                </a:gridCol>
                <a:gridCol w="3981753">
                  <a:extLst>
                    <a:ext uri="{9D8B030D-6E8A-4147-A177-3AD203B41FA5}">
                      <a16:colId xmlns:a16="http://schemas.microsoft.com/office/drawing/2014/main" val="2610113231"/>
                    </a:ext>
                  </a:extLst>
                </a:gridCol>
              </a:tblGrid>
              <a:tr h="370840">
                <a:tc>
                  <a:txBody>
                    <a:bodyPr/>
                    <a:lstStyle/>
                    <a:p>
                      <a:r>
                        <a:rPr lang="en-US" sz="1200" dirty="0" smtClean="0">
                          <a:latin typeface="+mn-lt"/>
                        </a:rPr>
                        <a:t>HCMI 4225 Fall 2018</a:t>
                      </a:r>
                      <a:endParaRPr lang="en-US" sz="1200" dirty="0">
                        <a:latin typeface="+mn-lt"/>
                      </a:endParaRPr>
                    </a:p>
                  </a:txBody>
                  <a:tcPr/>
                </a:tc>
                <a:tc>
                  <a:txBody>
                    <a:bodyPr/>
                    <a:lstStyle/>
                    <a:p>
                      <a:r>
                        <a:rPr lang="en-US" sz="1200" dirty="0" smtClean="0">
                          <a:latin typeface="+mn-lt"/>
                        </a:rPr>
                        <a:t>HCMI 4225 Spring 2019</a:t>
                      </a:r>
                      <a:endParaRPr lang="en-US"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HCMI 5243 Spring 2019</a:t>
                      </a:r>
                      <a:endParaRPr lang="en-US" sz="1200" dirty="0">
                        <a:latin typeface="+mn-lt"/>
                      </a:endParaRPr>
                    </a:p>
                  </a:txBody>
                  <a:tcPr/>
                </a:tc>
                <a:extLst>
                  <a:ext uri="{0D108BD9-81ED-4DB2-BD59-A6C34878D82A}">
                    <a16:rowId xmlns:a16="http://schemas.microsoft.com/office/drawing/2014/main" val="3608349451"/>
                  </a:ext>
                </a:extLst>
              </a:tr>
              <a:tr h="370840">
                <a:tc>
                  <a:txBody>
                    <a:bodyPr/>
                    <a:lstStyle/>
                    <a:p>
                      <a:r>
                        <a:rPr lang="en-US" sz="1200" b="0" i="0" u="none" strike="noStrike" kern="1200" baseline="0" dirty="0" smtClean="0">
                          <a:solidFill>
                            <a:schemeClr val="dk1"/>
                          </a:solidFill>
                          <a:latin typeface="+mn-lt"/>
                          <a:ea typeface="+mn-ea"/>
                          <a:cs typeface="+mn-cs"/>
                        </a:rPr>
                        <a:t>good teacher! Cares about his students and you can tell he enjoys the subject</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papers we had to read and the homework was all useful for me, a healthcare management major.</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I liked the supplemental readings more than the textbook (which wasn’t used much at all, anyways). Some of the</a:t>
                      </a:r>
                    </a:p>
                    <a:p>
                      <a:r>
                        <a:rPr lang="en-US" sz="1200" b="0" i="0" u="none" strike="noStrike" kern="1200" baseline="0" dirty="0" smtClean="0">
                          <a:solidFill>
                            <a:schemeClr val="dk1"/>
                          </a:solidFill>
                          <a:latin typeface="+mn-lt"/>
                          <a:ea typeface="+mn-ea"/>
                          <a:cs typeface="+mn-cs"/>
                        </a:rPr>
                        <a:t>assignments were a little long for </a:t>
                      </a:r>
                      <a:r>
                        <a:rPr lang="en-US" sz="1200" b="0" i="0" u="none" strike="noStrike" kern="1200" baseline="0" dirty="0" err="1" smtClean="0">
                          <a:solidFill>
                            <a:schemeClr val="dk1"/>
                          </a:solidFill>
                          <a:latin typeface="+mn-lt"/>
                          <a:ea typeface="+mn-ea"/>
                          <a:cs typeface="+mn-cs"/>
                        </a:rPr>
                        <a:t>homeworks</a:t>
                      </a:r>
                      <a:r>
                        <a:rPr lang="en-US" sz="1200" b="0" i="0" u="none" strike="noStrike" kern="1200" baseline="0" dirty="0" smtClean="0">
                          <a:solidFill>
                            <a:schemeClr val="dk1"/>
                          </a:solidFill>
                          <a:latin typeface="+mn-lt"/>
                          <a:ea typeface="+mn-ea"/>
                          <a:cs typeface="+mn-cs"/>
                        </a:rPr>
                        <a:t>, however. Especially the most recent homework assignment 8 which is</a:t>
                      </a:r>
                    </a:p>
                    <a:p>
                      <a:r>
                        <a:rPr lang="en-US" sz="1200" b="0" i="0" u="none" strike="noStrike" kern="1200" baseline="0" dirty="0" smtClean="0">
                          <a:solidFill>
                            <a:schemeClr val="dk1"/>
                          </a:solidFill>
                          <a:latin typeface="+mn-lt"/>
                          <a:ea typeface="+mn-ea"/>
                          <a:cs typeface="+mn-cs"/>
                        </a:rPr>
                        <a:t>in the same week as the final exam and paper.</a:t>
                      </a:r>
                      <a:endParaRPr lang="en-US" sz="1200" dirty="0">
                        <a:latin typeface="+mn-lt"/>
                      </a:endParaRPr>
                    </a:p>
                  </a:txBody>
                  <a:tcPr/>
                </a:tc>
                <a:tc>
                  <a:txBody>
                    <a:bodyPr/>
                    <a:lstStyle/>
                    <a:p>
                      <a:r>
                        <a:rPr lang="en-US" sz="1200" b="0" i="0" u="none" strike="noStrike" baseline="0" dirty="0" smtClean="0">
                          <a:latin typeface="+mn-lt"/>
                        </a:rPr>
                        <a:t>Amazing course, amazing content, amazing teacher.</a:t>
                      </a:r>
                      <a:endParaRPr lang="en-US" sz="1200" dirty="0">
                        <a:latin typeface="+mn-lt"/>
                      </a:endParaRPr>
                    </a:p>
                  </a:txBody>
                  <a:tcPr/>
                </a:tc>
                <a:tc>
                  <a:txBody>
                    <a:bodyPr/>
                    <a:lstStyle/>
                    <a:p>
                      <a:r>
                        <a:rPr lang="en-US" sz="1200" b="0" i="0" u="none" strike="noStrike" kern="1200" baseline="0" dirty="0" smtClean="0">
                          <a:solidFill>
                            <a:schemeClr val="dk1"/>
                          </a:solidFill>
                          <a:latin typeface="+mn-lt"/>
                          <a:ea typeface="+mn-ea"/>
                          <a:cs typeface="+mn-cs"/>
                        </a:rPr>
                        <a:t>Get rid of the old articles assigned. Hardly any articles that were within the last 5 years. I feel like any health economist would capitalize on teaching this course, especially now, since there is so much going on in health care. However, this</a:t>
                      </a:r>
                    </a:p>
                    <a:p>
                      <a:r>
                        <a:rPr lang="en-US" sz="1200" b="0" i="0" u="none" strike="noStrike" kern="1200" baseline="0" dirty="0" smtClean="0">
                          <a:solidFill>
                            <a:schemeClr val="dk1"/>
                          </a:solidFill>
                          <a:latin typeface="+mn-lt"/>
                          <a:ea typeface="+mn-ea"/>
                          <a:cs typeface="+mn-cs"/>
                        </a:rPr>
                        <a:t>was not done this semester. Assign less work - unrealistic to expect full time dedicated to a part time program/class.</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I quite enjoyed this course and the way it examined a number of health topics from an economic perspective. My only criticism is that the reading materials were often quite dense and lengthy. I get the sense this might be typical of the</a:t>
                      </a:r>
                    </a:p>
                    <a:p>
                      <a:r>
                        <a:rPr lang="en-US" sz="1200" b="0" i="0" u="none" strike="noStrike" kern="1200" baseline="0" dirty="0" smtClean="0">
                          <a:solidFill>
                            <a:schemeClr val="dk1"/>
                          </a:solidFill>
                          <a:latin typeface="+mn-lt"/>
                          <a:ea typeface="+mn-ea"/>
                          <a:cs typeface="+mn-cs"/>
                        </a:rPr>
                        <a:t>economics field but some of the articles rambled considerably and were very poorly organized, to the point where their main thesis was muddled and lost. Examples include Deaton (2006), the Deaton </a:t>
                      </a:r>
                      <a:r>
                        <a:rPr lang="en-US" sz="1200" b="0" i="0" u="none" strike="noStrike" kern="1200" baseline="0" dirty="0" err="1" smtClean="0">
                          <a:solidFill>
                            <a:schemeClr val="dk1"/>
                          </a:solidFill>
                          <a:latin typeface="+mn-lt"/>
                          <a:ea typeface="+mn-ea"/>
                          <a:cs typeface="+mn-cs"/>
                        </a:rPr>
                        <a:t>youtube</a:t>
                      </a:r>
                      <a:r>
                        <a:rPr lang="en-US" sz="1200" b="0" i="0" u="none" strike="noStrike" kern="1200" baseline="0" dirty="0" smtClean="0">
                          <a:solidFill>
                            <a:schemeClr val="dk1"/>
                          </a:solidFill>
                          <a:latin typeface="+mn-lt"/>
                          <a:ea typeface="+mn-ea"/>
                          <a:cs typeface="+mn-cs"/>
                        </a:rPr>
                        <a:t> video, and Newhouse (1992) </a:t>
                      </a:r>
                    </a:p>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There were too many reading materials that had no value add to the course. The reading response papers felt like busy work. There should have be no response papers due towards the end of the course, or at least due every other since</a:t>
                      </a:r>
                    </a:p>
                    <a:p>
                      <a:r>
                        <a:rPr lang="en-US" sz="1200" b="0" i="0" u="none" strike="noStrike" kern="1200" baseline="0" dirty="0" smtClean="0">
                          <a:solidFill>
                            <a:schemeClr val="dk1"/>
                          </a:solidFill>
                          <a:latin typeface="+mn-lt"/>
                          <a:ea typeface="+mn-ea"/>
                          <a:cs typeface="+mn-cs"/>
                        </a:rPr>
                        <a:t>since there is both a research paper and a final exam for the course.</a:t>
                      </a:r>
                      <a:endParaRPr lang="en-US" sz="1200" dirty="0">
                        <a:latin typeface="+mn-lt"/>
                      </a:endParaRPr>
                    </a:p>
                  </a:txBody>
                  <a:tcPr/>
                </a:tc>
                <a:extLst>
                  <a:ext uri="{0D108BD9-81ED-4DB2-BD59-A6C34878D82A}">
                    <a16:rowId xmlns:a16="http://schemas.microsoft.com/office/drawing/2014/main" val="1864550768"/>
                  </a:ext>
                </a:extLst>
              </a:tr>
            </a:tbl>
          </a:graphicData>
        </a:graphic>
      </p:graphicFrame>
    </p:spTree>
    <p:extLst>
      <p:ext uri="{BB962C8B-B14F-4D97-AF65-F5344CB8AC3E}">
        <p14:creationId xmlns:p14="http://schemas.microsoft.com/office/powerpoint/2010/main" val="272489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Landscape and Health Costs</a:t>
            </a:r>
            <a:endParaRPr lang="en-US" dirty="0"/>
          </a:p>
        </p:txBody>
      </p:sp>
      <p:sp>
        <p:nvSpPr>
          <p:cNvPr id="3" name="Content Placeholder 2"/>
          <p:cNvSpPr>
            <a:spLocks noGrp="1"/>
          </p:cNvSpPr>
          <p:nvPr>
            <p:ph idx="1"/>
          </p:nvPr>
        </p:nvSpPr>
        <p:spPr/>
        <p:txBody>
          <a:bodyPr/>
          <a:lstStyle/>
          <a:p>
            <a:r>
              <a:rPr lang="en-US" dirty="0" smtClean="0"/>
              <a:t>Key points:</a:t>
            </a:r>
            <a:endParaRPr lang="en-US" dirty="0"/>
          </a:p>
          <a:p>
            <a:pPr lvl="1"/>
            <a:r>
              <a:rPr lang="en-US" dirty="0" smtClean="0"/>
              <a:t>Expenditure is growing</a:t>
            </a:r>
          </a:p>
          <a:p>
            <a:pPr lvl="1"/>
            <a:r>
              <a:rPr lang="en-US" dirty="0" smtClean="0"/>
              <a:t>The United States is different</a:t>
            </a:r>
          </a:p>
          <a:p>
            <a:pPr lvl="1"/>
            <a:r>
              <a:rPr lang="en-US" dirty="0" smtClean="0"/>
              <a:t>Measurement of mortality and morbidity</a:t>
            </a:r>
          </a:p>
          <a:p>
            <a:pPr lvl="2"/>
            <a:r>
              <a:rPr lang="en-US" dirty="0" smtClean="0"/>
              <a:t>Importance of direct discussion of mortality and morbidity for health professionals</a:t>
            </a:r>
          </a:p>
          <a:p>
            <a:pPr lvl="1"/>
            <a:r>
              <a:rPr lang="en-US" dirty="0" smtClean="0"/>
              <a:t>Causes of mortality and morbidity vary</a:t>
            </a:r>
            <a:endParaRPr lang="en-US" dirty="0"/>
          </a:p>
          <a:p>
            <a:pPr lvl="2"/>
            <a:r>
              <a:rPr lang="en-US" dirty="0"/>
              <a:t>By age, sex, and </a:t>
            </a:r>
            <a:r>
              <a:rPr lang="en-US" dirty="0" smtClean="0"/>
              <a:t>disease</a:t>
            </a:r>
          </a:p>
          <a:p>
            <a:pPr lvl="1"/>
            <a:r>
              <a:rPr lang="en-US" dirty="0" smtClean="0"/>
              <a:t>Entry points into the healthcare system vary</a:t>
            </a:r>
          </a:p>
          <a:p>
            <a:pPr lvl="2"/>
            <a:r>
              <a:rPr lang="en-US" dirty="0" smtClean="0"/>
              <a:t>By age, sex, and disease</a:t>
            </a:r>
          </a:p>
          <a:p>
            <a:pPr lvl="1"/>
            <a:r>
              <a:rPr lang="en-US" dirty="0" smtClean="0"/>
              <a:t>Drivers of health care expenditure vary</a:t>
            </a:r>
            <a:endParaRPr lang="en-US" dirty="0"/>
          </a:p>
          <a:p>
            <a:pPr lvl="2"/>
            <a:r>
              <a:rPr lang="en-US" dirty="0"/>
              <a:t>By age, sex, and disease</a:t>
            </a:r>
          </a:p>
          <a:p>
            <a:pPr marL="457200" lvl="1" indent="0">
              <a:buNone/>
            </a:pPr>
            <a:endParaRPr lang="en-US" dirty="0" smtClean="0"/>
          </a:p>
        </p:txBody>
      </p:sp>
    </p:spTree>
    <p:extLst>
      <p:ext uri="{BB962C8B-B14F-4D97-AF65-F5344CB8AC3E}">
        <p14:creationId xmlns:p14="http://schemas.microsoft.com/office/powerpoint/2010/main" val="222572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Health expenditure and GDP in the United States are rising. Is Health Expenditure as a share of GDP also rising? Should it be?</a:t>
            </a:r>
            <a:endParaRPr lang="en-US" dirty="0"/>
          </a:p>
        </p:txBody>
      </p:sp>
    </p:spTree>
    <p:extLst>
      <p:ext uri="{BB962C8B-B14F-4D97-AF65-F5344CB8AC3E}">
        <p14:creationId xmlns:p14="http://schemas.microsoft.com/office/powerpoint/2010/main" val="113066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Expenditure</a:t>
            </a:r>
            <a:endParaRPr lang="en-US" dirty="0"/>
          </a:p>
        </p:txBody>
      </p:sp>
      <p:sp>
        <p:nvSpPr>
          <p:cNvPr id="3" name="Content Placeholder 2"/>
          <p:cNvSpPr>
            <a:spLocks noGrp="1"/>
          </p:cNvSpPr>
          <p:nvPr>
            <p:ph idx="1"/>
          </p:nvPr>
        </p:nvSpPr>
        <p:spPr/>
        <p:txBody>
          <a:bodyPr/>
          <a:lstStyle/>
          <a:p>
            <a:r>
              <a:rPr lang="en-US" dirty="0" smtClean="0"/>
              <a:t>Expenditure are increasing both in real terms and as a percentage of GDP</a:t>
            </a:r>
          </a:p>
          <a:p>
            <a:endParaRPr lang="en-US" dirty="0"/>
          </a:p>
        </p:txBody>
      </p:sp>
      <p:pic>
        <p:nvPicPr>
          <p:cNvPr id="4" name="Picture 2" descr="Image result for U.S. Per Capita Health Expenditures, 19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88" y="2946974"/>
            <a:ext cx="4731854" cy="3150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U.S. health expenditure as share of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714" y="2714626"/>
            <a:ext cx="5018450" cy="33829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0088" y="6127234"/>
            <a:ext cx="1164491" cy="276999"/>
          </a:xfrm>
          <a:prstGeom prst="rect">
            <a:avLst/>
          </a:prstGeom>
        </p:spPr>
        <p:txBody>
          <a:bodyPr wrap="square">
            <a:spAutoFit/>
          </a:bodyPr>
          <a:lstStyle/>
          <a:p>
            <a:r>
              <a:rPr lang="en-US" sz="1200" dirty="0"/>
              <a:t>Fuchs 2012</a:t>
            </a:r>
          </a:p>
        </p:txBody>
      </p:sp>
    </p:spTree>
    <p:extLst>
      <p:ext uri="{BB962C8B-B14F-4D97-AF65-F5344CB8AC3E}">
        <p14:creationId xmlns:p14="http://schemas.microsoft.com/office/powerpoint/2010/main" val="6522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Is the United States and outlier?</a:t>
            </a:r>
          </a:p>
          <a:p>
            <a:r>
              <a:rPr lang="en-US" dirty="0" smtClean="0"/>
              <a:t>How could we tell?</a:t>
            </a:r>
            <a:endParaRPr lang="en-US" dirty="0"/>
          </a:p>
        </p:txBody>
      </p:sp>
    </p:spTree>
    <p:extLst>
      <p:ext uri="{BB962C8B-B14F-4D97-AF65-F5344CB8AC3E}">
        <p14:creationId xmlns:p14="http://schemas.microsoft.com/office/powerpoint/2010/main" val="205085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National Health Expenditures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9362" y="1825625"/>
            <a:ext cx="9293275" cy="5032375"/>
          </a:xfrm>
          <a:prstGeom prst="rect">
            <a:avLst/>
          </a:prstGeom>
        </p:spPr>
      </p:pic>
    </p:spTree>
    <p:extLst>
      <p:ext uri="{BB962C8B-B14F-4D97-AF65-F5344CB8AC3E}">
        <p14:creationId xmlns:p14="http://schemas.microsoft.com/office/powerpoint/2010/main" val="44213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1985</Words>
  <Application>Microsoft Office PowerPoint</Application>
  <PresentationFormat>Widescreen</PresentationFormat>
  <Paragraphs>237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HCMI 4225: Health and Social Insurance</vt:lpstr>
      <vt:lpstr>Past Student Evaluations: What was the most positive aspect of the way in which this instructor taught this course?</vt:lpstr>
      <vt:lpstr>Past Student Evaluations: What can this instructor do to improve teaching effectiveness in the classroom?</vt:lpstr>
      <vt:lpstr>Past Student Evaluations: Please write any comments you have about the course or course materials.</vt:lpstr>
      <vt:lpstr>Health Landscape and Health Costs</vt:lpstr>
      <vt:lpstr>Discussion Question</vt:lpstr>
      <vt:lpstr>US Health Expenditure</vt:lpstr>
      <vt:lpstr>Discussion Question</vt:lpstr>
      <vt:lpstr>Comparing National Health Expenditures</vt:lpstr>
      <vt:lpstr>Comparing National Health Expenditures</vt:lpstr>
      <vt:lpstr>Comparing National Health Expenditures</vt:lpstr>
      <vt:lpstr>Unresolved Question</vt:lpstr>
      <vt:lpstr>Measures of health</vt:lpstr>
      <vt:lpstr>Disease Groups</vt:lpstr>
      <vt:lpstr>Visualizing US Health and Health Expenditure</vt:lpstr>
      <vt:lpstr>Discussion Question</vt:lpstr>
      <vt:lpstr>PowerPoint Presentation</vt:lpstr>
      <vt:lpstr>Unpacking DALY cost of skin diseases by age</vt:lpstr>
      <vt:lpstr>Discussion Question</vt:lpstr>
      <vt:lpstr>PowerPoint Presentation</vt:lpstr>
      <vt:lpstr>Visualizing US Health and Health Expenditure</vt:lpstr>
      <vt:lpstr>Health Care Costs by Age, Sex, and Disease</vt:lpstr>
      <vt:lpstr>Health Care Cost by Type and Disease</vt:lpstr>
      <vt:lpstr>Unresolved Question?</vt:lpstr>
      <vt:lpstr>Discussion question</vt:lpstr>
      <vt:lpstr>Discussion question</vt:lpstr>
      <vt:lpstr>PowerPoint Presentation</vt:lpstr>
      <vt:lpstr>Readings:</vt:lpstr>
      <vt:lpstr>Other Sources</vt:lpstr>
      <vt:lpstr>Next Time</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15</cp:revision>
  <dcterms:created xsi:type="dcterms:W3CDTF">2018-08-26T19:46:47Z</dcterms:created>
  <dcterms:modified xsi:type="dcterms:W3CDTF">2019-08-26T16:24:42Z</dcterms:modified>
</cp:coreProperties>
</file>