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9" r:id="rId5"/>
    <p:sldId id="302" r:id="rId6"/>
    <p:sldId id="301" r:id="rId7"/>
    <p:sldId id="305" r:id="rId8"/>
    <p:sldId id="303" r:id="rId9"/>
    <p:sldId id="304" r:id="rId10"/>
    <p:sldId id="306" r:id="rId11"/>
    <p:sldId id="307" r:id="rId12"/>
    <p:sldId id="293" r:id="rId13"/>
    <p:sldId id="292" r:id="rId14"/>
    <p:sldId id="294" r:id="rId15"/>
    <p:sldId id="295" r:id="rId16"/>
    <p:sldId id="297" r:id="rId17"/>
    <p:sldId id="300" r:id="rId18"/>
    <p:sldId id="296"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6622" autoAdjust="0"/>
  </p:normalViewPr>
  <p:slideViewPr>
    <p:cSldViewPr snapToGrid="0">
      <p:cViewPr varScale="1">
        <p:scale>
          <a:sx n="100" d="100"/>
          <a:sy n="100" d="100"/>
        </p:scale>
        <p:origin x="72" y="451"/>
      </p:cViewPr>
      <p:guideLst/>
    </p:cSldViewPr>
  </p:slideViewPr>
  <p:outlineViewPr>
    <p:cViewPr>
      <p:scale>
        <a:sx n="33" d="100"/>
        <a:sy n="33" d="100"/>
      </p:scale>
      <p:origin x="0" y="-54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8/28/2019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8/28/2019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8/28/2019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8/28/2019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a:t>
            </a:r>
            <a:r>
              <a:rPr lang="en-US" dirty="0" smtClean="0"/>
              <a:t>Health and to Health Care</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12:30 PM </a:t>
            </a:r>
            <a:r>
              <a:rPr lang="en-US" dirty="0" smtClean="0"/>
              <a:t>– </a:t>
            </a:r>
            <a:r>
              <a:rPr lang="en-US" dirty="0" smtClean="0"/>
              <a:t>1:45PM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1:45 </a:t>
            </a:r>
            <a:r>
              <a:rPr lang="en-US" dirty="0" smtClean="0"/>
              <a:t>PM – </a:t>
            </a:r>
            <a:r>
              <a:rPr lang="en-US" dirty="0" smtClean="0"/>
              <a:t>3:00PM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traditions</a:t>
            </a:r>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Aquinas, </a:t>
            </a:r>
            <a:endParaRPr lang="en-US" dirty="0"/>
          </a:p>
        </p:txBody>
      </p:sp>
    </p:spTree>
    <p:extLst>
      <p:ext uri="{BB962C8B-B14F-4D97-AF65-F5344CB8AC3E}">
        <p14:creationId xmlns:p14="http://schemas.microsoft.com/office/powerpoint/2010/main" val="2250141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academics/</a:t>
            </a:r>
            <a:r>
              <a:rPr lang="en-US" dirty="0" err="1" smtClean="0"/>
              <a:t>beurocrats</a:t>
            </a:r>
            <a:r>
              <a:rPr lang="en-US" dirty="0" smtClean="0"/>
              <a:t> 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a:t>*</a:t>
            </a:r>
            <a:r>
              <a:rPr lang="en-US" dirty="0" err="1"/>
              <a:t>Gawande</a:t>
            </a:r>
            <a:r>
              <a:rPr lang="en-US" dirty="0"/>
              <a:t>, </a:t>
            </a:r>
            <a:r>
              <a:rPr lang="en-US" dirty="0" err="1"/>
              <a:t>Atul</a:t>
            </a:r>
            <a:r>
              <a:rPr lang="en-US" dirty="0"/>
              <a:t>. “Is health care a right?” New Yorker, October 2, </a:t>
            </a:r>
            <a:r>
              <a:rPr lang="en-US" dirty="0" smtClean="0"/>
              <a:t>2017</a:t>
            </a:r>
          </a:p>
          <a:p>
            <a:pPr marL="0" indent="0">
              <a:buNone/>
            </a:pPr>
            <a:r>
              <a:rPr lang="en-US" dirty="0" smtClean="0"/>
              <a:t>*Section </a:t>
            </a:r>
            <a:r>
              <a:rPr lang="en-US" dirty="0"/>
              <a:t>I (pages 5-10) of Ruger, Jennifer </a:t>
            </a:r>
            <a:r>
              <a:rPr lang="en-US" dirty="0" err="1"/>
              <a:t>Prah</a:t>
            </a:r>
            <a:r>
              <a:rPr lang="en-US" dirty="0"/>
              <a:t>. “Toward a theory of a right to health: capability and incompletely theorized agreements.” Yale Journal of Law &amp; the Humanities 18, no. 2 (2006): </a:t>
            </a:r>
            <a:r>
              <a:rPr lang="en-US" dirty="0" smtClean="0"/>
              <a:t>3.</a:t>
            </a:r>
          </a:p>
          <a:p>
            <a:pPr marL="0" indent="0">
              <a:buNone/>
            </a:pPr>
            <a:r>
              <a:rPr lang="en-US" dirty="0" smtClean="0"/>
              <a:t>*</a:t>
            </a:r>
            <a:r>
              <a:rPr lang="en-US" dirty="0"/>
              <a:t>Hamel, Mary Beth, Jennifer </a:t>
            </a:r>
            <a:r>
              <a:rPr lang="en-US" dirty="0" err="1"/>
              <a:t>Prah</a:t>
            </a:r>
            <a:r>
              <a:rPr lang="en-US" dirty="0"/>
              <a:t> Ruger, Theodore W. Ruger, and George J. </a:t>
            </a:r>
            <a:r>
              <a:rPr lang="en-US" dirty="0" err="1"/>
              <a:t>Annas</a:t>
            </a:r>
            <a:r>
              <a:rPr lang="en-US" dirty="0"/>
              <a:t>. “The elusive right to health care under US Law.” N </a:t>
            </a:r>
            <a:r>
              <a:rPr lang="en-US" dirty="0" err="1"/>
              <a:t>Engl</a:t>
            </a:r>
            <a:r>
              <a:rPr lang="en-US" dirty="0"/>
              <a:t> J Med 372, no. 26 (2015): 2558-63</a:t>
            </a:r>
            <a:r>
              <a:rPr lang="en-US" dirty="0" smtClean="0"/>
              <a:t>.</a:t>
            </a:r>
          </a:p>
          <a:p>
            <a:pPr marL="0" indent="0">
              <a:buNone/>
            </a:pPr>
            <a:r>
              <a:rPr lang="en-US" dirty="0" smtClean="0"/>
              <a:t>*</a:t>
            </a:r>
            <a:r>
              <a:rPr lang="en-US" dirty="0"/>
              <a:t>Ruger, Jennifer P. “The moral foundations of health insurance.” Journal of the Association of Physicians 100, no. 1 (2007): 53-57</a:t>
            </a:r>
            <a:r>
              <a:rPr lang="en-US" dirty="0" smtClean="0"/>
              <a:t>.</a:t>
            </a:r>
          </a:p>
          <a:p>
            <a:pPr marL="0" indent="0">
              <a:buNone/>
            </a:pP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To the nearest $1,000, what is the annual per capita health spending in the United States?</a:t>
            </a:r>
            <a:endParaRPr lang="en-US" dirty="0"/>
          </a:p>
        </p:txBody>
      </p:sp>
    </p:spTree>
    <p:extLst>
      <p:ext uri="{BB962C8B-B14F-4D97-AF65-F5344CB8AC3E}">
        <p14:creationId xmlns:p14="http://schemas.microsoft.com/office/powerpoint/2010/main" val="2672801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  Derrida,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7521</TotalTime>
  <Words>835</Words>
  <Application>Microsoft Office PowerPoint</Application>
  <PresentationFormat>Widescreen</PresentationFormat>
  <Paragraphs>107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HCMI 4225: The Right to Health and to Health Care</vt:lpstr>
      <vt:lpstr>Quiz</vt:lpstr>
      <vt:lpstr>Discussion Questions:</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Older views</vt:lpstr>
      <vt:lpstr>Arnold Kling’s Three Languages of Politics</vt:lpstr>
      <vt:lpstr>Rights and Human Rights</vt:lpstr>
      <vt:lpstr>Rights and Human Rights</vt:lpstr>
      <vt:lpstr>Positive and Negative Rights </vt:lpstr>
      <vt:lpstr>Legal and natural rights</vt:lpstr>
      <vt:lpstr>Discussion Questions:</vt:lpstr>
      <vt:lpstr>Federal Laws</vt:lpstr>
      <vt:lpstr>US State Constitutions</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34</cp:revision>
  <dcterms:created xsi:type="dcterms:W3CDTF">2018-08-26T19:46:47Z</dcterms:created>
  <dcterms:modified xsi:type="dcterms:W3CDTF">2019-08-28T16:24:23Z</dcterms:modified>
</cp:coreProperties>
</file>