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20" r:id="rId16"/>
    <p:sldId id="326" r:id="rId17"/>
    <p:sldId id="307" r:id="rId18"/>
    <p:sldId id="308" r:id="rId19"/>
    <p:sldId id="309" r:id="rId20"/>
    <p:sldId id="289" r:id="rId21"/>
    <p:sldId id="330" r:id="rId22"/>
    <p:sldId id="327" r:id="rId23"/>
    <p:sldId id="331" r:id="rId24"/>
    <p:sldId id="328" r:id="rId25"/>
    <p:sldId id="332" r:id="rId26"/>
    <p:sldId id="329" r:id="rId27"/>
    <p:sldId id="333" r:id="rId28"/>
    <p:sldId id="33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14" d="100"/>
          <a:sy n="114" d="100"/>
        </p:scale>
        <p:origin x="18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9549735-988B-45E5-827E-09C983918F5F}"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776624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697300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05574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9549735-988B-45E5-827E-09C983918F5F}"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500951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9549735-988B-45E5-827E-09C983918F5F}" type="datetimeFigureOut">
              <a:rPr lang="en-US" smtClean="0"/>
              <a:t>9/4/2019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529384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9549735-988B-45E5-827E-09C983918F5F}" type="datetimeFigureOut">
              <a:rPr lang="en-US" smtClean="0"/>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945371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9549735-988B-45E5-827E-09C983918F5F}" type="datetimeFigureOut">
              <a:rPr lang="en-US" smtClean="0"/>
              <a:t>9/4/2019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14660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9549735-988B-45E5-827E-09C983918F5F}" type="datetimeFigureOut">
              <a:rPr lang="en-US" smtClean="0"/>
              <a:t>9/4/2019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482753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49735-988B-45E5-827E-09C983918F5F}" type="datetimeFigureOut">
              <a:rPr lang="en-US" smtClean="0"/>
              <a:t>9/4/2019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3035081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1807380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9549735-988B-45E5-827E-09C983918F5F}" type="datetimeFigureOut">
              <a:rPr lang="en-US" smtClean="0"/>
              <a:t>9/4/2019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26435C-A113-48B9-8703-DEF8FE17A6AF}" type="slidenum">
              <a:rPr lang="en-US" smtClean="0"/>
              <a:t>‹#›</a:t>
            </a:fld>
            <a:endParaRPr lang="en-US"/>
          </a:p>
        </p:txBody>
      </p:sp>
    </p:spTree>
    <p:extLst>
      <p:ext uri="{BB962C8B-B14F-4D97-AF65-F5344CB8AC3E}">
        <p14:creationId xmlns:p14="http://schemas.microsoft.com/office/powerpoint/2010/main" val="2876528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549735-988B-45E5-827E-09C983918F5F}" type="datetimeFigureOut">
              <a:rPr lang="en-US" smtClean="0"/>
              <a:t>9/4/2019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26435C-A113-48B9-8703-DEF8FE17A6AF}" type="slidenum">
              <a:rPr lang="en-US" smtClean="0"/>
              <a:t>‹#›</a:t>
            </a:fld>
            <a:endParaRPr lang="en-US"/>
          </a:p>
        </p:txBody>
      </p:sp>
    </p:spTree>
    <p:extLst>
      <p:ext uri="{BB962C8B-B14F-4D97-AF65-F5344CB8AC3E}">
        <p14:creationId xmlns:p14="http://schemas.microsoft.com/office/powerpoint/2010/main" val="527343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HCMI 4225: Public Goods and Health</a:t>
            </a:r>
          </a:p>
        </p:txBody>
      </p:sp>
      <p:sp>
        <p:nvSpPr>
          <p:cNvPr id="3" name="Subtitle 2"/>
          <p:cNvSpPr>
            <a:spLocks noGrp="1"/>
          </p:cNvSpPr>
          <p:nvPr>
            <p:ph type="subTitle" idx="1"/>
          </p:nvPr>
        </p:nvSpPr>
        <p:spPr/>
        <p:txBody>
          <a:bodyPr/>
          <a:lstStyle/>
          <a:p>
            <a:r>
              <a:rPr lang="en-US" dirty="0"/>
              <a:t>BUSN 203: Mon/Wed 12:30 PM – 1:45PM</a:t>
            </a:r>
          </a:p>
          <a:p>
            <a:r>
              <a:rPr lang="en-US" dirty="0"/>
              <a:t>Shane Murphy – </a:t>
            </a:r>
            <a:r>
              <a:rPr lang="en-US" dirty="0">
                <a:hlinkClick r:id="rId2"/>
              </a:rPr>
              <a:t>shane@uconn.edu</a:t>
            </a:r>
            <a:endParaRPr lang="en-US" dirty="0"/>
          </a:p>
          <a:p>
            <a:r>
              <a:rPr lang="en-US" dirty="0"/>
              <a:t>Office Hours: Mon/Wed 2:00 PM – 3:30PM</a:t>
            </a:r>
          </a:p>
          <a:p>
            <a:endParaRPr lang="en-US" dirty="0"/>
          </a:p>
          <a:p>
            <a:endParaRPr lang="en-US" dirty="0"/>
          </a:p>
        </p:txBody>
      </p:sp>
    </p:spTree>
    <p:extLst>
      <p:ext uri="{BB962C8B-B14F-4D97-AF65-F5344CB8AC3E}">
        <p14:creationId xmlns:p14="http://schemas.microsoft.com/office/powerpoint/2010/main" val="147851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Non-excludability &amp; ‘free-riding’</a:t>
            </a:r>
            <a:endParaRPr lang="en-US" dirty="0"/>
          </a:p>
        </p:txBody>
      </p:sp>
      <p:sp>
        <p:nvSpPr>
          <p:cNvPr id="3" name="Content Placeholder 2"/>
          <p:cNvSpPr>
            <a:spLocks noGrp="1"/>
          </p:cNvSpPr>
          <p:nvPr>
            <p:ph idx="1"/>
          </p:nvPr>
        </p:nvSpPr>
        <p:spPr/>
        <p:txBody>
          <a:bodyPr/>
          <a:lstStyle/>
          <a:p>
            <a:r>
              <a:rPr lang="en-GB" altLang="en-US" dirty="0"/>
              <a:t>A </a:t>
            </a:r>
            <a:r>
              <a:rPr lang="en-GB" altLang="en-US" b="1" dirty="0"/>
              <a:t>free-rider </a:t>
            </a:r>
            <a:r>
              <a:rPr lang="en-GB" altLang="en-US" dirty="0"/>
              <a:t>is someone willing (hoping) to let others pay for a public good they will consume (e.g. cure for cancer)</a:t>
            </a:r>
          </a:p>
          <a:p>
            <a:r>
              <a:rPr lang="en-GB" altLang="en-US" dirty="0"/>
              <a:t>If everyone tries to be a free-rider, no one pays for the good to be produced</a:t>
            </a:r>
          </a:p>
          <a:p>
            <a:r>
              <a:rPr lang="en-GB" altLang="en-US" dirty="0"/>
              <a:t>Leads to societal loss of welfare – everyone worse off = ‘prisoner’s dilemma’</a:t>
            </a:r>
          </a:p>
          <a:p>
            <a:endParaRPr lang="en-US" dirty="0"/>
          </a:p>
        </p:txBody>
      </p:sp>
    </p:spTree>
    <p:extLst>
      <p:ext uri="{BB962C8B-B14F-4D97-AF65-F5344CB8AC3E}">
        <p14:creationId xmlns:p14="http://schemas.microsoft.com/office/powerpoint/2010/main" val="1000657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Non-rivalry</a:t>
            </a:r>
            <a:endParaRPr lang="en-US" dirty="0"/>
          </a:p>
        </p:txBody>
      </p:sp>
      <p:sp>
        <p:nvSpPr>
          <p:cNvPr id="3" name="Content Placeholder 2"/>
          <p:cNvSpPr>
            <a:spLocks noGrp="1"/>
          </p:cNvSpPr>
          <p:nvPr>
            <p:ph idx="1"/>
          </p:nvPr>
        </p:nvSpPr>
        <p:spPr/>
        <p:txBody>
          <a:bodyPr/>
          <a:lstStyle/>
          <a:p>
            <a:r>
              <a:rPr lang="en-GB" altLang="en-US" dirty="0"/>
              <a:t>Private good – rivalry means each unit only consumed by 1 consumer (↑ demand = ↑ quantity)</a:t>
            </a:r>
          </a:p>
          <a:p>
            <a:pPr lvl="1"/>
            <a:r>
              <a:rPr lang="en-GB" altLang="en-US" dirty="0"/>
              <a:t>Market demand = horizontal sum of demand curves (sum of all quantities demanded at given price)</a:t>
            </a:r>
          </a:p>
          <a:p>
            <a:r>
              <a:rPr lang="en-GB" altLang="en-US" dirty="0"/>
              <a:t>Public good – </a:t>
            </a:r>
            <a:r>
              <a:rPr lang="en-GB" altLang="en-US" dirty="0" err="1"/>
              <a:t>nonrivalry</a:t>
            </a:r>
            <a:r>
              <a:rPr lang="en-GB" altLang="en-US" dirty="0"/>
              <a:t> means each unit is consumed by all consumers (↑demand = ↔quantity)</a:t>
            </a:r>
          </a:p>
          <a:p>
            <a:pPr lvl="1"/>
            <a:r>
              <a:rPr lang="en-GB" altLang="en-US" dirty="0"/>
              <a:t>Market demand = vertical sum of demand curves (sum of price each consumer WTP for single unit)</a:t>
            </a:r>
          </a:p>
          <a:p>
            <a:endParaRPr lang="en-US" dirty="0"/>
          </a:p>
        </p:txBody>
      </p:sp>
    </p:spTree>
    <p:extLst>
      <p:ext uri="{BB962C8B-B14F-4D97-AF65-F5344CB8AC3E}">
        <p14:creationId xmlns:p14="http://schemas.microsoft.com/office/powerpoint/2010/main" val="812976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Private individual 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3384" y="2601141"/>
            <a:ext cx="8686800" cy="222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438083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Private market 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9119" y="2267465"/>
            <a:ext cx="7467600" cy="3249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269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Public quasi-demand curve</a:t>
            </a:r>
            <a:endParaRPr lang="en-US" dirty="0"/>
          </a:p>
        </p:txBody>
      </p:sp>
      <p:sp>
        <p:nvSpPr>
          <p:cNvPr id="3" name="Content Placeholder 2"/>
          <p:cNvSpPr>
            <a:spLocks noGrp="1"/>
          </p:cNvSpPr>
          <p:nvPr>
            <p:ph idx="1"/>
          </p:nvPr>
        </p:nvSpPr>
        <p:spPr/>
        <p:txBody>
          <a:bodyPr/>
          <a:lstStyle/>
          <a:p>
            <a:endParaRPr lang="en-US"/>
          </a:p>
        </p:txBody>
      </p:sp>
      <p:pic>
        <p:nvPicPr>
          <p:cNvPr id="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755775"/>
            <a:ext cx="6223000" cy="456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4375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Example PG in Health: medical research</a:t>
            </a:r>
            <a:endParaRPr lang="en-US" dirty="0"/>
          </a:p>
        </p:txBody>
      </p:sp>
      <p:sp>
        <p:nvSpPr>
          <p:cNvPr id="3" name="Content Placeholder 2"/>
          <p:cNvSpPr>
            <a:spLocks noGrp="1"/>
          </p:cNvSpPr>
          <p:nvPr>
            <p:ph idx="1"/>
          </p:nvPr>
        </p:nvSpPr>
        <p:spPr/>
        <p:txBody>
          <a:bodyPr/>
          <a:lstStyle/>
          <a:p>
            <a:r>
              <a:rPr lang="en-GB" altLang="en-US" dirty="0"/>
              <a:t>Discovery of bacteria in 1850s and 1860s by Louis Pasteur began revolution in treatment of disease, saved wool industry from anthrax, improved brewing and dairy products</a:t>
            </a:r>
          </a:p>
          <a:p>
            <a:r>
              <a:rPr lang="en-GB" altLang="en-US" dirty="0"/>
              <a:t>No single beneficiary (firm or consumer)  obtains benefits sufficient to cover costs</a:t>
            </a:r>
          </a:p>
          <a:p>
            <a:r>
              <a:rPr lang="en-GB" altLang="en-US" dirty="0"/>
              <a:t>Cost of research supported by (French) government</a:t>
            </a:r>
          </a:p>
          <a:p>
            <a:r>
              <a:rPr lang="en-GB" altLang="en-US" dirty="0"/>
              <a:t>Underinvestment if beneficiaries do not pay</a:t>
            </a:r>
          </a:p>
          <a:p>
            <a:endParaRPr lang="en-US" dirty="0"/>
          </a:p>
        </p:txBody>
      </p:sp>
    </p:spTree>
    <p:extLst>
      <p:ext uri="{BB962C8B-B14F-4D97-AF65-F5344CB8AC3E}">
        <p14:creationId xmlns:p14="http://schemas.microsoft.com/office/powerpoint/2010/main" val="20486689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Related Issue: Social Benefit</a:t>
            </a:r>
          </a:p>
        </p:txBody>
      </p:sp>
      <p:sp>
        <p:nvSpPr>
          <p:cNvPr id="3" name="Content Placeholder 2"/>
          <p:cNvSpPr>
            <a:spLocks noGrp="1"/>
          </p:cNvSpPr>
          <p:nvPr>
            <p:ph idx="1"/>
          </p:nvPr>
        </p:nvSpPr>
        <p:spPr/>
        <p:txBody>
          <a:bodyPr/>
          <a:lstStyle/>
          <a:p>
            <a:r>
              <a:rPr lang="en-US" dirty="0"/>
              <a:t>The marginal social benefit may be above the marginal benefit, and the marginal social benefit may increase as the number of insured increases, further suggesting under-provision of the free market</a:t>
            </a:r>
          </a:p>
        </p:txBody>
      </p:sp>
    </p:spTree>
    <p:extLst>
      <p:ext uri="{BB962C8B-B14F-4D97-AF65-F5344CB8AC3E}">
        <p14:creationId xmlns:p14="http://schemas.microsoft.com/office/powerpoint/2010/main" val="3682791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Central problem</a:t>
            </a:r>
            <a:endParaRPr lang="en-US" dirty="0"/>
          </a:p>
        </p:txBody>
      </p:sp>
      <p:sp>
        <p:nvSpPr>
          <p:cNvPr id="3" name="Content Placeholder 2"/>
          <p:cNvSpPr>
            <a:spLocks noGrp="1"/>
          </p:cNvSpPr>
          <p:nvPr>
            <p:ph idx="1"/>
          </p:nvPr>
        </p:nvSpPr>
        <p:spPr/>
        <p:txBody>
          <a:bodyPr/>
          <a:lstStyle/>
          <a:p>
            <a:r>
              <a:rPr lang="en-GB" altLang="en-US" dirty="0"/>
              <a:t>Core policy issue is therefore one of ensuring </a:t>
            </a:r>
            <a:r>
              <a:rPr lang="en-GB" altLang="en-US" i="1" dirty="0"/>
              <a:t>collective action</a:t>
            </a:r>
            <a:r>
              <a:rPr lang="en-GB" altLang="en-US" dirty="0"/>
              <a:t> to facilitate production of, and access to, goods which are </a:t>
            </a:r>
            <a:r>
              <a:rPr lang="en-GB" altLang="en-US" i="1" dirty="0"/>
              <a:t>largely</a:t>
            </a:r>
            <a:r>
              <a:rPr lang="en-GB" altLang="en-US" dirty="0"/>
              <a:t> non-excludable and non-rival in consumption</a:t>
            </a:r>
          </a:p>
          <a:p>
            <a:r>
              <a:rPr lang="en-GB" altLang="en-US" dirty="0"/>
              <a:t>Role </a:t>
            </a:r>
            <a:r>
              <a:rPr lang="en-GB" altLang="en-US" i="1" dirty="0"/>
              <a:t>usually</a:t>
            </a:r>
            <a:r>
              <a:rPr lang="en-GB" altLang="en-US" dirty="0"/>
              <a:t> assigned to government (although not exclusively - peer pressure, social responsibility, community, fairness)</a:t>
            </a:r>
          </a:p>
          <a:p>
            <a:endParaRPr lang="en-US" dirty="0"/>
          </a:p>
        </p:txBody>
      </p:sp>
    </p:spTree>
    <p:extLst>
      <p:ext uri="{BB962C8B-B14F-4D97-AF65-F5344CB8AC3E}">
        <p14:creationId xmlns:p14="http://schemas.microsoft.com/office/powerpoint/2010/main" val="1999579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Role for government</a:t>
            </a:r>
            <a:endParaRPr lang="en-US" dirty="0"/>
          </a:p>
        </p:txBody>
      </p:sp>
      <p:sp>
        <p:nvSpPr>
          <p:cNvPr id="3" name="Content Placeholder 2"/>
          <p:cNvSpPr>
            <a:spLocks noGrp="1"/>
          </p:cNvSpPr>
          <p:nvPr>
            <p:ph idx="1"/>
          </p:nvPr>
        </p:nvSpPr>
        <p:spPr/>
        <p:txBody>
          <a:bodyPr/>
          <a:lstStyle/>
          <a:p>
            <a:r>
              <a:rPr lang="en-GB" altLang="en-US" dirty="0"/>
              <a:t>Public good aspects are often a rationale for government finance through:</a:t>
            </a:r>
          </a:p>
          <a:p>
            <a:r>
              <a:rPr lang="en-GB" altLang="en-US" dirty="0"/>
              <a:t>Fees (e.g. prescription, dental).  Still loss welfare as leads to </a:t>
            </a:r>
            <a:r>
              <a:rPr lang="en-GB" altLang="en-US" i="1" dirty="0"/>
              <a:t>inefficient exclusion</a:t>
            </a:r>
            <a:r>
              <a:rPr lang="en-GB" altLang="en-US" dirty="0"/>
              <a:t> where people excluded even though benefit&gt;cost</a:t>
            </a:r>
          </a:p>
          <a:p>
            <a:r>
              <a:rPr lang="en-GB" altLang="en-US" dirty="0"/>
              <a:t>‘Privatizing’ (excluding) a public good through establishing property rights - patent system</a:t>
            </a:r>
          </a:p>
          <a:p>
            <a:r>
              <a:rPr lang="en-GB" altLang="en-US" dirty="0"/>
              <a:t>Direct finance, funded through general taxation</a:t>
            </a:r>
          </a:p>
          <a:p>
            <a:r>
              <a:rPr lang="en-GB" altLang="en-US" dirty="0"/>
              <a:t>Other financial incentives/compensation - permits</a:t>
            </a:r>
          </a:p>
          <a:p>
            <a:endParaRPr lang="en-US" dirty="0"/>
          </a:p>
        </p:txBody>
      </p:sp>
    </p:spTree>
    <p:extLst>
      <p:ext uri="{BB962C8B-B14F-4D97-AF65-F5344CB8AC3E}">
        <p14:creationId xmlns:p14="http://schemas.microsoft.com/office/powerpoint/2010/main" val="926627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Role for government</a:t>
            </a:r>
            <a:endParaRPr lang="en-US" dirty="0"/>
          </a:p>
        </p:txBody>
      </p:sp>
      <p:sp>
        <p:nvSpPr>
          <p:cNvPr id="3" name="Content Placeholder 2"/>
          <p:cNvSpPr>
            <a:spLocks noGrp="1"/>
          </p:cNvSpPr>
          <p:nvPr>
            <p:ph idx="1"/>
          </p:nvPr>
        </p:nvSpPr>
        <p:spPr/>
        <p:txBody>
          <a:bodyPr/>
          <a:lstStyle/>
          <a:p>
            <a:r>
              <a:rPr lang="en-GB" altLang="en-US" dirty="0"/>
              <a:t>There are drawbacks associated with governmentally provided public goods</a:t>
            </a:r>
          </a:p>
          <a:p>
            <a:pPr lvl="1"/>
            <a:r>
              <a:rPr lang="en-GB" altLang="en-US" dirty="0"/>
              <a:t>There may still be welfare loss from ’free’ goods (depending on actual cost)</a:t>
            </a:r>
          </a:p>
          <a:p>
            <a:pPr lvl="1"/>
            <a:r>
              <a:rPr lang="en-GB" altLang="en-US" dirty="0"/>
              <a:t>Level of provision may be hard to determine - problems in obtaining ‘social value’ (incentive to over/under state value – CBA replaces market pricing)</a:t>
            </a:r>
          </a:p>
          <a:p>
            <a:pPr lvl="1"/>
            <a:r>
              <a:rPr lang="en-GB" altLang="en-US" dirty="0"/>
              <a:t>Government programs may reflect political pressure to benefit special-interest groups</a:t>
            </a:r>
          </a:p>
          <a:p>
            <a:endParaRPr lang="en-US" dirty="0"/>
          </a:p>
        </p:txBody>
      </p:sp>
    </p:spTree>
    <p:extLst>
      <p:ext uri="{BB962C8B-B14F-4D97-AF65-F5344CB8AC3E}">
        <p14:creationId xmlns:p14="http://schemas.microsoft.com/office/powerpoint/2010/main" val="1599647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p:txBody>
          <a:bodyPr/>
          <a:lstStyle/>
          <a:p>
            <a:r>
              <a:rPr lang="en-GB" altLang="en-US" dirty="0"/>
              <a:t>What is a public good?</a:t>
            </a:r>
          </a:p>
          <a:p>
            <a:r>
              <a:rPr lang="en-GB" altLang="en-US" dirty="0"/>
              <a:t>Is health a public good?</a:t>
            </a:r>
          </a:p>
          <a:p>
            <a:r>
              <a:rPr lang="en-GB" altLang="en-US" dirty="0"/>
              <a:t>Importance of public goods for health</a:t>
            </a:r>
          </a:p>
          <a:p>
            <a:r>
              <a:rPr lang="en-GB" altLang="en-US" dirty="0"/>
              <a:t>Case study: Mental health</a:t>
            </a:r>
          </a:p>
          <a:p>
            <a:endParaRPr lang="en-US" dirty="0"/>
          </a:p>
        </p:txBody>
      </p:sp>
    </p:spTree>
    <p:extLst>
      <p:ext uri="{BB962C8B-B14F-4D97-AF65-F5344CB8AC3E}">
        <p14:creationId xmlns:p14="http://schemas.microsoft.com/office/powerpoint/2010/main" val="27945093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Readings:</a:t>
            </a:r>
          </a:p>
        </p:txBody>
      </p:sp>
      <p:sp>
        <p:nvSpPr>
          <p:cNvPr id="3" name="Content Placeholder 2"/>
          <p:cNvSpPr>
            <a:spLocks noGrp="1"/>
          </p:cNvSpPr>
          <p:nvPr>
            <p:ph idx="1"/>
          </p:nvPr>
        </p:nvSpPr>
        <p:spPr/>
        <p:txBody>
          <a:bodyPr>
            <a:normAutofit/>
          </a:bodyPr>
          <a:lstStyle/>
          <a:p>
            <a:r>
              <a:rPr lang="en-US" dirty="0"/>
              <a:t>Health care as a public good</a:t>
            </a:r>
          </a:p>
          <a:p>
            <a:pPr marL="0" indent="0">
              <a:buNone/>
            </a:pPr>
            <a:r>
              <a:rPr lang="en-US" dirty="0"/>
              <a:t>*</a:t>
            </a:r>
            <a:r>
              <a:rPr lang="en-US" dirty="0" err="1"/>
              <a:t>Karsten</a:t>
            </a:r>
            <a:r>
              <a:rPr lang="en-US" dirty="0"/>
              <a:t>, Siegfried G. "Health care: private good vs. public good." </a:t>
            </a:r>
            <a:r>
              <a:rPr lang="en-US" i="1" dirty="0"/>
              <a:t>American Journal of Economics and Sociology</a:t>
            </a:r>
            <a:r>
              <a:rPr lang="en-US" dirty="0"/>
              <a:t> 54, no. 2 (1995): 129-144.</a:t>
            </a:r>
          </a:p>
          <a:p>
            <a:pPr marL="0" indent="0">
              <a:buNone/>
            </a:pPr>
            <a:r>
              <a:rPr lang="en-US" dirty="0"/>
              <a:t>*</a:t>
            </a:r>
            <a:r>
              <a:rPr lang="en-US" dirty="0" err="1"/>
              <a:t>Galea</a:t>
            </a:r>
            <a:r>
              <a:rPr lang="en-US" dirty="0"/>
              <a:t>, Sandro. “Public health as a public good.” </a:t>
            </a:r>
            <a:r>
              <a:rPr lang="en-US" i="1" dirty="0"/>
              <a:t>Boston University School of Public Health, </a:t>
            </a:r>
            <a:r>
              <a:rPr lang="en-US" dirty="0"/>
              <a:t>January 10, 2016, https://www.bu.edu/sph/2016/01/10/public-health-as-a-public-good</a:t>
            </a:r>
          </a:p>
        </p:txBody>
      </p:sp>
    </p:spTree>
    <p:extLst>
      <p:ext uri="{BB962C8B-B14F-4D97-AF65-F5344CB8AC3E}">
        <p14:creationId xmlns:p14="http://schemas.microsoft.com/office/powerpoint/2010/main" val="3912886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up to the 1950s</a:t>
            </a:r>
          </a:p>
        </p:txBody>
      </p:sp>
      <p:sp>
        <p:nvSpPr>
          <p:cNvPr id="3" name="Content Placeholder 2"/>
          <p:cNvSpPr>
            <a:spLocks noGrp="1"/>
          </p:cNvSpPr>
          <p:nvPr>
            <p:ph idx="1"/>
          </p:nvPr>
        </p:nvSpPr>
        <p:spPr/>
        <p:txBody>
          <a:bodyPr>
            <a:normAutofit fontScale="85000" lnSpcReduction="10000"/>
          </a:bodyPr>
          <a:lstStyle/>
          <a:p>
            <a:r>
              <a:rPr lang="en-US" dirty="0"/>
              <a:t>Dorothea Dix’s national crusade for moral treatment for the mentally ill in the 1840s</a:t>
            </a:r>
          </a:p>
          <a:p>
            <a:r>
              <a:rPr lang="en-US" dirty="0"/>
              <a:t>Clifford Beers mental hygiene movement of the 1910s and 1920s</a:t>
            </a:r>
          </a:p>
          <a:p>
            <a:r>
              <a:rPr lang="en-US" dirty="0"/>
              <a:t>Hospitals run by states, but with increasing levels of federal financial support</a:t>
            </a:r>
          </a:p>
          <a:p>
            <a:pPr lvl="1"/>
            <a:r>
              <a:rPr lang="en-US" dirty="0"/>
              <a:t>Block grants as a part of FDRs New Deal in the 1930s</a:t>
            </a:r>
          </a:p>
          <a:p>
            <a:r>
              <a:rPr lang="en-US" dirty="0"/>
              <a:t>Truman’s National Mental Health Act of 1946 creating the NIMH</a:t>
            </a:r>
          </a:p>
          <a:p>
            <a:r>
              <a:rPr lang="en-US" dirty="0"/>
              <a:t>In 1955, the first antipsychotic, Chlorpromazine (</a:t>
            </a:r>
            <a:r>
              <a:rPr lang="en-US" dirty="0" err="1"/>
              <a:t>Thorazine</a:t>
            </a:r>
            <a:r>
              <a:rPr lang="en-US" dirty="0"/>
              <a:t>), came on the market and was quickly heavily prescribed</a:t>
            </a:r>
          </a:p>
          <a:p>
            <a:pPr lvl="1"/>
            <a:r>
              <a:rPr lang="en-US" dirty="0"/>
              <a:t>Gave hope for an end to mental health illness</a:t>
            </a:r>
          </a:p>
          <a:p>
            <a:r>
              <a:rPr lang="en-US" dirty="0"/>
              <a:t>Dire conditions in mental health facilities was growing in the national consciousness</a:t>
            </a:r>
          </a:p>
          <a:p>
            <a:pPr lvl="1"/>
            <a:r>
              <a:rPr lang="en-US" dirty="0"/>
              <a:t>One Flew Over the Cuckoo’s Nest – Ken </a:t>
            </a:r>
            <a:r>
              <a:rPr lang="en-US" dirty="0" err="1"/>
              <a:t>Kesey</a:t>
            </a:r>
            <a:r>
              <a:rPr lang="en-US" dirty="0"/>
              <a:t> (1962)</a:t>
            </a:r>
          </a:p>
        </p:txBody>
      </p:sp>
    </p:spTree>
    <p:extLst>
      <p:ext uri="{BB962C8B-B14F-4D97-AF65-F5344CB8AC3E}">
        <p14:creationId xmlns:p14="http://schemas.microsoft.com/office/powerpoint/2010/main" val="31233919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Mental Health: </a:t>
            </a:r>
            <a:r>
              <a:rPr lang="en-US" dirty="0" err="1"/>
              <a:t>Willowbrok</a:t>
            </a:r>
            <a:r>
              <a:rPr lang="en-US" dirty="0"/>
              <a:t> Wars</a:t>
            </a:r>
          </a:p>
        </p:txBody>
      </p:sp>
      <p:sp>
        <p:nvSpPr>
          <p:cNvPr id="3" name="Content Placeholder 2"/>
          <p:cNvSpPr>
            <a:spLocks noGrp="1"/>
          </p:cNvSpPr>
          <p:nvPr>
            <p:ph idx="1"/>
          </p:nvPr>
        </p:nvSpPr>
        <p:spPr/>
        <p:txBody>
          <a:bodyPr/>
          <a:lstStyle/>
          <a:p>
            <a:r>
              <a:rPr lang="en-US" dirty="0"/>
              <a:t>“The </a:t>
            </a:r>
            <a:r>
              <a:rPr lang="en-US" dirty="0" err="1"/>
              <a:t>Willowbrook</a:t>
            </a:r>
            <a:r>
              <a:rPr lang="en-US" dirty="0"/>
              <a:t> State School, located in Staten Island, New York City, was a squalid dumping ground for 5,400 profoundly mentally retarded children and adults. . .Naked bodies could be found sprawling on concrete floors; some residents seemed to live in soiled clothing; toilets didn't work, feces were everywhere, and the stench was unbearable. The physical plant was dilapidated, the interior filthy beyond imagination. Disease-especially hepatitis and </a:t>
            </a:r>
            <a:r>
              <a:rPr lang="en-US" dirty="0" err="1"/>
              <a:t>shigella</a:t>
            </a:r>
            <a:r>
              <a:rPr lang="en-US" dirty="0"/>
              <a:t>-was rampant. Medical care was inadequate, therapy largely nonexistent.”</a:t>
            </a:r>
          </a:p>
        </p:txBody>
      </p:sp>
    </p:spTree>
    <p:extLst>
      <p:ext uri="{BB962C8B-B14F-4D97-AF65-F5344CB8AC3E}">
        <p14:creationId xmlns:p14="http://schemas.microsoft.com/office/powerpoint/2010/main" val="621428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Deinstitutionalization</a:t>
            </a:r>
          </a:p>
        </p:txBody>
      </p:sp>
      <p:sp>
        <p:nvSpPr>
          <p:cNvPr id="3" name="Content Placeholder 2"/>
          <p:cNvSpPr>
            <a:spLocks noGrp="1"/>
          </p:cNvSpPr>
          <p:nvPr>
            <p:ph idx="1"/>
          </p:nvPr>
        </p:nvSpPr>
        <p:spPr>
          <a:xfrm>
            <a:off x="838200" y="1825625"/>
            <a:ext cx="4076700" cy="4351338"/>
          </a:xfrm>
        </p:spPr>
        <p:txBody>
          <a:bodyPr>
            <a:normAutofit fontScale="85000" lnSpcReduction="20000"/>
          </a:bodyPr>
          <a:lstStyle/>
          <a:p>
            <a:r>
              <a:rPr lang="en-US" dirty="0"/>
              <a:t>The peak institutionalized population was in 1955-- approximately 550,000 patients in mental institutional around the US, at a time when the US population was 165 million, roughly one in every 300 Americans. </a:t>
            </a:r>
          </a:p>
          <a:p>
            <a:r>
              <a:rPr lang="en-US" dirty="0"/>
              <a:t>In 2019, with a population twice the size of 1955, we have roughly 110,000 patients institutionalized -- roughly a %90 reduction in the percentage of the population institutionalized.</a:t>
            </a:r>
          </a:p>
        </p:txBody>
      </p:sp>
      <p:pic>
        <p:nvPicPr>
          <p:cNvPr id="5" name="Picture 4"/>
          <p:cNvPicPr>
            <a:picLocks noChangeAspect="1"/>
          </p:cNvPicPr>
          <p:nvPr/>
        </p:nvPicPr>
        <p:blipFill>
          <a:blip r:embed="rId2"/>
          <a:stretch>
            <a:fillRect/>
          </a:stretch>
        </p:blipFill>
        <p:spPr>
          <a:xfrm>
            <a:off x="5313356" y="1380966"/>
            <a:ext cx="6417634" cy="5240655"/>
          </a:xfrm>
          <a:prstGeom prst="rect">
            <a:avLst/>
          </a:prstGeom>
        </p:spPr>
      </p:pic>
    </p:spTree>
    <p:extLst>
      <p:ext uri="{BB962C8B-B14F-4D97-AF65-F5344CB8AC3E}">
        <p14:creationId xmlns:p14="http://schemas.microsoft.com/office/powerpoint/2010/main" val="3791497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Kennedy’s Community Mental Health Act of 1963</a:t>
            </a:r>
          </a:p>
        </p:txBody>
      </p:sp>
      <p:sp>
        <p:nvSpPr>
          <p:cNvPr id="3" name="Content Placeholder 2"/>
          <p:cNvSpPr>
            <a:spLocks noGrp="1"/>
          </p:cNvSpPr>
          <p:nvPr>
            <p:ph idx="1"/>
          </p:nvPr>
        </p:nvSpPr>
        <p:spPr/>
        <p:txBody>
          <a:bodyPr/>
          <a:lstStyle/>
          <a:p>
            <a:r>
              <a:rPr lang="en-US" dirty="0"/>
              <a:t>US government decided for the first time since President Pierce vetoed the National Mental Health Act of 1854 that it had a role in the direct delivery of mental health services</a:t>
            </a:r>
          </a:p>
          <a:p>
            <a:pPr lvl="1"/>
            <a:r>
              <a:rPr lang="en-US" dirty="0"/>
              <a:t>At the time, there were 30,000 psychiatrists in the US</a:t>
            </a:r>
          </a:p>
          <a:p>
            <a:pPr lvl="1"/>
            <a:r>
              <a:rPr lang="en-US" dirty="0"/>
              <a:t>This has increased 10 fold, 20 fold if psychiatric nurses are included</a:t>
            </a:r>
          </a:p>
          <a:p>
            <a:r>
              <a:rPr lang="en-US" dirty="0"/>
              <a:t>However, Congress did not authorize adequate funding</a:t>
            </a:r>
          </a:p>
          <a:p>
            <a:pPr lvl="1"/>
            <a:r>
              <a:rPr lang="en-US" dirty="0"/>
              <a:t>Kennedy was assassinated the next month, in November 1963</a:t>
            </a:r>
          </a:p>
          <a:p>
            <a:pPr lvl="1"/>
            <a:r>
              <a:rPr lang="en-US" dirty="0"/>
              <a:t>funding amendments passed in 1965 (along with the creation of Medicare and Medicaid)</a:t>
            </a:r>
          </a:p>
          <a:p>
            <a:endParaRPr lang="en-US" dirty="0"/>
          </a:p>
        </p:txBody>
      </p:sp>
    </p:spTree>
    <p:extLst>
      <p:ext uri="{BB962C8B-B14F-4D97-AF65-F5344CB8AC3E}">
        <p14:creationId xmlns:p14="http://schemas.microsoft.com/office/powerpoint/2010/main" val="23171711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Insurance and Community Hospitals</a:t>
            </a:r>
          </a:p>
        </p:txBody>
      </p:sp>
      <p:sp>
        <p:nvSpPr>
          <p:cNvPr id="3" name="Content Placeholder 2"/>
          <p:cNvSpPr>
            <a:spLocks noGrp="1"/>
          </p:cNvSpPr>
          <p:nvPr>
            <p:ph idx="1"/>
          </p:nvPr>
        </p:nvSpPr>
        <p:spPr/>
        <p:txBody>
          <a:bodyPr>
            <a:normAutofit fontScale="92500" lnSpcReduction="20000"/>
          </a:bodyPr>
          <a:lstStyle/>
          <a:p>
            <a:r>
              <a:rPr lang="en-US" dirty="0"/>
              <a:t>Insurance began to cover mental health benefits</a:t>
            </a:r>
          </a:p>
          <a:p>
            <a:r>
              <a:rPr lang="en-US" dirty="0"/>
              <a:t>Including Medicaid, which was created in 1965</a:t>
            </a:r>
          </a:p>
          <a:p>
            <a:pPr lvl="1"/>
            <a:r>
              <a:rPr lang="en-US" dirty="0"/>
              <a:t>Created federally designated mental health catchment areas which were eligible to apply for federal grants to fund care</a:t>
            </a:r>
          </a:p>
          <a:p>
            <a:r>
              <a:rPr lang="en-US" dirty="0"/>
              <a:t>Supplementary Security Income (created in a 1972 law) provided additional assistance for people whose mental illness constituted a recognized disability</a:t>
            </a:r>
          </a:p>
          <a:p>
            <a:r>
              <a:rPr lang="en-US" dirty="0"/>
              <a:t>Hospitals developed specialized psychiatric units</a:t>
            </a:r>
          </a:p>
          <a:p>
            <a:r>
              <a:rPr lang="en-US" dirty="0"/>
              <a:t>Mental health episodes became characterized by short lengths of stay</a:t>
            </a:r>
          </a:p>
          <a:p>
            <a:pPr lvl="1"/>
            <a:r>
              <a:rPr lang="en-US" dirty="0"/>
              <a:t>But little community follow up</a:t>
            </a:r>
          </a:p>
          <a:p>
            <a:r>
              <a:rPr lang="en-US" dirty="0"/>
              <a:t>Functions previously associated with mental health hospitals now distributed across various groups/agencies</a:t>
            </a:r>
          </a:p>
        </p:txBody>
      </p:sp>
    </p:spTree>
    <p:extLst>
      <p:ext uri="{BB962C8B-B14F-4D97-AF65-F5344CB8AC3E}">
        <p14:creationId xmlns:p14="http://schemas.microsoft.com/office/powerpoint/2010/main" val="8009368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Carter's Mental Health Systems Act of 1980 &amp; </a:t>
            </a:r>
            <a:br>
              <a:rPr lang="en-US" dirty="0"/>
            </a:br>
            <a:r>
              <a:rPr lang="en-US" dirty="0"/>
              <a:t>Civil Rights of Institutionalized Persons Act of 1980</a:t>
            </a:r>
          </a:p>
        </p:txBody>
      </p:sp>
      <p:sp>
        <p:nvSpPr>
          <p:cNvPr id="3" name="Content Placeholder 2"/>
          <p:cNvSpPr>
            <a:spLocks noGrp="1"/>
          </p:cNvSpPr>
          <p:nvPr>
            <p:ph idx="1"/>
          </p:nvPr>
        </p:nvSpPr>
        <p:spPr/>
        <p:txBody>
          <a:bodyPr>
            <a:normAutofit fontScale="92500" lnSpcReduction="10000"/>
          </a:bodyPr>
          <a:lstStyle/>
          <a:p>
            <a:r>
              <a:rPr lang="en-US" dirty="0"/>
              <a:t>Through the 1970s, Governors including Reagan in California and Carter in Georgia passed progressive mental health care laws</a:t>
            </a:r>
          </a:p>
          <a:p>
            <a:r>
              <a:rPr lang="en-US" dirty="0"/>
              <a:t>Ford opposed extending funding of mental health care but Johnson era law was kept in place using continuing resolutions until the election of Carter in 1976</a:t>
            </a:r>
          </a:p>
          <a:p>
            <a:r>
              <a:rPr lang="en-US" dirty="0"/>
              <a:t>Reagan’s (elected to president in 1980) cut funding to community health centers (</a:t>
            </a:r>
            <a:r>
              <a:rPr lang="en-US" dirty="0" err="1"/>
              <a:t>sunsetting</a:t>
            </a:r>
            <a:r>
              <a:rPr lang="en-US" dirty="0"/>
              <a:t> the funds, cutting 25% per year for 4 years)</a:t>
            </a:r>
          </a:p>
          <a:p>
            <a:pPr lvl="1"/>
            <a:r>
              <a:rPr lang="en-US" dirty="0"/>
              <a:t>SSI, Medicaid, and patient fees made up some of the difference</a:t>
            </a:r>
          </a:p>
          <a:p>
            <a:r>
              <a:rPr lang="en-US" dirty="0"/>
              <a:t>MHSA was repealed in Reagan’s Consolidated Omnibus Budget Reconciliation Act (COBRA) of 1985</a:t>
            </a:r>
          </a:p>
          <a:p>
            <a:pPr lvl="1"/>
            <a:r>
              <a:rPr lang="en-US" dirty="0"/>
              <a:t>Depriving the community based health organizations of the funding they needed to support the deinstitutionalized.</a:t>
            </a:r>
          </a:p>
          <a:p>
            <a:endParaRPr lang="en-US" dirty="0"/>
          </a:p>
        </p:txBody>
      </p:sp>
    </p:spTree>
    <p:extLst>
      <p:ext uri="{BB962C8B-B14F-4D97-AF65-F5344CB8AC3E}">
        <p14:creationId xmlns:p14="http://schemas.microsoft.com/office/powerpoint/2010/main" val="4116027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Managed Care era</a:t>
            </a:r>
          </a:p>
        </p:txBody>
      </p:sp>
      <p:sp>
        <p:nvSpPr>
          <p:cNvPr id="3" name="Content Placeholder 2"/>
          <p:cNvSpPr>
            <a:spLocks noGrp="1"/>
          </p:cNvSpPr>
          <p:nvPr>
            <p:ph idx="1"/>
          </p:nvPr>
        </p:nvSpPr>
        <p:spPr/>
        <p:txBody>
          <a:bodyPr/>
          <a:lstStyle/>
          <a:p>
            <a:r>
              <a:rPr lang="en-US" dirty="0"/>
              <a:t>Health Maintenance Organizations became a federally supported </a:t>
            </a:r>
            <a:r>
              <a:rPr lang="en-US" dirty="0" err="1"/>
              <a:t>prefered</a:t>
            </a:r>
            <a:r>
              <a:rPr lang="en-US" dirty="0"/>
              <a:t> method of insurance with the HMO act of 1973</a:t>
            </a:r>
          </a:p>
          <a:p>
            <a:r>
              <a:rPr lang="en-US" dirty="0"/>
              <a:t>Since then, and growing in importance starting in the 1990s there has been increased emphasis on managed care as a method of price control</a:t>
            </a:r>
          </a:p>
          <a:p>
            <a:pPr lvl="1"/>
            <a:r>
              <a:rPr lang="en-US" dirty="0"/>
              <a:t>This system incentivizes patients to use in-network providers for care</a:t>
            </a:r>
          </a:p>
          <a:p>
            <a:pPr lvl="1"/>
            <a:r>
              <a:rPr lang="en-US" dirty="0"/>
              <a:t>Reduction in fee-for-service reimbursement and growth of network requirements further defunded mental health care providers</a:t>
            </a:r>
          </a:p>
        </p:txBody>
      </p:sp>
    </p:spTree>
    <p:extLst>
      <p:ext uri="{BB962C8B-B14F-4D97-AF65-F5344CB8AC3E}">
        <p14:creationId xmlns:p14="http://schemas.microsoft.com/office/powerpoint/2010/main" val="1858767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a:t>
            </a:r>
          </a:p>
        </p:txBody>
      </p:sp>
      <p:sp>
        <p:nvSpPr>
          <p:cNvPr id="3" name="Content Placeholder 2"/>
          <p:cNvSpPr>
            <a:spLocks noGrp="1"/>
          </p:cNvSpPr>
          <p:nvPr>
            <p:ph idx="1"/>
          </p:nvPr>
        </p:nvSpPr>
        <p:spPr/>
        <p:txBody>
          <a:bodyPr/>
          <a:lstStyle/>
          <a:p>
            <a:r>
              <a:rPr lang="en-US" dirty="0"/>
              <a:t>Cutler, David L., Joseph </a:t>
            </a:r>
            <a:r>
              <a:rPr lang="en-US" dirty="0" err="1"/>
              <a:t>Bevilacqua</a:t>
            </a:r>
            <a:r>
              <a:rPr lang="en-US" dirty="0"/>
              <a:t>, and </a:t>
            </a:r>
            <a:r>
              <a:rPr lang="en-US" dirty="0" err="1"/>
              <a:t>Bentson</a:t>
            </a:r>
            <a:r>
              <a:rPr lang="en-US" dirty="0"/>
              <a:t> H. McFarland. "Four decades of community mental health: A symphony in four movements." </a:t>
            </a:r>
            <a:r>
              <a:rPr lang="en-US" i="1" dirty="0"/>
              <a:t>Community Mental Health Journal</a:t>
            </a:r>
            <a:r>
              <a:rPr lang="en-US" dirty="0"/>
              <a:t> 39, no. 5 (2003): 381-398.</a:t>
            </a:r>
          </a:p>
          <a:p>
            <a:r>
              <a:rPr lang="en-US" dirty="0"/>
              <a:t>Mechanic, David, and David A. </a:t>
            </a:r>
            <a:r>
              <a:rPr lang="en-US" dirty="0" err="1"/>
              <a:t>Rochefort</a:t>
            </a:r>
            <a:r>
              <a:rPr lang="en-US" dirty="0"/>
              <a:t>. "Deinstitutionalization: An appraisal of reform." </a:t>
            </a:r>
            <a:r>
              <a:rPr lang="en-US" i="1" dirty="0"/>
              <a:t>Annual Review of Sociology</a:t>
            </a:r>
            <a:r>
              <a:rPr lang="en-US" dirty="0"/>
              <a:t> 16, no. </a:t>
            </a:r>
            <a:r>
              <a:rPr lang="en-US"/>
              <a:t>1 (1990): 301-327.</a:t>
            </a:r>
          </a:p>
        </p:txBody>
      </p:sp>
    </p:spTree>
    <p:extLst>
      <p:ext uri="{BB962C8B-B14F-4D97-AF65-F5344CB8AC3E}">
        <p14:creationId xmlns:p14="http://schemas.microsoft.com/office/powerpoint/2010/main" val="701397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goods</a:t>
            </a:r>
          </a:p>
        </p:txBody>
      </p:sp>
      <p:sp>
        <p:nvSpPr>
          <p:cNvPr id="3" name="Content Placeholder 2"/>
          <p:cNvSpPr>
            <a:spLocks noGrp="1"/>
          </p:cNvSpPr>
          <p:nvPr>
            <p:ph idx="1"/>
          </p:nvPr>
        </p:nvSpPr>
        <p:spPr/>
        <p:txBody>
          <a:bodyPr/>
          <a:lstStyle/>
          <a:p>
            <a:pPr>
              <a:lnSpc>
                <a:spcPct val="80000"/>
              </a:lnSpc>
            </a:pPr>
            <a:r>
              <a:rPr lang="en-GB" altLang="en-US" dirty="0"/>
              <a:t>Goods which the market will not provide as:</a:t>
            </a:r>
          </a:p>
          <a:p>
            <a:pPr>
              <a:lnSpc>
                <a:spcPct val="80000"/>
              </a:lnSpc>
            </a:pPr>
            <a:r>
              <a:rPr lang="en-GB" altLang="en-US" dirty="0"/>
              <a:t>non-excludable (non-exclusive)</a:t>
            </a:r>
          </a:p>
          <a:p>
            <a:pPr lvl="1">
              <a:lnSpc>
                <a:spcPct val="80000"/>
              </a:lnSpc>
            </a:pPr>
            <a:r>
              <a:rPr lang="en-GB" altLang="en-US" dirty="0"/>
              <a:t>benefits of good freely available to all or prohibitively costly to provide good only to people who pay for it and prevent or exclude other people from obtaining it</a:t>
            </a:r>
          </a:p>
          <a:p>
            <a:pPr>
              <a:lnSpc>
                <a:spcPct val="80000"/>
              </a:lnSpc>
            </a:pPr>
            <a:r>
              <a:rPr lang="en-GB" altLang="en-US" dirty="0"/>
              <a:t>non-rival in consumption (inexhaustible)</a:t>
            </a:r>
          </a:p>
          <a:p>
            <a:pPr lvl="1">
              <a:lnSpc>
                <a:spcPct val="80000"/>
              </a:lnSpc>
            </a:pPr>
            <a:r>
              <a:rPr lang="en-GB" altLang="en-US" dirty="0"/>
              <a:t>quantity available for other people does not fall when someone consumes it, such that the total cost of production does not increase as the number of consumers increases (MC of additional user = $0)</a:t>
            </a:r>
          </a:p>
          <a:p>
            <a:pPr>
              <a:lnSpc>
                <a:spcPct val="80000"/>
              </a:lnSpc>
            </a:pPr>
            <a:r>
              <a:rPr lang="en-GB" altLang="en-US" dirty="0"/>
              <a:t>Public goods are NOT </a:t>
            </a:r>
            <a:r>
              <a:rPr lang="en-GB" altLang="en-US" dirty="0" err="1"/>
              <a:t>necessarilly</a:t>
            </a:r>
            <a:r>
              <a:rPr lang="en-GB" altLang="en-US" dirty="0"/>
              <a:t> goods provided by the state (e.g. NOT public health systems!)</a:t>
            </a:r>
          </a:p>
          <a:p>
            <a:endParaRPr lang="en-US" dirty="0"/>
          </a:p>
        </p:txBody>
      </p:sp>
    </p:spTree>
    <p:extLst>
      <p:ext uri="{BB962C8B-B14F-4D97-AF65-F5344CB8AC3E}">
        <p14:creationId xmlns:p14="http://schemas.microsoft.com/office/powerpoint/2010/main" val="2547469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a:t>
            </a:r>
          </a:p>
        </p:txBody>
      </p:sp>
      <p:sp>
        <p:nvSpPr>
          <p:cNvPr id="3" name="Content Placeholder 2"/>
          <p:cNvSpPr>
            <a:spLocks noGrp="1"/>
          </p:cNvSpPr>
          <p:nvPr>
            <p:ph idx="1"/>
          </p:nvPr>
        </p:nvSpPr>
        <p:spPr/>
        <p:txBody>
          <a:bodyPr/>
          <a:lstStyle/>
          <a:p>
            <a:r>
              <a:rPr lang="en-GB" altLang="en-US" dirty="0"/>
              <a:t>Defence</a:t>
            </a:r>
          </a:p>
          <a:p>
            <a:pPr lvl="1"/>
            <a:r>
              <a:rPr lang="en-GB" altLang="en-US" dirty="0"/>
              <a:t>Given size of armed forces may protect population of 10, 20, 50 or 100 million people</a:t>
            </a:r>
          </a:p>
          <a:p>
            <a:r>
              <a:rPr lang="en-GB" altLang="en-US" dirty="0"/>
              <a:t>Law &amp; order</a:t>
            </a:r>
          </a:p>
          <a:p>
            <a:pPr lvl="1"/>
            <a:r>
              <a:rPr lang="en-GB" altLang="en-US" dirty="0"/>
              <a:t>Foreign visitor benefits from crime-free streets as much as local residents</a:t>
            </a:r>
          </a:p>
          <a:p>
            <a:r>
              <a:rPr lang="en-GB" altLang="en-US" dirty="0"/>
              <a:t>Information</a:t>
            </a:r>
          </a:p>
          <a:p>
            <a:pPr lvl="1"/>
            <a:r>
              <a:rPr lang="en-GB" altLang="en-US" dirty="0"/>
              <a:t>Discovery of food additive that causes cancer – cost borne once, then cost of dissemination so that all can benefit is (virtually) zero</a:t>
            </a:r>
          </a:p>
          <a:p>
            <a:pPr lvl="1"/>
            <a:r>
              <a:rPr lang="en-GB" altLang="en-US" dirty="0"/>
              <a:t>Infectious disease surveillance (prevent epidemics)</a:t>
            </a:r>
          </a:p>
          <a:p>
            <a:endParaRPr lang="en-US" dirty="0"/>
          </a:p>
        </p:txBody>
      </p:sp>
    </p:spTree>
    <p:extLst>
      <p:ext uri="{BB962C8B-B14F-4D97-AF65-F5344CB8AC3E}">
        <p14:creationId xmlns:p14="http://schemas.microsoft.com/office/powerpoint/2010/main" val="41011764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health a publics good</a:t>
            </a:r>
          </a:p>
        </p:txBody>
      </p:sp>
      <p:sp>
        <p:nvSpPr>
          <p:cNvPr id="3" name="Content Placeholder 2"/>
          <p:cNvSpPr>
            <a:spLocks noGrp="1"/>
          </p:cNvSpPr>
          <p:nvPr>
            <p:ph idx="1"/>
          </p:nvPr>
        </p:nvSpPr>
        <p:spPr/>
        <p:txBody>
          <a:bodyPr/>
          <a:lstStyle/>
          <a:p>
            <a:r>
              <a:rPr lang="en-GB" altLang="en-US" dirty="0"/>
              <a:t>Health does </a:t>
            </a:r>
            <a:r>
              <a:rPr lang="en-GB" altLang="en-US" b="1" dirty="0"/>
              <a:t>NOT</a:t>
            </a:r>
            <a:r>
              <a:rPr lang="en-GB" altLang="en-US" dirty="0"/>
              <a:t> fit the definition of a public good:</a:t>
            </a:r>
          </a:p>
          <a:p>
            <a:pPr lvl="1"/>
            <a:r>
              <a:rPr lang="en-GB" altLang="en-US" dirty="0"/>
              <a:t>one person’s health status primarily benefits them</a:t>
            </a:r>
          </a:p>
          <a:p>
            <a:pPr lvl="1"/>
            <a:r>
              <a:rPr lang="en-GB" altLang="en-US" dirty="0"/>
              <a:t>goods and services necessary to provide and sustain health are predominantly rival and excludable</a:t>
            </a:r>
          </a:p>
          <a:p>
            <a:r>
              <a:rPr lang="en-GB" altLang="en-US" b="1" dirty="0"/>
              <a:t>BUT</a:t>
            </a:r>
            <a:r>
              <a:rPr lang="en-GB" altLang="en-US" dirty="0"/>
              <a:t>: are aspects that have PG aspects (e.g. communicable disease control – Public Health Campaigns)</a:t>
            </a:r>
          </a:p>
          <a:p>
            <a:endParaRPr lang="en-US" dirty="0"/>
          </a:p>
        </p:txBody>
      </p:sp>
    </p:spTree>
    <p:extLst>
      <p:ext uri="{BB962C8B-B14F-4D97-AF65-F5344CB8AC3E}">
        <p14:creationId xmlns:p14="http://schemas.microsoft.com/office/powerpoint/2010/main" val="2170464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Quasi-public goods</a:t>
            </a:r>
            <a:endParaRPr lang="en-US" dirty="0"/>
          </a:p>
        </p:txBody>
      </p:sp>
      <p:sp>
        <p:nvSpPr>
          <p:cNvPr id="3" name="Content Placeholder 2"/>
          <p:cNvSpPr>
            <a:spLocks noGrp="1"/>
          </p:cNvSpPr>
          <p:nvPr>
            <p:ph idx="1"/>
          </p:nvPr>
        </p:nvSpPr>
        <p:spPr/>
        <p:txBody>
          <a:bodyPr/>
          <a:lstStyle/>
          <a:p>
            <a:r>
              <a:rPr lang="en-GB" altLang="en-US" dirty="0"/>
              <a:t>Public goods are rarely ‘pure’ – often:</a:t>
            </a:r>
          </a:p>
          <a:p>
            <a:r>
              <a:rPr lang="en-GB" altLang="en-US" dirty="0"/>
              <a:t>non-excludable but rival – ‘common pool goods’</a:t>
            </a:r>
          </a:p>
          <a:p>
            <a:pPr lvl="1"/>
            <a:r>
              <a:rPr lang="en-GB" altLang="en-US" dirty="0"/>
              <a:t>Beach on a holiday</a:t>
            </a:r>
          </a:p>
          <a:p>
            <a:r>
              <a:rPr lang="en-GB" altLang="en-US" dirty="0"/>
              <a:t>non-rival but excludable – ‘club goods’</a:t>
            </a:r>
          </a:p>
          <a:p>
            <a:pPr lvl="1"/>
            <a:r>
              <a:rPr lang="en-GB" altLang="en-US" dirty="0"/>
              <a:t>Satellite television signals, polio vaccination</a:t>
            </a:r>
          </a:p>
          <a:p>
            <a:endParaRPr lang="en-GB" altLang="en-US" dirty="0"/>
          </a:p>
          <a:p>
            <a:r>
              <a:rPr lang="en-GB" altLang="en-US" dirty="0"/>
              <a:t>Technology &amp; geography determine the degree of publicness (e.g. television &amp; radio signals, street lights)</a:t>
            </a:r>
          </a:p>
          <a:p>
            <a:endParaRPr lang="en-US" dirty="0"/>
          </a:p>
        </p:txBody>
      </p:sp>
    </p:spTree>
    <p:extLst>
      <p:ext uri="{BB962C8B-B14F-4D97-AF65-F5344CB8AC3E}">
        <p14:creationId xmlns:p14="http://schemas.microsoft.com/office/powerpoint/2010/main" val="2550764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Public-private spectrum</a:t>
            </a:r>
            <a:endParaRPr lang="en-US" dirty="0"/>
          </a:p>
        </p:txBody>
      </p:sp>
      <p:sp>
        <p:nvSpPr>
          <p:cNvPr id="3" name="Content Placeholder 2"/>
          <p:cNvSpPr>
            <a:spLocks noGrp="1"/>
          </p:cNvSpPr>
          <p:nvPr>
            <p:ph idx="1"/>
          </p:nvPr>
        </p:nvSpPr>
        <p:spPr/>
        <p:txBody>
          <a:bodyPr/>
          <a:lstStyle/>
          <a:p>
            <a:endParaRPr lang="en-US"/>
          </a:p>
        </p:txBody>
      </p:sp>
      <p:grpSp>
        <p:nvGrpSpPr>
          <p:cNvPr id="4" name="Group 7"/>
          <p:cNvGrpSpPr>
            <a:grpSpLocks/>
          </p:cNvGrpSpPr>
          <p:nvPr/>
        </p:nvGrpSpPr>
        <p:grpSpPr bwMode="auto">
          <a:xfrm>
            <a:off x="1304925" y="1700213"/>
            <a:ext cx="7370763" cy="4530725"/>
            <a:chOff x="138" y="1728"/>
            <a:chExt cx="4086" cy="2363"/>
          </a:xfrm>
        </p:grpSpPr>
        <p:grpSp>
          <p:nvGrpSpPr>
            <p:cNvPr id="5" name="Group 8"/>
            <p:cNvGrpSpPr>
              <a:grpSpLocks/>
            </p:cNvGrpSpPr>
            <p:nvPr/>
          </p:nvGrpSpPr>
          <p:grpSpPr bwMode="auto">
            <a:xfrm>
              <a:off x="864" y="2160"/>
              <a:ext cx="2160" cy="1392"/>
              <a:chOff x="1296" y="1824"/>
              <a:chExt cx="2496" cy="1728"/>
            </a:xfrm>
          </p:grpSpPr>
          <p:sp>
            <p:nvSpPr>
              <p:cNvPr id="34" name="Rectangle 9"/>
              <p:cNvSpPr>
                <a:spLocks noChangeArrowheads="1"/>
              </p:cNvSpPr>
              <p:nvPr/>
            </p:nvSpPr>
            <p:spPr bwMode="auto">
              <a:xfrm>
                <a:off x="1296" y="1824"/>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 name="Rectangle 10"/>
              <p:cNvSpPr>
                <a:spLocks noChangeArrowheads="1"/>
              </p:cNvSpPr>
              <p:nvPr/>
            </p:nvSpPr>
            <p:spPr bwMode="auto">
              <a:xfrm>
                <a:off x="2544" y="2688"/>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 name="Rectangle 11"/>
              <p:cNvSpPr>
                <a:spLocks noChangeArrowheads="1"/>
              </p:cNvSpPr>
              <p:nvPr/>
            </p:nvSpPr>
            <p:spPr bwMode="auto">
              <a:xfrm>
                <a:off x="2544" y="1824"/>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7" name="Rectangle 12"/>
              <p:cNvSpPr>
                <a:spLocks noChangeArrowheads="1"/>
              </p:cNvSpPr>
              <p:nvPr/>
            </p:nvSpPr>
            <p:spPr bwMode="auto">
              <a:xfrm>
                <a:off x="1296" y="2688"/>
                <a:ext cx="1248" cy="86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 name="Line 13"/>
            <p:cNvSpPr>
              <a:spLocks noChangeShapeType="1"/>
            </p:cNvSpPr>
            <p:nvPr/>
          </p:nvSpPr>
          <p:spPr bwMode="auto">
            <a:xfrm flipV="1">
              <a:off x="3024" y="1728"/>
              <a:ext cx="1200"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 name="Line 14"/>
            <p:cNvSpPr>
              <a:spLocks noChangeShapeType="1"/>
            </p:cNvSpPr>
            <p:nvPr/>
          </p:nvSpPr>
          <p:spPr bwMode="auto">
            <a:xfrm flipV="1">
              <a:off x="3024" y="2976"/>
              <a:ext cx="1200" cy="57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 name="Line 15"/>
            <p:cNvSpPr>
              <a:spLocks noChangeShapeType="1"/>
            </p:cNvSpPr>
            <p:nvPr/>
          </p:nvSpPr>
          <p:spPr bwMode="auto">
            <a:xfrm flipV="1">
              <a:off x="864" y="1728"/>
              <a:ext cx="1536"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 name="Line 16"/>
            <p:cNvSpPr>
              <a:spLocks noChangeShapeType="1"/>
            </p:cNvSpPr>
            <p:nvPr/>
          </p:nvSpPr>
          <p:spPr bwMode="auto">
            <a:xfrm>
              <a:off x="3312" y="2064"/>
              <a:ext cx="0" cy="13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Line 17"/>
            <p:cNvSpPr>
              <a:spLocks noChangeShapeType="1"/>
            </p:cNvSpPr>
            <p:nvPr/>
          </p:nvSpPr>
          <p:spPr bwMode="auto">
            <a:xfrm>
              <a:off x="4224" y="1728"/>
              <a:ext cx="0" cy="124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Line 18"/>
            <p:cNvSpPr>
              <a:spLocks noChangeShapeType="1"/>
            </p:cNvSpPr>
            <p:nvPr/>
          </p:nvSpPr>
          <p:spPr bwMode="auto">
            <a:xfrm>
              <a:off x="3648" y="1920"/>
              <a:ext cx="0" cy="1344"/>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 name="Line 19"/>
            <p:cNvSpPr>
              <a:spLocks noChangeShapeType="1"/>
            </p:cNvSpPr>
            <p:nvPr/>
          </p:nvSpPr>
          <p:spPr bwMode="auto">
            <a:xfrm flipV="1">
              <a:off x="1920" y="1728"/>
              <a:ext cx="1488" cy="432"/>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 name="Line 20"/>
            <p:cNvSpPr>
              <a:spLocks noChangeShapeType="1"/>
            </p:cNvSpPr>
            <p:nvPr/>
          </p:nvSpPr>
          <p:spPr bwMode="auto">
            <a:xfrm flipH="1">
              <a:off x="1200" y="2064"/>
              <a:ext cx="211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Line 21"/>
            <p:cNvSpPr>
              <a:spLocks noChangeShapeType="1"/>
            </p:cNvSpPr>
            <p:nvPr/>
          </p:nvSpPr>
          <p:spPr bwMode="auto">
            <a:xfrm flipH="1">
              <a:off x="1728" y="1920"/>
              <a:ext cx="192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 name="Line 22"/>
            <p:cNvSpPr>
              <a:spLocks noChangeShapeType="1"/>
            </p:cNvSpPr>
            <p:nvPr/>
          </p:nvSpPr>
          <p:spPr bwMode="auto">
            <a:xfrm flipH="1">
              <a:off x="2400" y="1728"/>
              <a:ext cx="182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 name="Line 23"/>
            <p:cNvSpPr>
              <a:spLocks noChangeShapeType="1"/>
            </p:cNvSpPr>
            <p:nvPr/>
          </p:nvSpPr>
          <p:spPr bwMode="auto">
            <a:xfrm flipV="1">
              <a:off x="3024" y="2352"/>
              <a:ext cx="1200" cy="48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 name="Line 24"/>
            <p:cNvSpPr>
              <a:spLocks noChangeShapeType="1"/>
            </p:cNvSpPr>
            <p:nvPr/>
          </p:nvSpPr>
          <p:spPr bwMode="auto">
            <a:xfrm>
              <a:off x="2400" y="1728"/>
              <a:ext cx="0" cy="124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 name="Line 25"/>
            <p:cNvSpPr>
              <a:spLocks noChangeShapeType="1"/>
            </p:cNvSpPr>
            <p:nvPr/>
          </p:nvSpPr>
          <p:spPr bwMode="auto">
            <a:xfrm flipV="1">
              <a:off x="864" y="2976"/>
              <a:ext cx="1536" cy="57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 name="Line 26"/>
            <p:cNvSpPr>
              <a:spLocks noChangeShapeType="1"/>
            </p:cNvSpPr>
            <p:nvPr/>
          </p:nvSpPr>
          <p:spPr bwMode="auto">
            <a:xfrm>
              <a:off x="2400" y="2976"/>
              <a:ext cx="182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7"/>
            <p:cNvSpPr>
              <a:spLocks noChangeShapeType="1"/>
            </p:cNvSpPr>
            <p:nvPr/>
          </p:nvSpPr>
          <p:spPr bwMode="auto">
            <a:xfrm>
              <a:off x="2064" y="1824"/>
              <a:ext cx="1872"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8"/>
            <p:cNvSpPr>
              <a:spLocks noChangeShapeType="1"/>
            </p:cNvSpPr>
            <p:nvPr/>
          </p:nvSpPr>
          <p:spPr bwMode="auto">
            <a:xfrm>
              <a:off x="3936" y="1824"/>
              <a:ext cx="0" cy="1296"/>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 Box 29"/>
            <p:cNvSpPr txBox="1">
              <a:spLocks noChangeArrowheads="1"/>
            </p:cNvSpPr>
            <p:nvPr/>
          </p:nvSpPr>
          <p:spPr bwMode="auto">
            <a:xfrm>
              <a:off x="1158" y="2366"/>
              <a:ext cx="512"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Club</a:t>
              </a:r>
            </a:p>
            <a:p>
              <a:pPr algn="ctr"/>
              <a:r>
                <a:rPr lang="es-ES_tradnl" altLang="en-US" b="1">
                  <a:latin typeface="CG Times" pitchFamily="18" charset="0"/>
                </a:rPr>
                <a:t>goods</a:t>
              </a:r>
            </a:p>
          </p:txBody>
        </p:sp>
        <p:sp>
          <p:nvSpPr>
            <p:cNvPr id="23" name="Text Box 30"/>
            <p:cNvSpPr txBox="1">
              <a:spLocks noChangeArrowheads="1"/>
            </p:cNvSpPr>
            <p:nvPr/>
          </p:nvSpPr>
          <p:spPr bwMode="auto">
            <a:xfrm>
              <a:off x="2334" y="2366"/>
              <a:ext cx="560"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Public</a:t>
              </a:r>
            </a:p>
            <a:p>
              <a:pPr algn="ctr"/>
              <a:r>
                <a:rPr lang="es-ES_tradnl" altLang="en-US" b="1">
                  <a:latin typeface="CG Times" pitchFamily="18" charset="0"/>
                </a:rPr>
                <a:t>goods</a:t>
              </a:r>
              <a:endParaRPr lang="es-ES_tradnl" altLang="en-US" b="1">
                <a:latin typeface="Arial" panose="020B0604020202020204" pitchFamily="34" charset="0"/>
              </a:endParaRPr>
            </a:p>
          </p:txBody>
        </p:sp>
        <p:sp>
          <p:nvSpPr>
            <p:cNvPr id="24" name="Text Box 31"/>
            <p:cNvSpPr txBox="1">
              <a:spLocks noChangeArrowheads="1"/>
            </p:cNvSpPr>
            <p:nvPr/>
          </p:nvSpPr>
          <p:spPr bwMode="auto">
            <a:xfrm>
              <a:off x="1065" y="2942"/>
              <a:ext cx="625"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Private</a:t>
              </a:r>
            </a:p>
            <a:p>
              <a:pPr algn="ctr"/>
              <a:r>
                <a:rPr lang="es-ES_tradnl" altLang="en-US" b="1">
                  <a:latin typeface="CG Times" pitchFamily="18" charset="0"/>
                </a:rPr>
                <a:t>goods</a:t>
              </a:r>
            </a:p>
          </p:txBody>
        </p:sp>
        <p:sp>
          <p:nvSpPr>
            <p:cNvPr id="25" name="Text Box 32"/>
            <p:cNvSpPr txBox="1">
              <a:spLocks noChangeArrowheads="1"/>
            </p:cNvSpPr>
            <p:nvPr/>
          </p:nvSpPr>
          <p:spPr bwMode="auto">
            <a:xfrm>
              <a:off x="2121" y="2942"/>
              <a:ext cx="869" cy="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s-ES_tradnl" altLang="en-US" b="1">
                  <a:latin typeface="CG Times" pitchFamily="18" charset="0"/>
                </a:rPr>
                <a:t>Common</a:t>
              </a:r>
            </a:p>
            <a:p>
              <a:pPr algn="ctr"/>
              <a:r>
                <a:rPr lang="es-ES_tradnl" altLang="en-US" b="1">
                  <a:latin typeface="CG Times" pitchFamily="18" charset="0"/>
                </a:rPr>
                <a:t>pool goods</a:t>
              </a:r>
            </a:p>
          </p:txBody>
        </p:sp>
        <p:sp>
          <p:nvSpPr>
            <p:cNvPr id="26" name="Text Box 33"/>
            <p:cNvSpPr txBox="1">
              <a:spLocks noChangeArrowheads="1"/>
            </p:cNvSpPr>
            <p:nvPr/>
          </p:nvSpPr>
          <p:spPr bwMode="auto">
            <a:xfrm>
              <a:off x="1344" y="3788"/>
              <a:ext cx="1316" cy="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sz="3200"/>
                <a:t>Excludability</a:t>
              </a:r>
            </a:p>
          </p:txBody>
        </p:sp>
        <p:sp>
          <p:nvSpPr>
            <p:cNvPr id="27" name="Text Box 34"/>
            <p:cNvSpPr txBox="1">
              <a:spLocks noChangeArrowheads="1"/>
            </p:cNvSpPr>
            <p:nvPr/>
          </p:nvSpPr>
          <p:spPr bwMode="auto">
            <a:xfrm>
              <a:off x="1200" y="3526"/>
              <a:ext cx="1553"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a:t>High                   Low</a:t>
              </a:r>
            </a:p>
          </p:txBody>
        </p:sp>
        <p:sp>
          <p:nvSpPr>
            <p:cNvPr id="28" name="Text Box 35"/>
            <p:cNvSpPr txBox="1">
              <a:spLocks noChangeArrowheads="1"/>
            </p:cNvSpPr>
            <p:nvPr/>
          </p:nvSpPr>
          <p:spPr bwMode="auto">
            <a:xfrm rot="-5385418">
              <a:off x="-43" y="2733"/>
              <a:ext cx="1341"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dirty="0"/>
                <a:t>High                </a:t>
              </a:r>
              <a:r>
                <a:rPr lang="es-ES_tradnl" altLang="en-US" dirty="0" err="1"/>
                <a:t>Low</a:t>
              </a:r>
              <a:endParaRPr lang="es-ES_tradnl" altLang="en-US" dirty="0"/>
            </a:p>
          </p:txBody>
        </p:sp>
        <p:sp>
          <p:nvSpPr>
            <p:cNvPr id="29" name="Text Box 36"/>
            <p:cNvSpPr txBox="1">
              <a:spLocks noChangeArrowheads="1"/>
            </p:cNvSpPr>
            <p:nvPr/>
          </p:nvSpPr>
          <p:spPr bwMode="auto">
            <a:xfrm rot="-5400000">
              <a:off x="-67" y="2564"/>
              <a:ext cx="732" cy="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s-ES_tradnl" altLang="en-US" sz="3200"/>
                <a:t>Rivalry</a:t>
              </a:r>
            </a:p>
          </p:txBody>
        </p:sp>
        <p:sp>
          <p:nvSpPr>
            <p:cNvPr id="30" name="Text Box 37"/>
            <p:cNvSpPr txBox="1">
              <a:spLocks noChangeArrowheads="1"/>
            </p:cNvSpPr>
            <p:nvPr/>
          </p:nvSpPr>
          <p:spPr bwMode="auto">
            <a:xfrm rot="-5465858">
              <a:off x="2974" y="3936"/>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1" name="Text Box 38"/>
            <p:cNvSpPr txBox="1">
              <a:spLocks noChangeArrowheads="1"/>
            </p:cNvSpPr>
            <p:nvPr/>
          </p:nvSpPr>
          <p:spPr bwMode="auto">
            <a:xfrm rot="-5465858">
              <a:off x="3311" y="3837"/>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2" name="Text Box 39"/>
            <p:cNvSpPr txBox="1">
              <a:spLocks noChangeArrowheads="1"/>
            </p:cNvSpPr>
            <p:nvPr/>
          </p:nvSpPr>
          <p:spPr bwMode="auto">
            <a:xfrm rot="-5465858">
              <a:off x="3647" y="3714"/>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sp>
          <p:nvSpPr>
            <p:cNvPr id="33" name="Text Box 40"/>
            <p:cNvSpPr txBox="1">
              <a:spLocks noChangeArrowheads="1"/>
            </p:cNvSpPr>
            <p:nvPr/>
          </p:nvSpPr>
          <p:spPr bwMode="auto">
            <a:xfrm rot="-5465858">
              <a:off x="3886" y="3386"/>
              <a:ext cx="255" cy="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spAutoFit/>
            </a:bodyPr>
            <a:lstStyle/>
            <a:p>
              <a:endParaRPr lang="es-ES_tradnl" altLang="en-US" sz="2000"/>
            </a:p>
          </p:txBody>
        </p:sp>
      </p:grpSp>
    </p:spTree>
    <p:extLst>
      <p:ext uri="{BB962C8B-B14F-4D97-AF65-F5344CB8AC3E}">
        <p14:creationId xmlns:p14="http://schemas.microsoft.com/office/powerpoint/2010/main" val="41683798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Access goods</a:t>
            </a:r>
            <a:endParaRPr lang="en-US" dirty="0"/>
          </a:p>
        </p:txBody>
      </p:sp>
      <p:sp>
        <p:nvSpPr>
          <p:cNvPr id="3" name="Content Placeholder 2"/>
          <p:cNvSpPr>
            <a:spLocks noGrp="1"/>
          </p:cNvSpPr>
          <p:nvPr>
            <p:ph idx="1"/>
          </p:nvPr>
        </p:nvSpPr>
        <p:spPr/>
        <p:txBody>
          <a:bodyPr/>
          <a:lstStyle/>
          <a:p>
            <a:r>
              <a:rPr lang="en-GB" altLang="en-US" dirty="0"/>
              <a:t>Private goods are often required to access public goods (e.g. computer to access internet)</a:t>
            </a:r>
          </a:p>
          <a:p>
            <a:r>
              <a:rPr lang="en-GB" altLang="en-US" dirty="0"/>
              <a:t>This restricts scope of the benefits from public goods and may lead to perverse targeting</a:t>
            </a:r>
          </a:p>
          <a:p>
            <a:r>
              <a:rPr lang="en-GB" altLang="en-US" dirty="0"/>
              <a:t>To secure provision of some public goods required access goods may thus be considered </a:t>
            </a:r>
            <a:r>
              <a:rPr lang="en-GB" altLang="en-US" i="1" dirty="0"/>
              <a:t>as if they were public goods</a:t>
            </a:r>
          </a:p>
          <a:p>
            <a:pPr lvl="1"/>
            <a:r>
              <a:rPr lang="en-GB" altLang="en-US" dirty="0"/>
              <a:t>Health infrastructure possibly including health insurance</a:t>
            </a:r>
          </a:p>
          <a:p>
            <a:endParaRPr lang="en-US" dirty="0"/>
          </a:p>
        </p:txBody>
      </p:sp>
    </p:spTree>
    <p:extLst>
      <p:ext uri="{BB962C8B-B14F-4D97-AF65-F5344CB8AC3E}">
        <p14:creationId xmlns:p14="http://schemas.microsoft.com/office/powerpoint/2010/main" val="3118408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Importance of public goods</a:t>
            </a:r>
            <a:endParaRPr lang="en-US" dirty="0"/>
          </a:p>
        </p:txBody>
      </p:sp>
      <p:sp>
        <p:nvSpPr>
          <p:cNvPr id="3" name="Content Placeholder 2"/>
          <p:cNvSpPr>
            <a:spLocks noGrp="1"/>
          </p:cNvSpPr>
          <p:nvPr>
            <p:ph idx="1"/>
          </p:nvPr>
        </p:nvSpPr>
        <p:spPr/>
        <p:txBody>
          <a:bodyPr/>
          <a:lstStyle/>
          <a:p>
            <a:r>
              <a:rPr lang="en-GB" altLang="en-US" dirty="0"/>
              <a:t>Free markets under-supply public goods because:</a:t>
            </a:r>
          </a:p>
          <a:p>
            <a:pPr lvl="1"/>
            <a:r>
              <a:rPr lang="en-GB" altLang="en-US" dirty="0"/>
              <a:t>non-excludability leads to ‘free-riding’</a:t>
            </a:r>
          </a:p>
          <a:p>
            <a:pPr lvl="1"/>
            <a:r>
              <a:rPr lang="en-GB" altLang="en-US" dirty="0"/>
              <a:t>non-rivalry leads to lower than socially optimal consumption</a:t>
            </a:r>
          </a:p>
          <a:p>
            <a:endParaRPr lang="en-US" dirty="0"/>
          </a:p>
        </p:txBody>
      </p:sp>
    </p:spTree>
    <p:extLst>
      <p:ext uri="{BB962C8B-B14F-4D97-AF65-F5344CB8AC3E}">
        <p14:creationId xmlns:p14="http://schemas.microsoft.com/office/powerpoint/2010/main" val="32200187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7633</TotalTime>
  <Words>1621</Words>
  <Application>Microsoft Office PowerPoint</Application>
  <PresentationFormat>Widescreen</PresentationFormat>
  <Paragraphs>142</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CG Times</vt:lpstr>
      <vt:lpstr>Office Theme</vt:lpstr>
      <vt:lpstr>HCMI 4225: Public Goods and Health</vt:lpstr>
      <vt:lpstr>Overview</vt:lpstr>
      <vt:lpstr>Public goods</vt:lpstr>
      <vt:lpstr>Examples</vt:lpstr>
      <vt:lpstr>Is health a publics good</vt:lpstr>
      <vt:lpstr>Quasi-public goods</vt:lpstr>
      <vt:lpstr>Public-private spectrum</vt:lpstr>
      <vt:lpstr>Access goods</vt:lpstr>
      <vt:lpstr>Importance of public goods</vt:lpstr>
      <vt:lpstr>Non-excludability &amp; ‘free-riding’</vt:lpstr>
      <vt:lpstr>Non-rivalry</vt:lpstr>
      <vt:lpstr>Private individual demand curve</vt:lpstr>
      <vt:lpstr>Private market demand curve</vt:lpstr>
      <vt:lpstr>Public quasi-demand curve</vt:lpstr>
      <vt:lpstr>Example PG in Health: medical research</vt:lpstr>
      <vt:lpstr>Related Issue: Social Benefit</vt:lpstr>
      <vt:lpstr>Central problem</vt:lpstr>
      <vt:lpstr>Role for government</vt:lpstr>
      <vt:lpstr>Role for government</vt:lpstr>
      <vt:lpstr>Readings:</vt:lpstr>
      <vt:lpstr>Mental Health up to the 1950s</vt:lpstr>
      <vt:lpstr>Mental Health: Willowbrok Wars</vt:lpstr>
      <vt:lpstr>Deinstitutionalization</vt:lpstr>
      <vt:lpstr>Kennedy’s Community Mental Health Act of 1963</vt:lpstr>
      <vt:lpstr>Role of Insurance and Community Hospitals</vt:lpstr>
      <vt:lpstr>Carter's Mental Health Systems Act of 1980 &amp;  Civil Rights of Institutionalized Persons Act of 1980</vt:lpstr>
      <vt:lpstr>Managed Care era</vt:lpstr>
      <vt:lpstr>Sources</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42</cp:revision>
  <dcterms:created xsi:type="dcterms:W3CDTF">2018-08-26T19:46:47Z</dcterms:created>
  <dcterms:modified xsi:type="dcterms:W3CDTF">2019-09-04T17:41:39Z</dcterms:modified>
</cp:coreProperties>
</file>