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79" r:id="rId3"/>
    <p:sldId id="281" r:id="rId4"/>
    <p:sldId id="280" r:id="rId5"/>
    <p:sldId id="284" r:id="rId6"/>
    <p:sldId id="283" r:id="rId7"/>
    <p:sldId id="282" r:id="rId8"/>
    <p:sldId id="285" r:id="rId9"/>
    <p:sldId id="286" r:id="rId10"/>
    <p:sldId id="287" r:id="rId11"/>
    <p:sldId id="288" r:id="rId12"/>
    <p:sldId id="289" r:id="rId13"/>
    <p:sldId id="290" r:id="rId14"/>
    <p:sldId id="291" r:id="rId15"/>
    <p:sldId id="292" r:id="rId16"/>
    <p:sldId id="307" r:id="rId17"/>
    <p:sldId id="293" r:id="rId18"/>
    <p:sldId id="294" r:id="rId19"/>
    <p:sldId id="295" r:id="rId20"/>
    <p:sldId id="296" r:id="rId21"/>
    <p:sldId id="303" r:id="rId22"/>
    <p:sldId id="304" r:id="rId23"/>
    <p:sldId id="305" r:id="rId24"/>
    <p:sldId id="306" r:id="rId25"/>
    <p:sldId id="297" r:id="rId26"/>
    <p:sldId id="298" r:id="rId27"/>
    <p:sldId id="299" r:id="rId28"/>
    <p:sldId id="300" r:id="rId29"/>
    <p:sldId id="301" r:id="rId30"/>
    <p:sldId id="302"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14" autoAdjust="0"/>
    <p:restoredTop sz="94660"/>
  </p:normalViewPr>
  <p:slideViewPr>
    <p:cSldViewPr snapToGrid="0">
      <p:cViewPr varScale="1">
        <p:scale>
          <a:sx n="105" d="100"/>
          <a:sy n="105" d="100"/>
        </p:scale>
        <p:origin x="77" y="288"/>
      </p:cViewPr>
      <p:guideLst/>
    </p:cSldViewPr>
  </p:slideViewPr>
  <p:notesTextViewPr>
    <p:cViewPr>
      <p:scale>
        <a:sx n="1" d="1"/>
        <a:sy n="1" d="1"/>
      </p:scale>
      <p:origin x="0" y="0"/>
    </p:cViewPr>
  </p:notesTextViewPr>
  <p:notesViewPr>
    <p:cSldViewPr snapToGrid="0">
      <p:cViewPr varScale="1">
        <p:scale>
          <a:sx n="96" d="100"/>
          <a:sy n="96" d="100"/>
        </p:scale>
        <p:origin x="4022" y="6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175D60-EF9F-4A47-A49B-5396FE52555C}" type="datetimeFigureOut">
              <a:rPr lang="en-US" smtClean="0"/>
              <a:t>9/18/2019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053351-50FF-4FC9-AAD8-5F7C0C19B1C5}" type="slidenum">
              <a:rPr lang="en-US" smtClean="0"/>
              <a:t>‹#›</a:t>
            </a:fld>
            <a:endParaRPr lang="en-US"/>
          </a:p>
        </p:txBody>
      </p:sp>
    </p:spTree>
    <p:extLst>
      <p:ext uri="{BB962C8B-B14F-4D97-AF65-F5344CB8AC3E}">
        <p14:creationId xmlns:p14="http://schemas.microsoft.com/office/powerpoint/2010/main" val="2358983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youtube.com/watch?v=f7odiGPRBqc"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hlinkClick r:id="rId3"/>
              </a:rPr>
              <a:t>https://www.youtube.com/watch?v=f7odiGPRBqc</a:t>
            </a:r>
            <a:endParaRPr lang="en-US" dirty="0"/>
          </a:p>
        </p:txBody>
      </p:sp>
      <p:sp>
        <p:nvSpPr>
          <p:cNvPr id="4" name="Slide Number Placeholder 3"/>
          <p:cNvSpPr>
            <a:spLocks noGrp="1"/>
          </p:cNvSpPr>
          <p:nvPr>
            <p:ph type="sldNum" sz="quarter" idx="10"/>
          </p:nvPr>
        </p:nvSpPr>
        <p:spPr/>
        <p:txBody>
          <a:bodyPr/>
          <a:lstStyle/>
          <a:p>
            <a:fld id="{54053351-50FF-4FC9-AAD8-5F7C0C19B1C5}" type="slidenum">
              <a:rPr lang="en-US" smtClean="0"/>
              <a:t>2</a:t>
            </a:fld>
            <a:endParaRPr lang="en-US"/>
          </a:p>
        </p:txBody>
      </p:sp>
    </p:spTree>
    <p:extLst>
      <p:ext uri="{BB962C8B-B14F-4D97-AF65-F5344CB8AC3E}">
        <p14:creationId xmlns:p14="http://schemas.microsoft.com/office/powerpoint/2010/main" val="2611344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https://www.youtube.com/watch?v=IzjWk1DD6gE</a:t>
            </a:r>
          </a:p>
          <a:p>
            <a:r>
              <a:rPr lang="en-US" dirty="0" smtClean="0"/>
              <a:t>https://www.youtube.com/watch?v=l4zfEkKs2ZM</a:t>
            </a:r>
          </a:p>
          <a:p>
            <a:endParaRPr lang="en-US" dirty="0"/>
          </a:p>
        </p:txBody>
      </p:sp>
      <p:sp>
        <p:nvSpPr>
          <p:cNvPr id="4" name="Slide Number Placeholder 3"/>
          <p:cNvSpPr>
            <a:spLocks noGrp="1"/>
          </p:cNvSpPr>
          <p:nvPr>
            <p:ph type="sldNum" sz="quarter" idx="10"/>
          </p:nvPr>
        </p:nvSpPr>
        <p:spPr/>
        <p:txBody>
          <a:bodyPr/>
          <a:lstStyle/>
          <a:p>
            <a:fld id="{54053351-50FF-4FC9-AAD8-5F7C0C19B1C5}" type="slidenum">
              <a:rPr lang="en-US" smtClean="0"/>
              <a:t>21</a:t>
            </a:fld>
            <a:endParaRPr lang="en-US"/>
          </a:p>
        </p:txBody>
      </p:sp>
    </p:spTree>
    <p:extLst>
      <p:ext uri="{BB962C8B-B14F-4D97-AF65-F5344CB8AC3E}">
        <p14:creationId xmlns:p14="http://schemas.microsoft.com/office/powerpoint/2010/main" val="10067872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776624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697300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05574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500951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9549735-988B-45E5-827E-09C983918F5F}"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529384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9549735-988B-45E5-827E-09C983918F5F}"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945371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9549735-988B-45E5-827E-09C983918F5F}"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14660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9549735-988B-45E5-827E-09C983918F5F}"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482753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549735-988B-45E5-827E-09C983918F5F}"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035081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07380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76528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549735-988B-45E5-827E-09C983918F5F}" type="datetimeFigureOut">
              <a:rPr lang="en-US" smtClean="0"/>
              <a:t>9/18/2019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26435C-A113-48B9-8703-DEF8FE17A6AF}" type="slidenum">
              <a:rPr lang="en-US" smtClean="0"/>
              <a:t>‹#›</a:t>
            </a:fld>
            <a:endParaRPr lang="en-US"/>
          </a:p>
        </p:txBody>
      </p:sp>
    </p:spTree>
    <p:extLst>
      <p:ext uri="{BB962C8B-B14F-4D97-AF65-F5344CB8AC3E}">
        <p14:creationId xmlns:p14="http://schemas.microsoft.com/office/powerpoint/2010/main" val="527343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hane@uconn.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archive.org/details/socialinsurancew00rubiiala"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HCMI 4225: History of Insurance</a:t>
            </a:r>
            <a:endParaRPr lang="en-US" dirty="0"/>
          </a:p>
        </p:txBody>
      </p:sp>
      <p:sp>
        <p:nvSpPr>
          <p:cNvPr id="3" name="Subtitle 2"/>
          <p:cNvSpPr>
            <a:spLocks noGrp="1"/>
          </p:cNvSpPr>
          <p:nvPr>
            <p:ph type="subTitle" idx="1"/>
          </p:nvPr>
        </p:nvSpPr>
        <p:spPr/>
        <p:txBody>
          <a:bodyPr/>
          <a:lstStyle/>
          <a:p>
            <a:r>
              <a:rPr lang="en-US" dirty="0" smtClean="0"/>
              <a:t>BUSN 203: Mon/Wed </a:t>
            </a:r>
            <a:r>
              <a:rPr lang="en-US" dirty="0" smtClean="0"/>
              <a:t>12:30-1:45</a:t>
            </a:r>
            <a:endParaRPr lang="en-US" dirty="0" smtClean="0"/>
          </a:p>
          <a:p>
            <a:r>
              <a:rPr lang="en-US" dirty="0" smtClean="0"/>
              <a:t>Shane Murphy – </a:t>
            </a:r>
            <a:r>
              <a:rPr lang="en-US" dirty="0" smtClean="0">
                <a:hlinkClick r:id="rId2"/>
              </a:rPr>
              <a:t>shane@uconn.edu</a:t>
            </a:r>
            <a:endParaRPr lang="en-US" dirty="0" smtClean="0"/>
          </a:p>
          <a:p>
            <a:r>
              <a:rPr lang="en-US" dirty="0" smtClean="0"/>
              <a:t>Office Hours: </a:t>
            </a:r>
            <a:r>
              <a:rPr lang="en-US" smtClean="0"/>
              <a:t>Mon/Wed </a:t>
            </a:r>
            <a:r>
              <a:rPr lang="en-US" smtClean="0"/>
              <a:t>2:00 PM </a:t>
            </a:r>
            <a:r>
              <a:rPr lang="en-US" smtClean="0"/>
              <a:t>– </a:t>
            </a:r>
            <a:r>
              <a:rPr lang="en-US" smtClean="0"/>
              <a:t>3</a:t>
            </a:r>
            <a:r>
              <a:rPr lang="en-US" smtClean="0"/>
              <a:t>:00PM</a:t>
            </a:r>
            <a:endParaRPr lang="en-US" dirty="0" smtClean="0"/>
          </a:p>
          <a:p>
            <a:endParaRPr lang="en-US" dirty="0" smtClean="0"/>
          </a:p>
          <a:p>
            <a:endParaRPr lang="en-US" dirty="0" smtClean="0"/>
          </a:p>
        </p:txBody>
      </p:sp>
    </p:spTree>
    <p:extLst>
      <p:ext uri="{BB962C8B-B14F-4D97-AF65-F5344CB8AC3E}">
        <p14:creationId xmlns:p14="http://schemas.microsoft.com/office/powerpoint/2010/main" val="14785127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Initial forms</a:t>
            </a:r>
            <a:endParaRPr lang="en-US" dirty="0"/>
          </a:p>
        </p:txBody>
      </p:sp>
      <p:sp>
        <p:nvSpPr>
          <p:cNvPr id="3" name="Content Placeholder 2"/>
          <p:cNvSpPr>
            <a:spLocks noGrp="1"/>
          </p:cNvSpPr>
          <p:nvPr>
            <p:ph idx="1"/>
          </p:nvPr>
        </p:nvSpPr>
        <p:spPr/>
        <p:txBody>
          <a:bodyPr/>
          <a:lstStyle/>
          <a:p>
            <a:r>
              <a:rPr lang="en-US" dirty="0" smtClean="0"/>
              <a:t>First: Accident and sickness insurance</a:t>
            </a:r>
          </a:p>
          <a:p>
            <a:pPr lvl="1"/>
            <a:r>
              <a:rPr lang="en-US" dirty="0" smtClean="0"/>
              <a:t>Sickness in 1883, accident in 1884</a:t>
            </a:r>
          </a:p>
          <a:p>
            <a:pPr lvl="1"/>
            <a:r>
              <a:rPr lang="en-US" dirty="0" smtClean="0"/>
              <a:t>Base on no-fault principle, industrial accidents a fact of life</a:t>
            </a:r>
            <a:endParaRPr lang="en-US" dirty="0"/>
          </a:p>
          <a:p>
            <a:r>
              <a:rPr lang="en-US" dirty="0" smtClean="0"/>
              <a:t>Later: Old age and invalidity</a:t>
            </a:r>
          </a:p>
          <a:p>
            <a:r>
              <a:rPr lang="en-US" dirty="0" smtClean="0"/>
              <a:t>Even later: </a:t>
            </a:r>
          </a:p>
          <a:p>
            <a:pPr lvl="1"/>
            <a:r>
              <a:rPr lang="en-US" dirty="0" smtClean="0"/>
              <a:t>Insurance for survivors of industrial accidents (widows and orphans)</a:t>
            </a:r>
          </a:p>
          <a:p>
            <a:pPr lvl="1"/>
            <a:r>
              <a:rPr lang="en-US" dirty="0" smtClean="0"/>
              <a:t>Maternity insurance (First program created in 1911 in Italy)</a:t>
            </a:r>
          </a:p>
          <a:p>
            <a:pPr lvl="1"/>
            <a:endParaRPr lang="en-US" dirty="0"/>
          </a:p>
          <a:p>
            <a:r>
              <a:rPr lang="en-US" dirty="0" smtClean="0"/>
              <a:t>Four Social Risks: injury, sickness, old age, and unemployment</a:t>
            </a:r>
            <a:endParaRPr lang="en-US" dirty="0"/>
          </a:p>
        </p:txBody>
      </p:sp>
    </p:spTree>
    <p:extLst>
      <p:ext uri="{BB962C8B-B14F-4D97-AF65-F5344CB8AC3E}">
        <p14:creationId xmlns:p14="http://schemas.microsoft.com/office/powerpoint/2010/main" val="21620271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Spread of accident insurance</a:t>
            </a:r>
            <a:endParaRPr lang="en-US" dirty="0"/>
          </a:p>
        </p:txBody>
      </p:sp>
      <p:sp>
        <p:nvSpPr>
          <p:cNvPr id="3" name="Content Placeholder 2"/>
          <p:cNvSpPr>
            <a:spLocks noGrp="1"/>
          </p:cNvSpPr>
          <p:nvPr>
            <p:ph idx="1"/>
          </p:nvPr>
        </p:nvSpPr>
        <p:spPr/>
        <p:txBody>
          <a:bodyPr>
            <a:normAutofit/>
          </a:bodyPr>
          <a:lstStyle/>
          <a:p>
            <a:r>
              <a:rPr lang="en-US" dirty="0" smtClean="0"/>
              <a:t>Social insurance programs were initially slow to spread, with only Germany, Austria, and Hungary having programs by 1894</a:t>
            </a:r>
          </a:p>
          <a:p>
            <a:r>
              <a:rPr lang="en-US" dirty="0" smtClean="0"/>
              <a:t>But by 1904, most of Western, Central, and Northern Europe had programs</a:t>
            </a:r>
          </a:p>
          <a:p>
            <a:r>
              <a:rPr lang="en-US" dirty="0" smtClean="0"/>
              <a:t>United States was late, creating a program for federal employees only in 1908</a:t>
            </a:r>
          </a:p>
          <a:p>
            <a:pPr lvl="1"/>
            <a:r>
              <a:rPr lang="en-US" dirty="0" smtClean="0"/>
              <a:t>Two years after the creation of a program in Mexico (then called Nuevo Leon)</a:t>
            </a:r>
          </a:p>
          <a:p>
            <a:r>
              <a:rPr lang="en-US" dirty="0" smtClean="0"/>
              <a:t>Canadian provinces largely created programs between 1908-1910</a:t>
            </a:r>
          </a:p>
          <a:p>
            <a:r>
              <a:rPr lang="en-US" dirty="0" smtClean="0"/>
              <a:t>Sickness insurance did not spread as quickly</a:t>
            </a:r>
            <a:endParaRPr lang="en-US" dirty="0"/>
          </a:p>
        </p:txBody>
      </p:sp>
    </p:spTree>
    <p:extLst>
      <p:ext uri="{BB962C8B-B14F-4D97-AF65-F5344CB8AC3E}">
        <p14:creationId xmlns:p14="http://schemas.microsoft.com/office/powerpoint/2010/main" val="1762339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Sick, old-age, and unemployment insurance</a:t>
            </a:r>
            <a:endParaRPr lang="en-US" dirty="0"/>
          </a:p>
        </p:txBody>
      </p:sp>
      <p:sp>
        <p:nvSpPr>
          <p:cNvPr id="3" name="Content Placeholder 2"/>
          <p:cNvSpPr>
            <a:spLocks noGrp="1"/>
          </p:cNvSpPr>
          <p:nvPr>
            <p:ph idx="1"/>
          </p:nvPr>
        </p:nvSpPr>
        <p:spPr/>
        <p:txBody>
          <a:bodyPr/>
          <a:lstStyle/>
          <a:p>
            <a:r>
              <a:rPr lang="en-US" dirty="0" smtClean="0"/>
              <a:t>Spread was slower</a:t>
            </a:r>
          </a:p>
          <a:p>
            <a:r>
              <a:rPr lang="en-US" dirty="0" smtClean="0"/>
              <a:t>Initial programs were largely subsidy based and voluntary</a:t>
            </a:r>
          </a:p>
          <a:p>
            <a:r>
              <a:rPr lang="en-US" dirty="0" smtClean="0"/>
              <a:t>Unemployment insurance programs were more popular at local levels</a:t>
            </a:r>
          </a:p>
        </p:txBody>
      </p:sp>
    </p:spTree>
    <p:extLst>
      <p:ext uri="{BB962C8B-B14F-4D97-AF65-F5344CB8AC3E}">
        <p14:creationId xmlns:p14="http://schemas.microsoft.com/office/powerpoint/2010/main" val="11821239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Federal and State programs in the US</a:t>
            </a:r>
            <a:endParaRPr lang="en-US" dirty="0"/>
          </a:p>
        </p:txBody>
      </p:sp>
      <p:sp>
        <p:nvSpPr>
          <p:cNvPr id="3" name="Content Placeholder 2"/>
          <p:cNvSpPr>
            <a:spLocks noGrp="1"/>
          </p:cNvSpPr>
          <p:nvPr>
            <p:ph idx="1"/>
          </p:nvPr>
        </p:nvSpPr>
        <p:spPr/>
        <p:txBody>
          <a:bodyPr/>
          <a:lstStyle/>
          <a:p>
            <a:r>
              <a:rPr lang="en-US" dirty="0" smtClean="0"/>
              <a:t>First state social insurance law was in Maryland in 1902</a:t>
            </a:r>
          </a:p>
          <a:p>
            <a:pPr lvl="1"/>
            <a:r>
              <a:rPr lang="en-US" dirty="0" smtClean="0"/>
              <a:t>Accident insurance</a:t>
            </a:r>
          </a:p>
          <a:p>
            <a:pPr lvl="1"/>
            <a:r>
              <a:rPr lang="en-US" dirty="0" smtClean="0"/>
              <a:t>For workers in mines, quarries, and steam and electric railroads</a:t>
            </a:r>
          </a:p>
          <a:p>
            <a:pPr lvl="1"/>
            <a:r>
              <a:rPr lang="en-US" dirty="0" smtClean="0"/>
              <a:t>Granted $1,000 in case of fatal accident</a:t>
            </a:r>
          </a:p>
          <a:p>
            <a:pPr lvl="1"/>
            <a:r>
              <a:rPr lang="en-US" dirty="0" smtClean="0"/>
              <a:t>Based on equal employee and employer contributions</a:t>
            </a:r>
          </a:p>
          <a:p>
            <a:pPr lvl="1"/>
            <a:r>
              <a:rPr lang="en-US" dirty="0" smtClean="0"/>
              <a:t>Declared unconstitutional in 1904</a:t>
            </a:r>
          </a:p>
          <a:p>
            <a:pPr lvl="2"/>
            <a:r>
              <a:rPr lang="en-US" dirty="0" smtClean="0"/>
              <a:t>Grounds that it deprived both parties right of trial by jury</a:t>
            </a:r>
          </a:p>
          <a:p>
            <a:pPr lvl="2"/>
            <a:endParaRPr lang="en-US" dirty="0"/>
          </a:p>
        </p:txBody>
      </p:sp>
    </p:spTree>
    <p:extLst>
      <p:ext uri="{BB962C8B-B14F-4D97-AF65-F5344CB8AC3E}">
        <p14:creationId xmlns:p14="http://schemas.microsoft.com/office/powerpoint/2010/main" val="35068161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early programs</a:t>
            </a:r>
            <a:endParaRPr lang="en-US" dirty="0"/>
          </a:p>
        </p:txBody>
      </p:sp>
      <p:sp>
        <p:nvSpPr>
          <p:cNvPr id="3" name="Content Placeholder 2"/>
          <p:cNvSpPr>
            <a:spLocks noGrp="1"/>
          </p:cNvSpPr>
          <p:nvPr>
            <p:ph idx="1"/>
          </p:nvPr>
        </p:nvSpPr>
        <p:spPr/>
        <p:txBody>
          <a:bodyPr/>
          <a:lstStyle/>
          <a:p>
            <a:r>
              <a:rPr lang="en-US" dirty="0" smtClean="0"/>
              <a:t>Voluntary, equal contribution accident programs were set up in Massachusetts and Illinois in 1905 and 1908, but these were not popular among workers and unions</a:t>
            </a:r>
          </a:p>
          <a:p>
            <a:r>
              <a:rPr lang="en-US" dirty="0" smtClean="0"/>
              <a:t>Connecticut state legislature investigation in 1907 found such programs would be good, but could not find a solution out of fear of interstate competition</a:t>
            </a:r>
          </a:p>
          <a:p>
            <a:r>
              <a:rPr lang="en-US" dirty="0" smtClean="0"/>
              <a:t>However, Theodore Roosevelt succeeded in passing an accident insurance bill for US employees in 1908</a:t>
            </a:r>
          </a:p>
          <a:p>
            <a:pPr lvl="1"/>
            <a:r>
              <a:rPr lang="en-US" dirty="0" smtClean="0"/>
              <a:t>He had supported a similar bill when he was governor of NY in the 1890s</a:t>
            </a:r>
            <a:endParaRPr lang="en-US" dirty="0"/>
          </a:p>
        </p:txBody>
      </p:sp>
    </p:spTree>
    <p:extLst>
      <p:ext uri="{BB962C8B-B14F-4D97-AF65-F5344CB8AC3E}">
        <p14:creationId xmlns:p14="http://schemas.microsoft.com/office/powerpoint/2010/main" val="18398777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 programs</a:t>
            </a:r>
            <a:endParaRPr lang="en-US" dirty="0"/>
          </a:p>
        </p:txBody>
      </p:sp>
      <p:sp>
        <p:nvSpPr>
          <p:cNvPr id="3" name="Content Placeholder 2"/>
          <p:cNvSpPr>
            <a:spLocks noGrp="1"/>
          </p:cNvSpPr>
          <p:nvPr>
            <p:ph idx="1"/>
          </p:nvPr>
        </p:nvSpPr>
        <p:spPr/>
        <p:txBody>
          <a:bodyPr/>
          <a:lstStyle/>
          <a:p>
            <a:r>
              <a:rPr lang="en-US" dirty="0" smtClean="0"/>
              <a:t>Early programs by Maryland (1904), Montana (1910) and New York (1910) were later declared unconstitutional</a:t>
            </a:r>
          </a:p>
          <a:p>
            <a:r>
              <a:rPr lang="en-US" dirty="0" smtClean="0"/>
              <a:t>Other 1910 programs by Massachusetts, Maryland, and New York were voluntary and failed</a:t>
            </a:r>
          </a:p>
          <a:p>
            <a:r>
              <a:rPr lang="en-US" dirty="0" smtClean="0"/>
              <a:t>Starting in 1911, States began enacting effective programs</a:t>
            </a:r>
          </a:p>
          <a:p>
            <a:endParaRPr lang="en-US" dirty="0"/>
          </a:p>
        </p:txBody>
      </p:sp>
    </p:spTree>
    <p:extLst>
      <p:ext uri="{BB962C8B-B14F-4D97-AF65-F5344CB8AC3E}">
        <p14:creationId xmlns:p14="http://schemas.microsoft.com/office/powerpoint/2010/main" val="11500813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Phossy</a:t>
            </a:r>
            <a:r>
              <a:rPr lang="en-US" dirty="0" smtClean="0"/>
              <a:t> Jaw and the AALL</a:t>
            </a:r>
            <a:endParaRPr lang="en-US" dirty="0"/>
          </a:p>
        </p:txBody>
      </p:sp>
      <p:sp>
        <p:nvSpPr>
          <p:cNvPr id="3" name="Content Placeholder 2"/>
          <p:cNvSpPr>
            <a:spLocks noGrp="1"/>
          </p:cNvSpPr>
          <p:nvPr>
            <p:ph idx="1"/>
          </p:nvPr>
        </p:nvSpPr>
        <p:spPr/>
        <p:txBody>
          <a:bodyPr/>
          <a:lstStyle/>
          <a:p>
            <a:r>
              <a:rPr lang="en-US" dirty="0" smtClean="0"/>
              <a:t>American Association for Labor</a:t>
            </a:r>
          </a:p>
          <a:p>
            <a:pPr marL="0" indent="0">
              <a:buNone/>
            </a:pPr>
            <a:r>
              <a:rPr lang="en-US" dirty="0"/>
              <a:t>	</a:t>
            </a:r>
            <a:r>
              <a:rPr lang="en-US" dirty="0" smtClean="0"/>
              <a:t>Legislation sough federal regulation</a:t>
            </a:r>
          </a:p>
          <a:p>
            <a:pPr marL="0" indent="0">
              <a:buNone/>
            </a:pPr>
            <a:r>
              <a:rPr lang="en-US" dirty="0"/>
              <a:t>	</a:t>
            </a:r>
            <a:r>
              <a:rPr lang="en-US" dirty="0" smtClean="0"/>
              <a:t>of yellow phosphorus used in match</a:t>
            </a:r>
          </a:p>
          <a:p>
            <a:pPr marL="0" indent="0">
              <a:buNone/>
            </a:pPr>
            <a:r>
              <a:rPr lang="en-US" dirty="0" smtClean="0"/>
              <a:t>	manufacturing</a:t>
            </a:r>
          </a:p>
          <a:p>
            <a:r>
              <a:rPr lang="en-US" dirty="0" smtClean="0"/>
              <a:t>Substitutes existed, the substance was banned in Europe, and it led to a painful, debilitating and sometimes deadly condition</a:t>
            </a:r>
          </a:p>
          <a:p>
            <a:pPr lvl="1"/>
            <a:r>
              <a:rPr lang="en-US" dirty="0" smtClean="0"/>
              <a:t>Phosphorus necrosis</a:t>
            </a:r>
          </a:p>
          <a:p>
            <a:r>
              <a:rPr lang="en-US" dirty="0" smtClean="0"/>
              <a:t>AALLs first movement was successful, and regulation began in 1912</a:t>
            </a:r>
          </a:p>
          <a:p>
            <a:endParaRPr lang="en-US" dirty="0" smtClean="0"/>
          </a:p>
          <a:p>
            <a:endParaRPr lang="en-US" dirty="0"/>
          </a:p>
        </p:txBody>
      </p:sp>
      <p:pic>
        <p:nvPicPr>
          <p:cNvPr id="1026" name="Picture 2" descr="Image result for phossy ja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75475" y="201612"/>
            <a:ext cx="5010150" cy="35909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2343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 of initial state programs</a:t>
            </a:r>
            <a:endParaRPr lang="en-US" dirty="0"/>
          </a:p>
        </p:txBody>
      </p:sp>
      <p:sp>
        <p:nvSpPr>
          <p:cNvPr id="3" name="Content Placeholder 2"/>
          <p:cNvSpPr>
            <a:spLocks noGrp="1"/>
          </p:cNvSpPr>
          <p:nvPr>
            <p:ph idx="1"/>
          </p:nvPr>
        </p:nvSpPr>
        <p:spPr/>
        <p:txBody>
          <a:bodyPr/>
          <a:lstStyle/>
          <a:p>
            <a:r>
              <a:rPr lang="en-US" dirty="0" smtClean="0"/>
              <a:t>Limited scope</a:t>
            </a:r>
          </a:p>
          <a:p>
            <a:pPr lvl="1"/>
            <a:r>
              <a:rPr lang="en-US" dirty="0" smtClean="0"/>
              <a:t>Limited forms of industries</a:t>
            </a:r>
          </a:p>
          <a:p>
            <a:pPr lvl="2"/>
            <a:r>
              <a:rPr lang="en-US" dirty="0" smtClean="0"/>
              <a:t>Iron and steel building erection, elevator operation, work on scaffolding, electricians, work with/near explosives, </a:t>
            </a:r>
            <a:r>
              <a:rPr lang="en-US" dirty="0" err="1" smtClean="0"/>
              <a:t>railworkers</a:t>
            </a:r>
            <a:r>
              <a:rPr lang="en-US" dirty="0" smtClean="0"/>
              <a:t>, construction of tunnels and subways, and compressed air work.</a:t>
            </a:r>
          </a:p>
          <a:p>
            <a:pPr lvl="2"/>
            <a:r>
              <a:rPr lang="en-US" dirty="0" smtClean="0"/>
              <a:t>Dangerous operation with little interstate competition</a:t>
            </a:r>
          </a:p>
          <a:p>
            <a:pPr lvl="2"/>
            <a:r>
              <a:rPr lang="en-US" dirty="0" smtClean="0"/>
              <a:t>Constitutional legality based on police power of state</a:t>
            </a:r>
          </a:p>
          <a:p>
            <a:r>
              <a:rPr lang="en-US" dirty="0" smtClean="0"/>
              <a:t>Elective programs included changes to liability law</a:t>
            </a:r>
          </a:p>
          <a:p>
            <a:pPr lvl="1"/>
            <a:r>
              <a:rPr lang="en-US" dirty="0" smtClean="0"/>
              <a:t>Non-electing companies no longer as able to waive liabilities</a:t>
            </a:r>
          </a:p>
          <a:p>
            <a:pPr lvl="1"/>
            <a:r>
              <a:rPr lang="en-US" dirty="0" smtClean="0"/>
              <a:t>Electing employees reduced in ability to extract unlimited damages</a:t>
            </a:r>
          </a:p>
          <a:p>
            <a:pPr lvl="1"/>
            <a:r>
              <a:rPr lang="en-US" dirty="0" smtClean="0"/>
              <a:t>But such </a:t>
            </a:r>
            <a:r>
              <a:rPr lang="en-US" dirty="0" err="1" smtClean="0"/>
              <a:t>progras</a:t>
            </a:r>
            <a:r>
              <a:rPr lang="en-US" dirty="0" smtClean="0"/>
              <a:t> generally were unsuccessful</a:t>
            </a:r>
          </a:p>
          <a:p>
            <a:endParaRPr lang="en-US" dirty="0"/>
          </a:p>
        </p:txBody>
      </p:sp>
    </p:spTree>
    <p:extLst>
      <p:ext uri="{BB962C8B-B14F-4D97-AF65-F5344CB8AC3E}">
        <p14:creationId xmlns:p14="http://schemas.microsoft.com/office/powerpoint/2010/main" val="3656381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Nudges</a:t>
            </a:r>
            <a:endParaRPr lang="en-US" dirty="0"/>
          </a:p>
        </p:txBody>
      </p:sp>
      <p:sp>
        <p:nvSpPr>
          <p:cNvPr id="3" name="Content Placeholder 2"/>
          <p:cNvSpPr>
            <a:spLocks noGrp="1"/>
          </p:cNvSpPr>
          <p:nvPr>
            <p:ph idx="1"/>
          </p:nvPr>
        </p:nvSpPr>
        <p:spPr/>
        <p:txBody>
          <a:bodyPr/>
          <a:lstStyle/>
          <a:p>
            <a:r>
              <a:rPr lang="en-US" dirty="0" smtClean="0"/>
              <a:t>In most states, most employers did not elect to join scheme</a:t>
            </a:r>
          </a:p>
          <a:p>
            <a:pPr lvl="1"/>
            <a:r>
              <a:rPr lang="en-US" dirty="0" smtClean="0"/>
              <a:t>Laborers were not in a strong position and were not generally able to take advantage of increased legal rights</a:t>
            </a:r>
          </a:p>
          <a:p>
            <a:r>
              <a:rPr lang="en-US" dirty="0" smtClean="0"/>
              <a:t>Voluntary program in New Jersey was exception</a:t>
            </a:r>
          </a:p>
          <a:p>
            <a:pPr lvl="1"/>
            <a:r>
              <a:rPr lang="en-US" dirty="0" smtClean="0"/>
              <a:t>In NJ, employers were assumed to have elected to join scheme unless they made a specific statement not to join</a:t>
            </a:r>
          </a:p>
          <a:p>
            <a:pPr lvl="1"/>
            <a:r>
              <a:rPr lang="en-US" dirty="0" smtClean="0"/>
              <a:t>Many employers were uninterested or uninformed and joined by default</a:t>
            </a:r>
          </a:p>
          <a:p>
            <a:r>
              <a:rPr lang="en-US" dirty="0" smtClean="0"/>
              <a:t>Voluntary program in Illinois was another exception</a:t>
            </a:r>
          </a:p>
          <a:p>
            <a:pPr lvl="1"/>
            <a:r>
              <a:rPr lang="en-US" dirty="0" smtClean="0"/>
              <a:t>In both NJ and Illinois, insurance rates were lower so compensation was cheaper than liability</a:t>
            </a:r>
          </a:p>
          <a:p>
            <a:pPr marL="457200" lvl="1" indent="0">
              <a:buNone/>
            </a:pPr>
            <a:endParaRPr lang="en-US" dirty="0"/>
          </a:p>
        </p:txBody>
      </p:sp>
    </p:spTree>
    <p:extLst>
      <p:ext uri="{BB962C8B-B14F-4D97-AF65-F5344CB8AC3E}">
        <p14:creationId xmlns:p14="http://schemas.microsoft.com/office/powerpoint/2010/main" val="19040985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Workers compensation</a:t>
            </a:r>
            <a:endParaRPr lang="en-US" dirty="0"/>
          </a:p>
        </p:txBody>
      </p:sp>
      <p:sp>
        <p:nvSpPr>
          <p:cNvPr id="3" name="Content Placeholder 2"/>
          <p:cNvSpPr>
            <a:spLocks noGrp="1"/>
          </p:cNvSpPr>
          <p:nvPr>
            <p:ph idx="1"/>
          </p:nvPr>
        </p:nvSpPr>
        <p:spPr/>
        <p:txBody>
          <a:bodyPr/>
          <a:lstStyle/>
          <a:p>
            <a:r>
              <a:rPr lang="en-US" dirty="0" smtClean="0"/>
              <a:t>State Employer Liability Acts passed between 1855 and 1907 allowed workers to sue for injury caused by employer negligence</a:t>
            </a:r>
          </a:p>
          <a:p>
            <a:r>
              <a:rPr lang="en-US" dirty="0" smtClean="0"/>
              <a:t>Starting with Wisconsin in 1911, 36 states created workers’ compensation laws in the 1910s.</a:t>
            </a:r>
          </a:p>
          <a:p>
            <a:r>
              <a:rPr lang="en-US" dirty="0" smtClean="0"/>
              <a:t>Mississippi was the last state to pass such legislation in 1948</a:t>
            </a:r>
            <a:endParaRPr lang="en-US" dirty="0"/>
          </a:p>
        </p:txBody>
      </p:sp>
    </p:spTree>
    <p:extLst>
      <p:ext uri="{BB962C8B-B14F-4D97-AF65-F5344CB8AC3E}">
        <p14:creationId xmlns:p14="http://schemas.microsoft.com/office/powerpoint/2010/main" val="3796993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a:t>
            </a:r>
            <a:r>
              <a:rPr lang="en-US" baseline="30000" dirty="0" smtClean="0"/>
              <a:t>th</a:t>
            </a:r>
            <a:r>
              <a:rPr lang="en-US" dirty="0" smtClean="0"/>
              <a:t> Century US Life Insurance</a:t>
            </a:r>
            <a:endParaRPr lang="en-US" dirty="0"/>
          </a:p>
        </p:txBody>
      </p:sp>
      <p:sp>
        <p:nvSpPr>
          <p:cNvPr id="3" name="Content Placeholder 2"/>
          <p:cNvSpPr>
            <a:spLocks noGrp="1"/>
          </p:cNvSpPr>
          <p:nvPr>
            <p:ph idx="1"/>
          </p:nvPr>
        </p:nvSpPr>
        <p:spPr/>
        <p:txBody>
          <a:bodyPr/>
          <a:lstStyle/>
          <a:p>
            <a:r>
              <a:rPr lang="en-US" dirty="0" smtClean="0"/>
              <a:t>Life Insurance:</a:t>
            </a:r>
          </a:p>
          <a:p>
            <a:pPr lvl="1"/>
            <a:r>
              <a:rPr lang="en-US" dirty="0" smtClean="0"/>
              <a:t>Legal Reserve Insurance</a:t>
            </a:r>
          </a:p>
          <a:p>
            <a:pPr lvl="2"/>
            <a:r>
              <a:rPr lang="en-US" dirty="0" smtClean="0"/>
              <a:t>Stock companies</a:t>
            </a:r>
          </a:p>
          <a:p>
            <a:pPr lvl="3"/>
            <a:r>
              <a:rPr lang="en-US" dirty="0" smtClean="0"/>
              <a:t>Owned by Investors</a:t>
            </a:r>
          </a:p>
          <a:p>
            <a:pPr lvl="2"/>
            <a:r>
              <a:rPr lang="en-US" dirty="0" smtClean="0"/>
              <a:t>Mutual companies</a:t>
            </a:r>
          </a:p>
          <a:p>
            <a:pPr lvl="3"/>
            <a:r>
              <a:rPr lang="en-US" dirty="0" smtClean="0"/>
              <a:t>Owned by policy holders</a:t>
            </a:r>
          </a:p>
          <a:p>
            <a:pPr lvl="1"/>
            <a:r>
              <a:rPr lang="en-US" dirty="0" smtClean="0"/>
              <a:t>Fraternal orders</a:t>
            </a:r>
          </a:p>
        </p:txBody>
      </p:sp>
      <p:pic>
        <p:nvPicPr>
          <p:cNvPr id="2050" name="Picture 2" descr="https://upload.wikimedia.org/wikipedia/commons/thumb/b/b5/Woodmen_Tower_from_FNB_Tower.jpg/200px-Woodmen_Tower_from_FNB_Tow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40370" y="3505958"/>
            <a:ext cx="1905000" cy="2543175"/>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The Hartford Financial Services Group logo.sv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49870" y="1108910"/>
            <a:ext cx="2095500" cy="2076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47849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of US labor</a:t>
            </a:r>
            <a:endParaRPr lang="en-US" dirty="0"/>
          </a:p>
        </p:txBody>
      </p:sp>
      <p:sp>
        <p:nvSpPr>
          <p:cNvPr id="3" name="Content Placeholder 2"/>
          <p:cNvSpPr>
            <a:spLocks noGrp="1"/>
          </p:cNvSpPr>
          <p:nvPr>
            <p:ph idx="1"/>
          </p:nvPr>
        </p:nvSpPr>
        <p:spPr/>
        <p:txBody>
          <a:bodyPr/>
          <a:lstStyle/>
          <a:p>
            <a:r>
              <a:rPr lang="en-US" dirty="0" smtClean="0"/>
              <a:t>Organized labor initially fought against early programs</a:t>
            </a:r>
          </a:p>
          <a:p>
            <a:r>
              <a:rPr lang="en-US" dirty="0" smtClean="0"/>
              <a:t>In 1909, the American Federation of Labor began to support social insurance</a:t>
            </a:r>
          </a:p>
          <a:p>
            <a:r>
              <a:rPr lang="en-US" dirty="0" smtClean="0"/>
              <a:t>Private programs were created as well</a:t>
            </a:r>
          </a:p>
          <a:p>
            <a:pPr lvl="1"/>
            <a:r>
              <a:rPr lang="en-US" dirty="0" smtClean="0"/>
              <a:t>US Steel and International Harvester</a:t>
            </a:r>
          </a:p>
          <a:p>
            <a:pPr lvl="1"/>
            <a:r>
              <a:rPr lang="en-US" dirty="0" smtClean="0"/>
              <a:t>Values were placed on injuries</a:t>
            </a:r>
          </a:p>
          <a:p>
            <a:r>
              <a:rPr lang="en-US" dirty="0" smtClean="0"/>
              <a:t>As the idea of public social insurance grew in popularity, state and federal jurists became less likely to make constitutional arguments against it</a:t>
            </a:r>
          </a:p>
          <a:p>
            <a:pPr lvl="1"/>
            <a:endParaRPr lang="en-US" dirty="0"/>
          </a:p>
        </p:txBody>
      </p:sp>
    </p:spTree>
    <p:extLst>
      <p:ext uri="{BB962C8B-B14F-4D97-AF65-F5344CB8AC3E}">
        <p14:creationId xmlns:p14="http://schemas.microsoft.com/office/powerpoint/2010/main" val="6048329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Great Depression (1929-1939)</a:t>
            </a:r>
            <a:endParaRPr lang="en-US" dirty="0"/>
          </a:p>
        </p:txBody>
      </p:sp>
      <p:sp>
        <p:nvSpPr>
          <p:cNvPr id="3" name="Content Placeholder 2"/>
          <p:cNvSpPr>
            <a:spLocks noGrp="1"/>
          </p:cNvSpPr>
          <p:nvPr>
            <p:ph idx="1"/>
          </p:nvPr>
        </p:nvSpPr>
        <p:spPr/>
        <p:txBody>
          <a:bodyPr/>
          <a:lstStyle/>
          <a:p>
            <a:endParaRPr lang="en-US" dirty="0"/>
          </a:p>
        </p:txBody>
      </p:sp>
      <p:pic>
        <p:nvPicPr>
          <p:cNvPr id="1026" name="Picture 2" descr="Image result for great depression connecticu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93220" y="1690688"/>
            <a:ext cx="3821621" cy="498375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great depression connecticu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9963" y="2072481"/>
            <a:ext cx="6096000" cy="3857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7184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1935 Social Security </a:t>
            </a:r>
            <a:r>
              <a:rPr lang="en-US" dirty="0" smtClean="0"/>
              <a:t>Act and the Welfare State in the US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Federal Old Age, Survivors, Disability and Hospital Insurance Program</a:t>
            </a:r>
          </a:p>
          <a:p>
            <a:pPr lvl="1"/>
            <a:r>
              <a:rPr lang="en-US" dirty="0" smtClean="0"/>
              <a:t>Originally entitled the Federal Old Age Benefits (I) program</a:t>
            </a:r>
          </a:p>
          <a:p>
            <a:pPr lvl="1"/>
            <a:r>
              <a:rPr lang="en-US" dirty="0" smtClean="0"/>
              <a:t>Program now also encompasses Medicare and is funded through FICA</a:t>
            </a:r>
          </a:p>
          <a:p>
            <a:r>
              <a:rPr lang="en-US" dirty="0" smtClean="0"/>
              <a:t>Federal-state unemployment compensation program</a:t>
            </a:r>
          </a:p>
          <a:p>
            <a:pPr lvl="1"/>
            <a:r>
              <a:rPr lang="en-US" dirty="0" smtClean="0"/>
              <a:t>FUTA (1954)</a:t>
            </a:r>
          </a:p>
          <a:p>
            <a:r>
              <a:rPr lang="en-US" dirty="0" smtClean="0"/>
              <a:t>9 other programs including aid to states for programs for the blind (X), needy dependent children (IV)</a:t>
            </a:r>
          </a:p>
          <a:p>
            <a:r>
              <a:rPr lang="en-US" dirty="0" smtClean="0"/>
              <a:t>Avoided using the word “insurance” to provide some protection from conservative SC justices – but programs were called social insurance after SC ruling in support in 1939</a:t>
            </a:r>
          </a:p>
          <a:p>
            <a:r>
              <a:rPr lang="en-US" dirty="0"/>
              <a:t>American Medical Association opposed early efforts for state or national health </a:t>
            </a:r>
            <a:r>
              <a:rPr lang="en-US" dirty="0" smtClean="0"/>
              <a:t>insurance</a:t>
            </a:r>
            <a:endParaRPr lang="en-US" dirty="0"/>
          </a:p>
          <a:p>
            <a:pPr lvl="1"/>
            <a:endParaRPr lang="en-US" dirty="0"/>
          </a:p>
        </p:txBody>
      </p:sp>
    </p:spTree>
    <p:extLst>
      <p:ext uri="{BB962C8B-B14F-4D97-AF65-F5344CB8AC3E}">
        <p14:creationId xmlns:p14="http://schemas.microsoft.com/office/powerpoint/2010/main" val="40987298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Insurance programs in the Social Security Act</a:t>
            </a:r>
            <a:endParaRPr lang="en-US" dirty="0"/>
          </a:p>
        </p:txBody>
      </p:sp>
      <p:sp>
        <p:nvSpPr>
          <p:cNvPr id="3" name="Content Placeholder 2"/>
          <p:cNvSpPr>
            <a:spLocks noGrp="1"/>
          </p:cNvSpPr>
          <p:nvPr>
            <p:ph idx="1"/>
          </p:nvPr>
        </p:nvSpPr>
        <p:spPr/>
        <p:txBody>
          <a:bodyPr/>
          <a:lstStyle/>
          <a:p>
            <a:r>
              <a:rPr lang="en-US" dirty="0" smtClean="0"/>
              <a:t>Four key programs</a:t>
            </a:r>
          </a:p>
          <a:p>
            <a:pPr lvl="1"/>
            <a:r>
              <a:rPr lang="en-US" dirty="0" smtClean="0"/>
              <a:t>Maternal and Child Health</a:t>
            </a:r>
          </a:p>
          <a:p>
            <a:pPr lvl="1"/>
            <a:r>
              <a:rPr lang="en-US" dirty="0" smtClean="0"/>
              <a:t>Crippled Children Services</a:t>
            </a:r>
          </a:p>
          <a:p>
            <a:pPr lvl="1"/>
            <a:r>
              <a:rPr lang="en-US" dirty="0" smtClean="0"/>
              <a:t>Vocational rehabilitation</a:t>
            </a:r>
          </a:p>
          <a:p>
            <a:pPr lvl="1"/>
            <a:r>
              <a:rPr lang="en-US" dirty="0" smtClean="0"/>
              <a:t>Public Health</a:t>
            </a:r>
          </a:p>
          <a:p>
            <a:r>
              <a:rPr lang="en-US" dirty="0" smtClean="0"/>
              <a:t>Created as grants to states for state run programs</a:t>
            </a:r>
          </a:p>
          <a:p>
            <a:r>
              <a:rPr lang="en-US" dirty="0" smtClean="0"/>
              <a:t>Initial plans included national health insurance, which AMA opposed and FDR thought was politically too risky, eventual AMA support of Act was reluctant</a:t>
            </a:r>
            <a:endParaRPr lang="en-US" dirty="0"/>
          </a:p>
        </p:txBody>
      </p:sp>
    </p:spTree>
    <p:extLst>
      <p:ext uri="{BB962C8B-B14F-4D97-AF65-F5344CB8AC3E}">
        <p14:creationId xmlns:p14="http://schemas.microsoft.com/office/powerpoint/2010/main" val="30266112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Deal</a:t>
            </a:r>
            <a:endParaRPr lang="en-US" dirty="0"/>
          </a:p>
        </p:txBody>
      </p:sp>
      <p:sp>
        <p:nvSpPr>
          <p:cNvPr id="3" name="Content Placeholder 2"/>
          <p:cNvSpPr>
            <a:spLocks noGrp="1"/>
          </p:cNvSpPr>
          <p:nvPr>
            <p:ph idx="1"/>
          </p:nvPr>
        </p:nvSpPr>
        <p:spPr/>
        <p:txBody>
          <a:bodyPr>
            <a:normAutofit lnSpcReduction="10000"/>
          </a:bodyPr>
          <a:lstStyle/>
          <a:p>
            <a:r>
              <a:rPr lang="en-US" dirty="0" smtClean="0"/>
              <a:t>First New Deal included banking reform and the Civil Works Administration</a:t>
            </a:r>
          </a:p>
          <a:p>
            <a:r>
              <a:rPr lang="en-US" dirty="0" smtClean="0"/>
              <a:t>Second New Deal </a:t>
            </a:r>
            <a:r>
              <a:rPr lang="en-US" dirty="0"/>
              <a:t>included labor union protections, </a:t>
            </a:r>
            <a:r>
              <a:rPr lang="en-US" dirty="0" err="1"/>
              <a:t>establishmient</a:t>
            </a:r>
            <a:r>
              <a:rPr lang="en-US" dirty="0"/>
              <a:t> of the Works Progress Administration, the creation of the US Housing Authority, the Fair Labor and Standards Act of 1938, and the Social Security Act</a:t>
            </a:r>
          </a:p>
          <a:p>
            <a:r>
              <a:rPr lang="en-US" dirty="0" smtClean="0"/>
              <a:t>FDR (a New York Democrat) vs </a:t>
            </a:r>
            <a:r>
              <a:rPr lang="en-US" dirty="0"/>
              <a:t>the conservative </a:t>
            </a:r>
            <a:r>
              <a:rPr lang="en-US" dirty="0" smtClean="0"/>
              <a:t>coalition of Republicans and Southern Democrats</a:t>
            </a:r>
          </a:p>
          <a:p>
            <a:pPr lvl="1"/>
            <a:r>
              <a:rPr lang="en-US" dirty="0" smtClean="0"/>
              <a:t>Harry F. Byrd </a:t>
            </a:r>
            <a:r>
              <a:rPr lang="en-US" dirty="0" err="1" smtClean="0"/>
              <a:t>Sr</a:t>
            </a:r>
            <a:r>
              <a:rPr lang="en-US" dirty="0" smtClean="0"/>
              <a:t> was a noted leader of the conservative coalition</a:t>
            </a:r>
          </a:p>
          <a:p>
            <a:pPr lvl="1"/>
            <a:r>
              <a:rPr lang="en-US" dirty="0" smtClean="0"/>
              <a:t>Opposed Federal control over standards for old age assistance and other programs</a:t>
            </a:r>
          </a:p>
        </p:txBody>
      </p:sp>
    </p:spTree>
    <p:extLst>
      <p:ext uri="{BB962C8B-B14F-4D97-AF65-F5344CB8AC3E}">
        <p14:creationId xmlns:p14="http://schemas.microsoft.com/office/powerpoint/2010/main" val="42467682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World Wars</a:t>
            </a:r>
            <a:endParaRPr lang="en-US" dirty="0"/>
          </a:p>
        </p:txBody>
      </p:sp>
      <p:sp>
        <p:nvSpPr>
          <p:cNvPr id="3" name="Content Placeholder 2"/>
          <p:cNvSpPr>
            <a:spLocks noGrp="1"/>
          </p:cNvSpPr>
          <p:nvPr>
            <p:ph idx="1"/>
          </p:nvPr>
        </p:nvSpPr>
        <p:spPr/>
        <p:txBody>
          <a:bodyPr>
            <a:normAutofit lnSpcReduction="10000"/>
          </a:bodyPr>
          <a:lstStyle/>
          <a:p>
            <a:r>
              <a:rPr lang="en-US" dirty="0" smtClean="0"/>
              <a:t>World War I (1914-1918) and World War II (1939-1945)</a:t>
            </a:r>
          </a:p>
          <a:p>
            <a:pPr lvl="1"/>
            <a:r>
              <a:rPr lang="en-US" dirty="0" smtClean="0"/>
              <a:t>WWI: Allied Powers (France, Britain, Russia, Serbia, Belgium, Japan, Italy, US, Romania, Portugal, US, China, and others) vs Central Powers (Germany, Austria-Hungary, Ottoman Empire (Turkey), Bulgaria)</a:t>
            </a:r>
          </a:p>
          <a:p>
            <a:pPr lvl="1"/>
            <a:r>
              <a:rPr lang="en-US" dirty="0" smtClean="0"/>
              <a:t>WWII: Allies (Russia </a:t>
            </a:r>
            <a:r>
              <a:rPr lang="en-US" dirty="0"/>
              <a:t>[1941]</a:t>
            </a:r>
            <a:r>
              <a:rPr lang="en-US" dirty="0" smtClean="0"/>
              <a:t>, US [1941], UK, China) vs Axis (Germany, Japan, Italy)</a:t>
            </a:r>
          </a:p>
          <a:p>
            <a:r>
              <a:rPr lang="en-US" dirty="0" smtClean="0"/>
              <a:t>In 1919, as a part of the Treaty of Versailles, the International Labor Organization was created (now a part of the UN)</a:t>
            </a:r>
          </a:p>
          <a:p>
            <a:r>
              <a:rPr lang="en-US" dirty="0" smtClean="0"/>
              <a:t>In 1927, the International Social Security Association was established affiliated with the ILO</a:t>
            </a:r>
          </a:p>
          <a:p>
            <a:r>
              <a:rPr lang="en-US" dirty="0" smtClean="0"/>
              <a:t>In 1945, the UN was established</a:t>
            </a:r>
          </a:p>
          <a:p>
            <a:pPr lvl="1"/>
            <a:endParaRPr lang="en-US" dirty="0" smtClean="0"/>
          </a:p>
          <a:p>
            <a:pPr lvl="1"/>
            <a:endParaRPr lang="en-US" dirty="0"/>
          </a:p>
        </p:txBody>
      </p:sp>
    </p:spTree>
    <p:extLst>
      <p:ext uri="{BB962C8B-B14F-4D97-AF65-F5344CB8AC3E}">
        <p14:creationId xmlns:p14="http://schemas.microsoft.com/office/powerpoint/2010/main" val="6942104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Communist programs</a:t>
            </a:r>
            <a:endParaRPr lang="en-US" dirty="0"/>
          </a:p>
        </p:txBody>
      </p:sp>
      <p:sp>
        <p:nvSpPr>
          <p:cNvPr id="3" name="Content Placeholder 2"/>
          <p:cNvSpPr>
            <a:spLocks noGrp="1"/>
          </p:cNvSpPr>
          <p:nvPr>
            <p:ph idx="1"/>
          </p:nvPr>
        </p:nvSpPr>
        <p:spPr/>
        <p:txBody>
          <a:bodyPr/>
          <a:lstStyle/>
          <a:p>
            <a:r>
              <a:rPr lang="en-US" dirty="0" smtClean="0"/>
              <a:t>Leninist social insurance programs based on two 1912 principles</a:t>
            </a:r>
          </a:p>
          <a:p>
            <a:pPr lvl="1"/>
            <a:r>
              <a:rPr lang="en-US" dirty="0" smtClean="0"/>
              <a:t>Cost solely responsibility of employers</a:t>
            </a:r>
          </a:p>
          <a:p>
            <a:pPr lvl="1"/>
            <a:r>
              <a:rPr lang="en-US" dirty="0" smtClean="0"/>
              <a:t>Administration by employees</a:t>
            </a:r>
          </a:p>
          <a:p>
            <a:r>
              <a:rPr lang="en-US" dirty="0" smtClean="0"/>
              <a:t>Program evolved greatly in 1930s</a:t>
            </a:r>
          </a:p>
          <a:p>
            <a:pPr lvl="1"/>
            <a:r>
              <a:rPr lang="en-US" dirty="0" smtClean="0"/>
              <a:t>Centralized in 1931, expanded to include health care in 1936</a:t>
            </a:r>
          </a:p>
          <a:p>
            <a:pPr lvl="1"/>
            <a:r>
              <a:rPr lang="en-US" dirty="0" smtClean="0"/>
              <a:t>Adopted by China in 1930s and other socialist countries after WWII</a:t>
            </a:r>
          </a:p>
          <a:p>
            <a:pPr marL="0" indent="0">
              <a:buNone/>
            </a:pPr>
            <a:endParaRPr lang="en-US" dirty="0" smtClean="0"/>
          </a:p>
          <a:p>
            <a:endParaRPr lang="en-US" dirty="0"/>
          </a:p>
        </p:txBody>
      </p:sp>
    </p:spTree>
    <p:extLst>
      <p:ext uri="{BB962C8B-B14F-4D97-AF65-F5344CB8AC3E}">
        <p14:creationId xmlns:p14="http://schemas.microsoft.com/office/powerpoint/2010/main" val="6217812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Spread of the German Model</a:t>
            </a:r>
            <a:endParaRPr lang="en-US" dirty="0"/>
          </a:p>
        </p:txBody>
      </p:sp>
      <p:sp>
        <p:nvSpPr>
          <p:cNvPr id="3" name="Content Placeholder 2"/>
          <p:cNvSpPr>
            <a:spLocks noGrp="1"/>
          </p:cNvSpPr>
          <p:nvPr>
            <p:ph idx="1"/>
          </p:nvPr>
        </p:nvSpPr>
        <p:spPr/>
        <p:txBody>
          <a:bodyPr/>
          <a:lstStyle/>
          <a:p>
            <a:r>
              <a:rPr lang="en-US" dirty="0" smtClean="0"/>
              <a:t>Old age and sickness insurance in the German model spread through non-Communist states more quickly after 1919</a:t>
            </a:r>
          </a:p>
          <a:p>
            <a:r>
              <a:rPr lang="en-US" dirty="0" smtClean="0"/>
              <a:t>US adopted old-age and unemployment insurance in 1935</a:t>
            </a:r>
            <a:endParaRPr lang="en-US" dirty="0"/>
          </a:p>
        </p:txBody>
      </p:sp>
    </p:spTree>
    <p:extLst>
      <p:ext uri="{BB962C8B-B14F-4D97-AF65-F5344CB8AC3E}">
        <p14:creationId xmlns:p14="http://schemas.microsoft.com/office/powerpoint/2010/main" val="34188286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Security development during WWII</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1941 UK: Beveridge Plan</a:t>
            </a:r>
          </a:p>
          <a:p>
            <a:pPr lvl="1"/>
            <a:r>
              <a:rPr lang="en-US" dirty="0" smtClean="0"/>
              <a:t>Led to the creation of social programs in the UK forming the Welfare State</a:t>
            </a:r>
          </a:p>
          <a:p>
            <a:pPr lvl="1"/>
            <a:r>
              <a:rPr lang="en-US" dirty="0"/>
              <a:t>Family Allowances Act 1945, National Insurance (Industrial Injuries) Act 1946, National Insurance Act 1946, National Health Service Act 1946, Pensions (Increase) Act 1947, Landlord and Tenant (Rent Control) Act 1949, National Insurance (Industrial Injuries) Act 1948, National Insurance Act </a:t>
            </a:r>
            <a:r>
              <a:rPr lang="en-US" dirty="0" smtClean="0"/>
              <a:t>1949</a:t>
            </a:r>
          </a:p>
          <a:p>
            <a:r>
              <a:rPr lang="en-US" dirty="0" smtClean="0"/>
              <a:t>1943 US: Wagner-Murray-Dingell Bill</a:t>
            </a:r>
          </a:p>
          <a:p>
            <a:pPr lvl="1"/>
            <a:r>
              <a:rPr lang="en-US" dirty="0" smtClean="0"/>
              <a:t>Failed law for national medical and hospitalization coverage</a:t>
            </a:r>
          </a:p>
          <a:p>
            <a:r>
              <a:rPr lang="en-US" dirty="0" smtClean="0"/>
              <a:t>1943 Canada: Marsh Plan</a:t>
            </a:r>
          </a:p>
          <a:p>
            <a:r>
              <a:rPr lang="en-US" dirty="0" smtClean="0"/>
              <a:t>1944 India: India Beveridge Plan</a:t>
            </a:r>
          </a:p>
          <a:p>
            <a:r>
              <a:rPr lang="en-US" dirty="0" smtClean="0"/>
              <a:t>1945 China, </a:t>
            </a:r>
            <a:r>
              <a:rPr lang="en-US" dirty="0" err="1" smtClean="0"/>
              <a:t>etc</a:t>
            </a:r>
            <a:endParaRPr lang="en-US" dirty="0" smtClean="0"/>
          </a:p>
          <a:p>
            <a:r>
              <a:rPr lang="en-US" dirty="0" smtClean="0"/>
              <a:t>By </a:t>
            </a:r>
            <a:r>
              <a:rPr lang="en-US" dirty="0"/>
              <a:t>the 1950s, most industrial capitalist countries had comprehensive systems for all of the four social risks</a:t>
            </a:r>
          </a:p>
        </p:txBody>
      </p:sp>
    </p:spTree>
    <p:extLst>
      <p:ext uri="{BB962C8B-B14F-4D97-AF65-F5344CB8AC3E}">
        <p14:creationId xmlns:p14="http://schemas.microsoft.com/office/powerpoint/2010/main" val="20642220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 of privatization</a:t>
            </a:r>
            <a:endParaRPr lang="en-US" dirty="0"/>
          </a:p>
        </p:txBody>
      </p:sp>
      <p:sp>
        <p:nvSpPr>
          <p:cNvPr id="3" name="Content Placeholder 2"/>
          <p:cNvSpPr>
            <a:spLocks noGrp="1"/>
          </p:cNvSpPr>
          <p:nvPr>
            <p:ph idx="1"/>
          </p:nvPr>
        </p:nvSpPr>
        <p:spPr/>
        <p:txBody>
          <a:bodyPr/>
          <a:lstStyle/>
          <a:p>
            <a:r>
              <a:rPr lang="en-US" dirty="0" smtClean="0"/>
              <a:t>Neo-liberal ideology grew in influence since around 1980</a:t>
            </a:r>
          </a:p>
          <a:p>
            <a:pPr lvl="1"/>
            <a:r>
              <a:rPr lang="en-US" dirty="0" smtClean="0"/>
              <a:t>Led by University of Chicago economists such as Milton Friedman</a:t>
            </a:r>
          </a:p>
          <a:p>
            <a:r>
              <a:rPr lang="en-US" dirty="0" smtClean="0"/>
              <a:t>1981 privatization of the Chilean pension system</a:t>
            </a:r>
          </a:p>
          <a:p>
            <a:pPr lvl="1"/>
            <a:r>
              <a:rPr lang="en-US" dirty="0" smtClean="0"/>
              <a:t>Under the Pinochet regime</a:t>
            </a:r>
          </a:p>
          <a:p>
            <a:pPr lvl="1"/>
            <a:r>
              <a:rPr lang="en-US" dirty="0" smtClean="0"/>
              <a:t>Replace public pension with fully funded individual accounts system with contributions by individuals and administered privately</a:t>
            </a:r>
          </a:p>
          <a:p>
            <a:r>
              <a:rPr lang="en-US" dirty="0" smtClean="0"/>
              <a:t>During debt crises in the 1980s (and carrying into the 1990s) in low and middle income countries (especially in Latin America) the World Bank and IMF pushed other countries with to privatize</a:t>
            </a:r>
            <a:endParaRPr lang="en-US" dirty="0"/>
          </a:p>
        </p:txBody>
      </p:sp>
    </p:spTree>
    <p:extLst>
      <p:ext uri="{BB962C8B-B14F-4D97-AF65-F5344CB8AC3E}">
        <p14:creationId xmlns:p14="http://schemas.microsoft.com/office/powerpoint/2010/main" val="22300448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Legal Reserve Insurance</a:t>
            </a:r>
            <a:endParaRPr lang="en-US" dirty="0"/>
          </a:p>
        </p:txBody>
      </p:sp>
      <p:sp>
        <p:nvSpPr>
          <p:cNvPr id="3" name="Content Placeholder 2"/>
          <p:cNvSpPr>
            <a:spLocks noGrp="1"/>
          </p:cNvSpPr>
          <p:nvPr>
            <p:ph idx="1"/>
          </p:nvPr>
        </p:nvSpPr>
        <p:spPr/>
        <p:txBody>
          <a:bodyPr/>
          <a:lstStyle/>
          <a:p>
            <a:r>
              <a:rPr lang="en-US" dirty="0" smtClean="0"/>
              <a:t>Collects premiums in advance</a:t>
            </a:r>
          </a:p>
          <a:p>
            <a:r>
              <a:rPr lang="en-US" dirty="0" smtClean="0"/>
              <a:t>Establishes reserves and holds assets</a:t>
            </a:r>
          </a:p>
          <a:p>
            <a:r>
              <a:rPr lang="en-US" dirty="0" smtClean="0"/>
              <a:t>US regulation began in 1849 in New York</a:t>
            </a:r>
          </a:p>
          <a:p>
            <a:pPr lvl="1"/>
            <a:r>
              <a:rPr lang="en-US" dirty="0" smtClean="0"/>
              <a:t>State regulation of insurance</a:t>
            </a:r>
          </a:p>
          <a:p>
            <a:endParaRPr lang="en-US" dirty="0"/>
          </a:p>
        </p:txBody>
      </p:sp>
    </p:spTree>
    <p:extLst>
      <p:ext uri="{BB962C8B-B14F-4D97-AF65-F5344CB8AC3E}">
        <p14:creationId xmlns:p14="http://schemas.microsoft.com/office/powerpoint/2010/main" val="23639012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Readings:</a:t>
            </a:r>
            <a:endParaRPr lang="en-US" dirty="0"/>
          </a:p>
        </p:txBody>
      </p:sp>
      <p:sp>
        <p:nvSpPr>
          <p:cNvPr id="3" name="Content Placeholder 2"/>
          <p:cNvSpPr>
            <a:spLocks noGrp="1"/>
          </p:cNvSpPr>
          <p:nvPr>
            <p:ph idx="1"/>
          </p:nvPr>
        </p:nvSpPr>
        <p:spPr/>
        <p:txBody>
          <a:bodyPr>
            <a:normAutofit fontScale="77500" lnSpcReduction="20000"/>
          </a:bodyPr>
          <a:lstStyle/>
          <a:p>
            <a:r>
              <a:rPr lang="en-US" dirty="0"/>
              <a:t>Cutler, David M., and Richard Johnson. "The birth and growth of the social insurance state: Explaining old age and medical insurance across countries." </a:t>
            </a:r>
            <a:r>
              <a:rPr lang="en-US" i="1" dirty="0"/>
              <a:t>Public Choice</a:t>
            </a:r>
            <a:r>
              <a:rPr lang="en-US" dirty="0"/>
              <a:t> 120, no. 1-2 (2004): 87-121</a:t>
            </a:r>
            <a:r>
              <a:rPr lang="en-US" dirty="0" smtClean="0"/>
              <a:t>.</a:t>
            </a:r>
          </a:p>
          <a:p>
            <a:r>
              <a:rPr lang="en-US" dirty="0" err="1"/>
              <a:t>Zanjani</a:t>
            </a:r>
            <a:r>
              <a:rPr lang="en-US" dirty="0"/>
              <a:t>, George. "The Rise and Fall of the Fraternal Life Insurer: Law and Finance in US Life Insurance, 1870-1920." (2003).</a:t>
            </a:r>
          </a:p>
          <a:p>
            <a:r>
              <a:rPr lang="en-US" dirty="0"/>
              <a:t>Du Bois, William Edward </a:t>
            </a:r>
            <a:r>
              <a:rPr lang="en-US" dirty="0" err="1"/>
              <a:t>Burghardt</a:t>
            </a:r>
            <a:r>
              <a:rPr lang="en-US" dirty="0"/>
              <a:t>. "Economic co-operation among Negro Americans." In </a:t>
            </a:r>
            <a:r>
              <a:rPr lang="en-US" i="1" dirty="0"/>
              <a:t>Conference for the Study of the Negro Problems 1907: Atlanta, Ga.)</a:t>
            </a:r>
            <a:r>
              <a:rPr lang="en-US" dirty="0"/>
              <a:t>. The Atlanta University Press, 1907. Section 11 p92-109 </a:t>
            </a:r>
          </a:p>
          <a:p>
            <a:r>
              <a:rPr lang="en-US" dirty="0" err="1"/>
              <a:t>Rubinow</a:t>
            </a:r>
            <a:r>
              <a:rPr lang="en-US" dirty="0"/>
              <a:t>, Isaac Max. </a:t>
            </a:r>
            <a:r>
              <a:rPr lang="en-US" i="1" dirty="0"/>
              <a:t>Social insurance: With special reference to American conditions</a:t>
            </a:r>
            <a:r>
              <a:rPr lang="en-US" dirty="0"/>
              <a:t>. H. Holt, 1913. (</a:t>
            </a:r>
            <a:r>
              <a:rPr lang="en-US" dirty="0">
                <a:hlinkClick r:id="rId2"/>
              </a:rPr>
              <a:t>https://archive.org/details/socialinsurancew00rubiiala</a:t>
            </a:r>
            <a:r>
              <a:rPr lang="en-US" dirty="0"/>
              <a:t>) Chapters 2, 10, 11, </a:t>
            </a:r>
            <a:r>
              <a:rPr lang="en-US" dirty="0" smtClean="0"/>
              <a:t>12</a:t>
            </a:r>
            <a:endParaRPr lang="en-US" b="1" dirty="0" smtClean="0"/>
          </a:p>
          <a:p>
            <a:r>
              <a:rPr lang="en-US" dirty="0"/>
              <a:t>Guyton, Gregory P. "A brief history of workers' compensation." </a:t>
            </a:r>
            <a:r>
              <a:rPr lang="en-US" i="1" dirty="0"/>
              <a:t>The Iowa </a:t>
            </a:r>
            <a:r>
              <a:rPr lang="en-US" i="1" dirty="0" err="1"/>
              <a:t>orthopaedic</a:t>
            </a:r>
            <a:r>
              <a:rPr lang="en-US" i="1" dirty="0"/>
              <a:t> journal</a:t>
            </a:r>
            <a:r>
              <a:rPr lang="en-US" dirty="0"/>
              <a:t> 19 (1999): 106</a:t>
            </a:r>
            <a:r>
              <a:rPr lang="en-US" dirty="0" smtClean="0"/>
              <a:t>.</a:t>
            </a:r>
          </a:p>
          <a:p>
            <a:r>
              <a:rPr lang="en-US" dirty="0"/>
              <a:t>Hu, </a:t>
            </a:r>
            <a:r>
              <a:rPr lang="en-US" dirty="0" err="1"/>
              <a:t>Aiqun</a:t>
            </a:r>
            <a:r>
              <a:rPr lang="en-US" dirty="0"/>
              <a:t>, and Patrick Manning. "The global social insurance movement since the 1880s." </a:t>
            </a:r>
            <a:r>
              <a:rPr lang="en-US" i="1" dirty="0"/>
              <a:t>Journal of Global History</a:t>
            </a:r>
            <a:r>
              <a:rPr lang="en-US" dirty="0"/>
              <a:t> 5, no. 1 (2010): 125-148.</a:t>
            </a:r>
            <a:endParaRPr lang="en-US" dirty="0" smtClean="0"/>
          </a:p>
        </p:txBody>
      </p:sp>
    </p:spTree>
    <p:extLst>
      <p:ext uri="{BB962C8B-B14F-4D97-AF65-F5344CB8AC3E}">
        <p14:creationId xmlns:p14="http://schemas.microsoft.com/office/powerpoint/2010/main" val="1670485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Mutual Aid and Fraternal Insurance</a:t>
            </a:r>
            <a:endParaRPr lang="en-US" dirty="0"/>
          </a:p>
        </p:txBody>
      </p:sp>
      <p:sp>
        <p:nvSpPr>
          <p:cNvPr id="3" name="Content Placeholder 2"/>
          <p:cNvSpPr>
            <a:spLocks noGrp="1"/>
          </p:cNvSpPr>
          <p:nvPr>
            <p:ph idx="1"/>
          </p:nvPr>
        </p:nvSpPr>
        <p:spPr/>
        <p:txBody>
          <a:bodyPr/>
          <a:lstStyle/>
          <a:p>
            <a:r>
              <a:rPr lang="en-US" dirty="0" smtClean="0"/>
              <a:t>Ancient Order of United Workmen (AOUW) formed in 1868</a:t>
            </a:r>
          </a:p>
          <a:p>
            <a:pPr lvl="1"/>
            <a:r>
              <a:rPr lang="en-US" dirty="0" smtClean="0"/>
              <a:t>3 years after the end of the Civil War</a:t>
            </a:r>
          </a:p>
          <a:p>
            <a:r>
              <a:rPr lang="en-US" dirty="0" smtClean="0"/>
              <a:t>Fraternal insurers grew from beginnings in 1860s to controlling half the market in the 1890s</a:t>
            </a:r>
          </a:p>
          <a:p>
            <a:r>
              <a:rPr lang="en-US" dirty="0" smtClean="0"/>
              <a:t>Regulated after 1900</a:t>
            </a:r>
          </a:p>
          <a:p>
            <a:pPr lvl="1"/>
            <a:r>
              <a:rPr lang="en-US" dirty="0" smtClean="0"/>
              <a:t>Generally required solvency</a:t>
            </a:r>
          </a:p>
          <a:p>
            <a:r>
              <a:rPr lang="en-US" dirty="0" smtClean="0"/>
              <a:t>Disappeared thereafter, shrinking to 8% of the market </a:t>
            </a:r>
            <a:r>
              <a:rPr lang="en-US" smtClean="0"/>
              <a:t>by 1930s</a:t>
            </a:r>
            <a:endParaRPr lang="en-US" dirty="0" smtClean="0"/>
          </a:p>
        </p:txBody>
      </p:sp>
    </p:spTree>
    <p:extLst>
      <p:ext uri="{BB962C8B-B14F-4D97-AF65-F5344CB8AC3E}">
        <p14:creationId xmlns:p14="http://schemas.microsoft.com/office/powerpoint/2010/main" val="3258181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998995" cy="1325563"/>
          </a:xfrm>
        </p:spPr>
        <p:txBody>
          <a:bodyPr/>
          <a:lstStyle/>
          <a:p>
            <a:r>
              <a:rPr lang="en-US" dirty="0" smtClean="0"/>
              <a:t>African American Insurance Societies</a:t>
            </a:r>
            <a:endParaRPr lang="en-US" dirty="0"/>
          </a:p>
        </p:txBody>
      </p:sp>
      <p:sp>
        <p:nvSpPr>
          <p:cNvPr id="3" name="Content Placeholder 2"/>
          <p:cNvSpPr>
            <a:spLocks noGrp="1"/>
          </p:cNvSpPr>
          <p:nvPr>
            <p:ph idx="1"/>
          </p:nvPr>
        </p:nvSpPr>
        <p:spPr>
          <a:xfrm>
            <a:off x="838200" y="1825625"/>
            <a:ext cx="7956884" cy="4351338"/>
          </a:xfrm>
        </p:spPr>
        <p:txBody>
          <a:bodyPr/>
          <a:lstStyle/>
          <a:p>
            <a:r>
              <a:rPr lang="en-US" dirty="0" smtClean="0"/>
              <a:t>Mutual Aid Societies also played multiple important roles in African American Society</a:t>
            </a:r>
          </a:p>
          <a:p>
            <a:pPr lvl="1"/>
            <a:r>
              <a:rPr lang="en-US" dirty="0" smtClean="0"/>
              <a:t>Insurance and social organization</a:t>
            </a:r>
          </a:p>
          <a:p>
            <a:endParaRPr lang="en-US" dirty="0"/>
          </a:p>
          <a:p>
            <a:endParaRPr lang="en-US" dirty="0"/>
          </a:p>
        </p:txBody>
      </p:sp>
      <p:pic>
        <p:nvPicPr>
          <p:cNvPr id="4" name="Picture 3"/>
          <p:cNvPicPr>
            <a:picLocks noChangeAspect="1"/>
          </p:cNvPicPr>
          <p:nvPr/>
        </p:nvPicPr>
        <p:blipFill>
          <a:blip r:embed="rId2"/>
          <a:stretch>
            <a:fillRect/>
          </a:stretch>
        </p:blipFill>
        <p:spPr>
          <a:xfrm>
            <a:off x="8795084" y="9796"/>
            <a:ext cx="3396916" cy="6759220"/>
          </a:xfrm>
          <a:prstGeom prst="rect">
            <a:avLst/>
          </a:prstGeom>
        </p:spPr>
      </p:pic>
    </p:spTree>
    <p:extLst>
      <p:ext uri="{BB962C8B-B14F-4D97-AF65-F5344CB8AC3E}">
        <p14:creationId xmlns:p14="http://schemas.microsoft.com/office/powerpoint/2010/main" val="41387521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Products of Fraternal Societies</a:t>
            </a:r>
            <a:endParaRPr lang="en-US" dirty="0"/>
          </a:p>
        </p:txBody>
      </p:sp>
      <p:sp>
        <p:nvSpPr>
          <p:cNvPr id="3" name="Content Placeholder 2"/>
          <p:cNvSpPr>
            <a:spLocks noGrp="1"/>
          </p:cNvSpPr>
          <p:nvPr>
            <p:ph idx="1"/>
          </p:nvPr>
        </p:nvSpPr>
        <p:spPr/>
        <p:txBody>
          <a:bodyPr/>
          <a:lstStyle/>
          <a:p>
            <a:r>
              <a:rPr lang="en-US" dirty="0" smtClean="0"/>
              <a:t>Life Insurance</a:t>
            </a:r>
          </a:p>
          <a:p>
            <a:r>
              <a:rPr lang="en-US" dirty="0" smtClean="0"/>
              <a:t>Sickness Insurance</a:t>
            </a:r>
          </a:p>
          <a:p>
            <a:r>
              <a:rPr lang="en-US" dirty="0" smtClean="0"/>
              <a:t>Accident Insurance</a:t>
            </a:r>
          </a:p>
          <a:p>
            <a:r>
              <a:rPr lang="en-US" dirty="0" smtClean="0"/>
              <a:t>Fixed-Fee Medical Care Provision</a:t>
            </a:r>
          </a:p>
          <a:p>
            <a:r>
              <a:rPr lang="en-US" dirty="0" smtClean="0"/>
              <a:t>Other Charity</a:t>
            </a:r>
          </a:p>
          <a:p>
            <a:r>
              <a:rPr lang="en-US" dirty="0" smtClean="0"/>
              <a:t>Social Organization</a:t>
            </a:r>
            <a:endParaRPr lang="en-US" dirty="0"/>
          </a:p>
        </p:txBody>
      </p:sp>
    </p:spTree>
    <p:extLst>
      <p:ext uri="{BB962C8B-B14F-4D97-AF65-F5344CB8AC3E}">
        <p14:creationId xmlns:p14="http://schemas.microsoft.com/office/powerpoint/2010/main" val="1460907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 of decline of Fraternal Insurance</a:t>
            </a:r>
            <a:endParaRPr lang="en-US" dirty="0"/>
          </a:p>
        </p:txBody>
      </p:sp>
      <p:sp>
        <p:nvSpPr>
          <p:cNvPr id="3" name="Content Placeholder 2"/>
          <p:cNvSpPr>
            <a:spLocks noGrp="1"/>
          </p:cNvSpPr>
          <p:nvPr>
            <p:ph idx="1"/>
          </p:nvPr>
        </p:nvSpPr>
        <p:spPr/>
        <p:txBody>
          <a:bodyPr/>
          <a:lstStyle/>
          <a:p>
            <a:r>
              <a:rPr lang="en-US" dirty="0" smtClean="0"/>
              <a:t>Regulation</a:t>
            </a:r>
          </a:p>
          <a:p>
            <a:pPr lvl="1"/>
            <a:r>
              <a:rPr lang="en-US" dirty="0" smtClean="0"/>
              <a:t>No regulation until 1888</a:t>
            </a:r>
          </a:p>
          <a:p>
            <a:pPr lvl="1"/>
            <a:r>
              <a:rPr lang="en-US" dirty="0" smtClean="0"/>
              <a:t>Federal regulation began in 1893</a:t>
            </a:r>
          </a:p>
          <a:p>
            <a:pPr lvl="2"/>
            <a:r>
              <a:rPr lang="en-US" dirty="0" smtClean="0"/>
              <a:t>Reserve requirement</a:t>
            </a:r>
          </a:p>
          <a:p>
            <a:pPr lvl="1"/>
            <a:r>
              <a:rPr lang="en-US" dirty="0" smtClean="0"/>
              <a:t>Self regulating Mobile Bill of 1910</a:t>
            </a:r>
          </a:p>
          <a:p>
            <a:r>
              <a:rPr lang="en-US" dirty="0" smtClean="0"/>
              <a:t>Growth of group insurance</a:t>
            </a:r>
          </a:p>
          <a:p>
            <a:r>
              <a:rPr lang="en-US" dirty="0" smtClean="0"/>
              <a:t>Financial strain and dissolution</a:t>
            </a:r>
          </a:p>
          <a:p>
            <a:r>
              <a:rPr lang="en-US" dirty="0" smtClean="0"/>
              <a:t>Workers compensation laws and assistance</a:t>
            </a:r>
            <a:endParaRPr lang="en-US" dirty="0"/>
          </a:p>
        </p:txBody>
      </p:sp>
    </p:spTree>
    <p:extLst>
      <p:ext uri="{BB962C8B-B14F-4D97-AF65-F5344CB8AC3E}">
        <p14:creationId xmlns:p14="http://schemas.microsoft.com/office/powerpoint/2010/main" val="17198138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Otto van Bismarck</a:t>
            </a:r>
            <a:endParaRPr lang="en-US" dirty="0"/>
          </a:p>
        </p:txBody>
      </p:sp>
      <p:sp>
        <p:nvSpPr>
          <p:cNvPr id="3" name="Content Placeholder 2"/>
          <p:cNvSpPr>
            <a:spLocks noGrp="1"/>
          </p:cNvSpPr>
          <p:nvPr>
            <p:ph idx="1"/>
          </p:nvPr>
        </p:nvSpPr>
        <p:spPr>
          <a:xfrm>
            <a:off x="838200" y="1825625"/>
            <a:ext cx="8829174" cy="4351338"/>
          </a:xfrm>
        </p:spPr>
        <p:txBody>
          <a:bodyPr/>
          <a:lstStyle/>
          <a:p>
            <a:r>
              <a:rPr lang="en-US" dirty="0" smtClean="0"/>
              <a:t>Minister President of Prussia  from 1862-1890</a:t>
            </a:r>
          </a:p>
          <a:p>
            <a:r>
              <a:rPr lang="en-US" dirty="0" smtClean="0"/>
              <a:t>Oversaw Prussian Military victories from 1863-1871</a:t>
            </a:r>
          </a:p>
          <a:p>
            <a:r>
              <a:rPr lang="en-US" dirty="0" smtClean="0"/>
              <a:t>Oversaw Prussian led unified Germany in 1871</a:t>
            </a:r>
          </a:p>
          <a:p>
            <a:r>
              <a:rPr lang="en-US" dirty="0" smtClean="0"/>
              <a:t>Then appointed Imperial Chancellor, serving from 1871-1890</a:t>
            </a:r>
          </a:p>
          <a:p>
            <a:r>
              <a:rPr lang="en-US" dirty="0" smtClean="0"/>
              <a:t>“First” social insurance scheme in 1881, 1883, &amp; 1884</a:t>
            </a:r>
          </a:p>
          <a:p>
            <a:pPr lvl="1"/>
            <a:r>
              <a:rPr lang="en-US" dirty="0" smtClean="0"/>
              <a:t>Employer based: employers paying 2/3, employees 1/3</a:t>
            </a:r>
          </a:p>
          <a:p>
            <a:pPr lvl="1"/>
            <a:r>
              <a:rPr lang="en-US" dirty="0" smtClean="0"/>
              <a:t>Responding to rising social movements and combat socialism</a:t>
            </a:r>
          </a:p>
          <a:p>
            <a:pPr lvl="1"/>
            <a:endParaRPr lang="en-US" dirty="0" smtClean="0"/>
          </a:p>
          <a:p>
            <a:endParaRPr lang="en-US" dirty="0"/>
          </a:p>
        </p:txBody>
      </p:sp>
      <p:pic>
        <p:nvPicPr>
          <p:cNvPr id="1026" name="Picture 2" descr="https://upload.wikimedia.org/wikipedia/commons/thumb/7/7c/Franz_von_Lenbach_-_Portrait_of_Otto_Eduard_Leopold_von_Bismarck_-_Walters_371007_-_View_B.jpg/220px-Franz_von_Lenbach_-_Portrait_of_Otto_Eduard_Leopold_von_Bismarck_-_Walters_371007_-_View_B.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43264" y="2418599"/>
            <a:ext cx="2095500" cy="2914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12157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Germany?</a:t>
            </a:r>
            <a:endParaRPr lang="en-US" dirty="0"/>
          </a:p>
        </p:txBody>
      </p:sp>
      <p:sp>
        <p:nvSpPr>
          <p:cNvPr id="3" name="Content Placeholder 2"/>
          <p:cNvSpPr>
            <a:spLocks noGrp="1"/>
          </p:cNvSpPr>
          <p:nvPr>
            <p:ph idx="1"/>
          </p:nvPr>
        </p:nvSpPr>
        <p:spPr/>
        <p:txBody>
          <a:bodyPr/>
          <a:lstStyle/>
          <a:p>
            <a:r>
              <a:rPr lang="en-US" dirty="0" smtClean="0"/>
              <a:t>Germany saw greatest level of industrial growth in late 1800s</a:t>
            </a:r>
          </a:p>
          <a:p>
            <a:r>
              <a:rPr lang="en-US" dirty="0" smtClean="0"/>
              <a:t>German political philosophers (such as Fichte, Wagner, and </a:t>
            </a:r>
            <a:r>
              <a:rPr lang="en-US" dirty="0" err="1" smtClean="0"/>
              <a:t>Schaeffle</a:t>
            </a:r>
            <a:r>
              <a:rPr lang="en-US" dirty="0" smtClean="0"/>
              <a:t>) were less libertarian than Anglo counterparts (Smith, Mill, Franklin)</a:t>
            </a:r>
          </a:p>
          <a:p>
            <a:pPr lvl="1"/>
            <a:r>
              <a:rPr lang="en-US" dirty="0" smtClean="0"/>
              <a:t>Note that in many ways, Marx was more pro-state than French Socialists</a:t>
            </a:r>
          </a:p>
          <a:p>
            <a:r>
              <a:rPr lang="en-US" dirty="0" smtClean="0"/>
              <a:t>Well developed labor movement</a:t>
            </a:r>
          </a:p>
          <a:p>
            <a:pPr lvl="1"/>
            <a:r>
              <a:rPr lang="en-US" dirty="0" smtClean="0"/>
              <a:t>1848 revolutions</a:t>
            </a:r>
          </a:p>
          <a:p>
            <a:pPr lvl="2"/>
            <a:r>
              <a:rPr lang="en-US" dirty="0" smtClean="0"/>
              <a:t>Goals: Democracy (anti-monarchy and pro working class), social justice, and, in the case of Germany, unification</a:t>
            </a:r>
          </a:p>
          <a:p>
            <a:pPr lvl="1"/>
            <a:r>
              <a:rPr lang="en-US" dirty="0" err="1" smtClean="0"/>
              <a:t>Bismark</a:t>
            </a:r>
            <a:r>
              <a:rPr lang="en-US" dirty="0" smtClean="0"/>
              <a:t> worked with German Socialists from 1848 revolutions such as </a:t>
            </a:r>
            <a:r>
              <a:rPr lang="en-US" dirty="0" err="1" smtClean="0"/>
              <a:t>Lasalle</a:t>
            </a:r>
            <a:endParaRPr lang="en-US" dirty="0" smtClean="0"/>
          </a:p>
          <a:p>
            <a:endParaRPr lang="en-US" dirty="0"/>
          </a:p>
        </p:txBody>
      </p:sp>
    </p:spTree>
    <p:extLst>
      <p:ext uri="{BB962C8B-B14F-4D97-AF65-F5344CB8AC3E}">
        <p14:creationId xmlns:p14="http://schemas.microsoft.com/office/powerpoint/2010/main" val="11838088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28041</TotalTime>
  <Words>1759</Words>
  <Application>Microsoft Office PowerPoint</Application>
  <PresentationFormat>Widescreen</PresentationFormat>
  <Paragraphs>204</Paragraphs>
  <Slides>30</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Calibri</vt:lpstr>
      <vt:lpstr>Calibri Light</vt:lpstr>
      <vt:lpstr>Office Theme</vt:lpstr>
      <vt:lpstr>HCMI 4225: History of Insurance</vt:lpstr>
      <vt:lpstr>19th Century US Life Insurance</vt:lpstr>
      <vt:lpstr>Legal Reserve Insurance</vt:lpstr>
      <vt:lpstr>Mutual Aid and Fraternal Insurance</vt:lpstr>
      <vt:lpstr>African American Insurance Societies</vt:lpstr>
      <vt:lpstr>Products of Fraternal Societies</vt:lpstr>
      <vt:lpstr>Causes of decline of Fraternal Insurance</vt:lpstr>
      <vt:lpstr>Otto van Bismarck</vt:lpstr>
      <vt:lpstr>Why Germany?</vt:lpstr>
      <vt:lpstr>Initial forms</vt:lpstr>
      <vt:lpstr>Spread of accident insurance</vt:lpstr>
      <vt:lpstr>Sick, old-age, and unemployment insurance</vt:lpstr>
      <vt:lpstr>Federal and State programs in the US</vt:lpstr>
      <vt:lpstr>Other early programs</vt:lpstr>
      <vt:lpstr>State programs</vt:lpstr>
      <vt:lpstr>Phossy Jaw and the AALL</vt:lpstr>
      <vt:lpstr>Characteristics of initial state programs</vt:lpstr>
      <vt:lpstr>Nudges</vt:lpstr>
      <vt:lpstr>Workers compensation</vt:lpstr>
      <vt:lpstr>Response of US labor</vt:lpstr>
      <vt:lpstr>Great Depression (1929-1939)</vt:lpstr>
      <vt:lpstr>1935 Social Security Act and the Welfare State in the US</vt:lpstr>
      <vt:lpstr>Health Insurance programs in the Social Security Act</vt:lpstr>
      <vt:lpstr>New Deal</vt:lpstr>
      <vt:lpstr>World Wars</vt:lpstr>
      <vt:lpstr>Communist programs</vt:lpstr>
      <vt:lpstr>Spread of the German Model</vt:lpstr>
      <vt:lpstr>Social Security development during WWII</vt:lpstr>
      <vt:lpstr>Age of privatization</vt:lpstr>
      <vt:lpstr>Readings:</vt:lpstr>
    </vt:vector>
  </TitlesOfParts>
  <Company>D10222WCAH07IT1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HCMI 4225: Health and Social Insurance</dc:title>
  <dc:creator>Shane Murphy</dc:creator>
  <cp:lastModifiedBy>Shane Murphy</cp:lastModifiedBy>
  <cp:revision>74</cp:revision>
  <dcterms:created xsi:type="dcterms:W3CDTF">2018-08-26T19:46:47Z</dcterms:created>
  <dcterms:modified xsi:type="dcterms:W3CDTF">2019-09-18T16:18:52Z</dcterms:modified>
</cp:coreProperties>
</file>