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9" r:id="rId3"/>
    <p:sldId id="280" r:id="rId4"/>
    <p:sldId id="281" r:id="rId5"/>
    <p:sldId id="283" r:id="rId6"/>
    <p:sldId id="290" r:id="rId7"/>
    <p:sldId id="289" r:id="rId8"/>
    <p:sldId id="284" r:id="rId9"/>
    <p:sldId id="285" r:id="rId10"/>
    <p:sldId id="312" r:id="rId11"/>
    <p:sldId id="286" r:id="rId12"/>
    <p:sldId id="287" r:id="rId13"/>
    <p:sldId id="291" r:id="rId14"/>
    <p:sldId id="292" r:id="rId15"/>
    <p:sldId id="293" r:id="rId16"/>
    <p:sldId id="294" r:id="rId17"/>
    <p:sldId id="319" r:id="rId18"/>
    <p:sldId id="311" r:id="rId19"/>
    <p:sldId id="313" r:id="rId20"/>
    <p:sldId id="314" r:id="rId21"/>
    <p:sldId id="297" r:id="rId22"/>
    <p:sldId id="298" r:id="rId23"/>
    <p:sldId id="307" r:id="rId24"/>
    <p:sldId id="300" r:id="rId25"/>
    <p:sldId id="315" r:id="rId26"/>
    <p:sldId id="316" r:id="rId27"/>
    <p:sldId id="317" r:id="rId28"/>
    <p:sldId id="318" r:id="rId29"/>
    <p:sldId id="27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HCMI 4225: History of Public Health Insurance in the 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BUSN 203: Mon/Wed 12:30PM-1:45PM</a:t>
            </a:r>
          </a:p>
          <a:p>
            <a:r>
              <a:rPr lang="en-US" dirty="0"/>
              <a:t>Shane Murphy – </a:t>
            </a:r>
            <a:r>
              <a:rPr lang="en-US" dirty="0">
                <a:hlinkClick r:id="rId2"/>
              </a:rPr>
              <a:t>shane@uconn.edu</a:t>
            </a:r>
            <a:endParaRPr lang="en-US" dirty="0"/>
          </a:p>
          <a:p>
            <a:r>
              <a:rPr lang="en-US" dirty="0"/>
              <a:t>Office Hours: </a:t>
            </a:r>
            <a:r>
              <a:rPr lang="en-US"/>
              <a:t>Mon/Wed 2:00 PM – 3:30PM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1970: Title 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federal support for comprehensive family planning and related preventive health services</a:t>
            </a:r>
          </a:p>
          <a:p>
            <a:r>
              <a:rPr lang="en-US" dirty="0"/>
              <a:t>prioritize the needs of low-income families or uninsured people (including those who are not eligible for Medicaid) </a:t>
            </a:r>
          </a:p>
          <a:p>
            <a:r>
              <a:rPr lang="en-US" dirty="0"/>
              <a:t>These services are provided to low-income and uninsured individuals at reduced or no cost.</a:t>
            </a:r>
          </a:p>
          <a:p>
            <a:r>
              <a:rPr lang="en-US" dirty="0"/>
              <a:t>Created in 1970</a:t>
            </a:r>
          </a:p>
          <a:p>
            <a:pPr lvl="1"/>
            <a:r>
              <a:rPr lang="en-US" dirty="0"/>
              <a:t>FDA approved the Pill in 1960</a:t>
            </a:r>
          </a:p>
          <a:p>
            <a:pPr lvl="1"/>
            <a:r>
              <a:rPr lang="en-US" dirty="0"/>
              <a:t>Planned Parenthood formed in 1916, changed name to Planned Parenthood in 1942, large advocate </a:t>
            </a:r>
            <a:r>
              <a:rPr lang="en-US"/>
              <a:t>for Title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20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1972: Social Security Amendments of 1972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Extended Medicare to disabled</a:t>
            </a:r>
          </a:p>
          <a:p>
            <a:r>
              <a:rPr lang="en-US" dirty="0"/>
              <a:t>Increased payroll taxes to finance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04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1973: Health Maintenance Organization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Provided money and federal protection to HMOs</a:t>
            </a:r>
          </a:p>
          <a:p>
            <a:pPr lvl="1"/>
            <a:r>
              <a:rPr lang="en-US" dirty="0"/>
              <a:t>Some state laws restricted health insurers, federally qualified HMOs could avoid such restrictions</a:t>
            </a:r>
          </a:p>
          <a:p>
            <a:r>
              <a:rPr lang="en-US" dirty="0"/>
              <a:t>Dual choice mandate (expired in 1995)</a:t>
            </a:r>
          </a:p>
          <a:p>
            <a:pPr lvl="1"/>
            <a:r>
              <a:rPr lang="en-US" dirty="0"/>
              <a:t>Employers with 25+ employees that offered coverage should offer at least one group model and when HMO</a:t>
            </a:r>
          </a:p>
        </p:txBody>
      </p:sp>
    </p:spTree>
    <p:extLst>
      <p:ext uri="{BB962C8B-B14F-4D97-AF65-F5344CB8AC3E}">
        <p14:creationId xmlns:p14="http://schemas.microsoft.com/office/powerpoint/2010/main" val="1412231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1974: Employee Retirement Income Security Act (ERISA)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Established minimum standards for private pensions and health benefits plains</a:t>
            </a:r>
          </a:p>
          <a:p>
            <a:r>
              <a:rPr lang="en-US" dirty="0"/>
              <a:t>Two key amendments:</a:t>
            </a:r>
          </a:p>
          <a:p>
            <a:pPr lvl="1"/>
            <a:r>
              <a:rPr lang="en-US" dirty="0"/>
              <a:t>The Consolidated Omnibus Budget Reconciliation Act of 1985 (COBRA)</a:t>
            </a:r>
          </a:p>
          <a:p>
            <a:pPr lvl="2"/>
            <a:r>
              <a:rPr lang="en-US" dirty="0"/>
              <a:t>Provides some employees the right to continue coverage after termination of employment for a limited time</a:t>
            </a:r>
          </a:p>
          <a:p>
            <a:pPr lvl="1"/>
            <a:r>
              <a:rPr lang="en-US" dirty="0"/>
              <a:t>The Health Insurance Portability and Accountability Act of 1996 (HIPAA)</a:t>
            </a:r>
          </a:p>
          <a:p>
            <a:pPr lvl="2"/>
            <a:r>
              <a:rPr lang="en-US" dirty="0"/>
              <a:t>Ensures coverage of some pre-existing medical conditions</a:t>
            </a:r>
          </a:p>
          <a:p>
            <a:pPr lvl="2"/>
            <a:r>
              <a:rPr lang="en-US" dirty="0"/>
              <a:t>Bars some forms of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2035988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Failed Proposals: Nixon, Ford Carter, and Clinton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https://www.youtube.com/watch?v=_A0O7IVsVhY</a:t>
            </a:r>
          </a:p>
          <a:p>
            <a:r>
              <a:rPr lang="en-US" dirty="0"/>
              <a:t>Nixon:</a:t>
            </a:r>
          </a:p>
          <a:p>
            <a:pPr lvl="1"/>
            <a:r>
              <a:rPr lang="en-US" dirty="0"/>
              <a:t>Nixon Comprehensive Health Insurance Plan of 1974</a:t>
            </a:r>
          </a:p>
          <a:p>
            <a:pPr lvl="1"/>
            <a:r>
              <a:rPr lang="en-US" dirty="0"/>
              <a:t>National Health Insurance Partnership</a:t>
            </a:r>
          </a:p>
          <a:p>
            <a:pPr lvl="2"/>
            <a:r>
              <a:rPr lang="en-US" dirty="0"/>
              <a:t>An employer mandate		</a:t>
            </a:r>
          </a:p>
          <a:p>
            <a:pPr lvl="1"/>
            <a:r>
              <a:rPr lang="en-US" dirty="0"/>
              <a:t>Replace Medicaid with fully financed federally run plan that covers families with children with low income head of household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5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Failed Proposals: Nixon, Ford Carter, and Clinton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Nixon:</a:t>
            </a:r>
          </a:p>
          <a:p>
            <a:pPr lvl="1"/>
            <a:r>
              <a:rPr lang="en-US" dirty="0"/>
              <a:t>Nixon Comprehensive Health Insurance Plan of 1974</a:t>
            </a:r>
          </a:p>
          <a:p>
            <a:pPr lvl="1"/>
            <a:r>
              <a:rPr lang="en-US" dirty="0"/>
              <a:t>National Health Insurance Partnership</a:t>
            </a:r>
          </a:p>
          <a:p>
            <a:pPr lvl="2"/>
            <a:r>
              <a:rPr lang="en-US" dirty="0"/>
              <a:t>An employer mandate		</a:t>
            </a:r>
          </a:p>
          <a:p>
            <a:pPr lvl="1"/>
            <a:r>
              <a:rPr lang="en-US" dirty="0"/>
              <a:t>Replace Medicaid with fully financed federally run plan that covers families with children with low income head of household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99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Quadagno</a:t>
            </a:r>
            <a:r>
              <a:rPr lang="en-US" dirty="0"/>
              <a:t> – Why the United States Has No National Health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Political Theories of the Welfare State – Val and Juliana</a:t>
            </a:r>
          </a:p>
          <a:p>
            <a:r>
              <a:rPr lang="en-US" dirty="0"/>
              <a:t>Health Care System and Political Power – Erica and Nishanth</a:t>
            </a:r>
          </a:p>
          <a:p>
            <a:pPr lvl="1"/>
            <a:r>
              <a:rPr lang="en-US" dirty="0"/>
              <a:t>Theory of Stakeholder Mobilization</a:t>
            </a:r>
          </a:p>
          <a:p>
            <a:r>
              <a:rPr lang="en-US" dirty="0"/>
              <a:t>Defense of Physician Sovereignty – </a:t>
            </a:r>
            <a:r>
              <a:rPr lang="en-US" dirty="0" err="1"/>
              <a:t>Klaudia</a:t>
            </a:r>
            <a:r>
              <a:rPr lang="en-US" dirty="0"/>
              <a:t> and </a:t>
            </a:r>
            <a:r>
              <a:rPr lang="en-US" dirty="0" err="1"/>
              <a:t>Ajna</a:t>
            </a:r>
            <a:endParaRPr lang="en-US" dirty="0"/>
          </a:p>
          <a:p>
            <a:r>
              <a:rPr lang="en-US" dirty="0"/>
              <a:t>Privatizing Organized Labor’s Agenda – Dan and </a:t>
            </a:r>
            <a:r>
              <a:rPr lang="en-US" dirty="0" err="1"/>
              <a:t>Martyna</a:t>
            </a:r>
            <a:endParaRPr lang="en-US" dirty="0"/>
          </a:p>
          <a:p>
            <a:r>
              <a:rPr lang="en-US" dirty="0"/>
              <a:t>Organized Labor’s Reversal – Naha and Jason</a:t>
            </a:r>
          </a:p>
          <a:p>
            <a:r>
              <a:rPr lang="en-US" dirty="0"/>
              <a:t>Triumph of the Insurance Industry: Long-Term Care Defeat – Leah and Stacy</a:t>
            </a:r>
          </a:p>
          <a:p>
            <a:r>
              <a:rPr lang="en-US" dirty="0"/>
              <a:t>Triumph of the Insurance Industry: National Health Insurance Revisited – Nick and John</a:t>
            </a:r>
          </a:p>
          <a:p>
            <a:r>
              <a:rPr lang="en-US" dirty="0"/>
              <a:t>Conclusion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13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6409-0EF5-4CAE-9AF5-7E1C1C92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think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B5E81-8167-44C1-985A-C9123907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the main point of your section?</a:t>
            </a:r>
          </a:p>
          <a:p>
            <a:endParaRPr lang="en-US" dirty="0"/>
          </a:p>
          <a:p>
            <a:r>
              <a:rPr lang="en-US" dirty="0"/>
              <a:t>The article’s title talks about stakeholders. What are the stakeholders in your section? What are their interests? How do they carry them out?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53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differences between US and rest of the world</a:t>
            </a:r>
          </a:p>
          <a:p>
            <a:pPr lvl="1"/>
            <a:r>
              <a:rPr lang="en-US" dirty="0"/>
              <a:t>US is only large developed nation without national insurance</a:t>
            </a:r>
          </a:p>
          <a:p>
            <a:pPr lvl="1"/>
            <a:r>
              <a:rPr lang="en-US" dirty="0"/>
              <a:t>Rationing through ability to pay</a:t>
            </a:r>
          </a:p>
          <a:p>
            <a:pPr lvl="1"/>
            <a:r>
              <a:rPr lang="en-US" dirty="0"/>
              <a:t>Private insurance serves as a gatekeeper with minimal regulation</a:t>
            </a:r>
          </a:p>
          <a:p>
            <a:r>
              <a:rPr lang="en-US" dirty="0"/>
              <a:t>Primary obstacle to national insurance is stakeholder opposition</a:t>
            </a:r>
          </a:p>
          <a:p>
            <a:r>
              <a:rPr lang="en-US" dirty="0"/>
              <a:t>Stakeholders:</a:t>
            </a:r>
          </a:p>
          <a:p>
            <a:pPr lvl="1"/>
            <a:r>
              <a:rPr lang="en-US" dirty="0"/>
              <a:t>Insurers, Physicians, the AMA, organized labor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44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Theories of the Welfare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Anti-statist values</a:t>
            </a:r>
          </a:p>
          <a:p>
            <a:pPr lvl="1"/>
            <a:r>
              <a:rPr lang="en-US" dirty="0"/>
              <a:t>State sovereignty preferred over nationalization</a:t>
            </a:r>
          </a:p>
          <a:p>
            <a:pPr lvl="1"/>
            <a:r>
              <a:rPr lang="en-US" dirty="0"/>
              <a:t>State rights for control over policies</a:t>
            </a:r>
          </a:p>
          <a:p>
            <a:r>
              <a:rPr lang="en-US" dirty="0"/>
              <a:t>Labor unions/working class vs white collar workers</a:t>
            </a:r>
          </a:p>
          <a:p>
            <a:pPr lvl="1"/>
            <a:r>
              <a:rPr lang="en-US" dirty="0"/>
              <a:t>Employee based insurance largely focused on middle- and upper-middle class</a:t>
            </a:r>
          </a:p>
          <a:p>
            <a:pPr lvl="1"/>
            <a:r>
              <a:rPr lang="en-US" dirty="0"/>
              <a:t>Union mobilization key to successes</a:t>
            </a:r>
          </a:p>
          <a:p>
            <a:r>
              <a:rPr lang="en-US" dirty="0"/>
              <a:t>Political institutions</a:t>
            </a:r>
          </a:p>
          <a:p>
            <a:pPr lvl="1"/>
            <a:r>
              <a:rPr lang="en-US" dirty="0"/>
              <a:t>Role of federalism, special interest power, and how checks and balances serve as an impediment to large-scale or radical change</a:t>
            </a:r>
          </a:p>
          <a:p>
            <a:pPr lvl="1"/>
            <a:r>
              <a:rPr lang="en-US" dirty="0"/>
              <a:t>Decentralization increases “veto-points”</a:t>
            </a:r>
          </a:p>
        </p:txBody>
      </p:sp>
    </p:spTree>
    <p:extLst>
      <p:ext uri="{BB962C8B-B14F-4D97-AF65-F5344CB8AC3E}">
        <p14:creationId xmlns:p14="http://schemas.microsoft.com/office/powerpoint/2010/main" val="192147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1915: AALL Bill (failed)</a:t>
            </a:r>
          </a:p>
          <a:p>
            <a:r>
              <a:rPr lang="en-US" dirty="0"/>
              <a:t>1921: Sheppard-Towner Act (expired in 1929)</a:t>
            </a:r>
          </a:p>
          <a:p>
            <a:r>
              <a:rPr lang="en-US" dirty="0"/>
              <a:t>1935: Social Security Act (health insurance was omitted from the final draft)</a:t>
            </a:r>
          </a:p>
          <a:p>
            <a:r>
              <a:rPr lang="en-US" dirty="0"/>
              <a:t>1942: Stabilization Act</a:t>
            </a:r>
          </a:p>
          <a:p>
            <a:r>
              <a:rPr lang="en-US" dirty="0"/>
              <a:t>1944: Economic Bill of Rights proposal (FDR died a year later)</a:t>
            </a:r>
          </a:p>
          <a:p>
            <a:r>
              <a:rPr lang="en-US" dirty="0"/>
              <a:t>1946: Wagner-Murray-Dingell and Taft-Smith-Ball bills (no action)</a:t>
            </a:r>
          </a:p>
          <a:p>
            <a:r>
              <a:rPr lang="en-US" dirty="0"/>
              <a:t>1950: Social Security Amendments of 1950</a:t>
            </a:r>
          </a:p>
          <a:p>
            <a:r>
              <a:rPr lang="en-US" dirty="0"/>
              <a:t>1956: Social Security Amendments of 1956</a:t>
            </a:r>
          </a:p>
          <a:p>
            <a:r>
              <a:rPr lang="en-US" dirty="0"/>
              <a:t>1965: Social Security Amendments of 1965 (Medicare and Medicaid)</a:t>
            </a:r>
          </a:p>
          <a:p>
            <a:r>
              <a:rPr lang="en-US" dirty="0"/>
              <a:t>1972: Social Security Amendments of 1972</a:t>
            </a:r>
          </a:p>
          <a:p>
            <a:r>
              <a:rPr lang="en-US" dirty="0"/>
              <a:t>1974: Employee Retirement Income Security Act (ERISA)</a:t>
            </a:r>
          </a:p>
          <a:p>
            <a:r>
              <a:rPr lang="en-US" dirty="0"/>
              <a:t>1985: Consolidated Omnibus Budget Reconciliation Act (COBRA)</a:t>
            </a:r>
          </a:p>
          <a:p>
            <a:r>
              <a:rPr lang="en-US" dirty="0"/>
              <a:t>1996: The Health Insurance Portability and Accountability Act (HIPAA)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57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System and Political Power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physicians establish power</a:t>
            </a:r>
          </a:p>
          <a:p>
            <a:pPr lvl="1"/>
            <a:r>
              <a:rPr lang="en-US" dirty="0"/>
              <a:t>Informal social control based on physician hospital relationship</a:t>
            </a:r>
          </a:p>
          <a:p>
            <a:pPr lvl="1"/>
            <a:r>
              <a:rPr lang="en-US" dirty="0"/>
              <a:t>Physician supply via med school control</a:t>
            </a:r>
          </a:p>
          <a:p>
            <a:pPr lvl="1"/>
            <a:r>
              <a:rPr lang="en-US" dirty="0"/>
              <a:t>Opposed organized purchasers to dilute physician power</a:t>
            </a:r>
          </a:p>
          <a:p>
            <a:pPr lvl="1"/>
            <a:r>
              <a:rPr lang="en-US" dirty="0"/>
              <a:t>Promoted physician sovereignty in the market</a:t>
            </a:r>
          </a:p>
        </p:txBody>
      </p:sp>
    </p:spTree>
    <p:extLst>
      <p:ext uri="{BB962C8B-B14F-4D97-AF65-F5344CB8AC3E}">
        <p14:creationId xmlns:p14="http://schemas.microsoft.com/office/powerpoint/2010/main" val="2693000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Stakeholder Mobilization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Struggle between entrenched power and reformer</a:t>
            </a:r>
          </a:p>
          <a:p>
            <a:r>
              <a:rPr lang="en-US" dirty="0"/>
              <a:t>Entrenched stakeholders often have more political say</a:t>
            </a:r>
          </a:p>
          <a:p>
            <a:pPr lvl="1"/>
            <a:r>
              <a:rPr lang="en-US" dirty="0"/>
              <a:t>Existing finance and social ties to power compared to reformers</a:t>
            </a:r>
          </a:p>
          <a:p>
            <a:endParaRPr lang="en-US" dirty="0"/>
          </a:p>
          <a:p>
            <a:r>
              <a:rPr lang="en-US" dirty="0"/>
              <a:t>In the case of national insurance, organized medicine was the main entrenched stakeholder</a:t>
            </a:r>
          </a:p>
          <a:p>
            <a:r>
              <a:rPr lang="en-US" dirty="0"/>
              <a:t>Made large investments in alternative programs to prevent federal involvement</a:t>
            </a:r>
          </a:p>
          <a:p>
            <a:r>
              <a:rPr lang="en-US" dirty="0"/>
              <a:t>Stakeholders include:</a:t>
            </a:r>
          </a:p>
          <a:p>
            <a:pPr lvl="1"/>
            <a:r>
              <a:rPr lang="en-US" dirty="0"/>
              <a:t>Corporations (employers) concerned with containing costs</a:t>
            </a:r>
          </a:p>
          <a:p>
            <a:pPr lvl="2"/>
            <a:r>
              <a:rPr lang="en-US" dirty="0"/>
              <a:t>Preferred insurance companies to increased payroll taxes</a:t>
            </a:r>
          </a:p>
          <a:p>
            <a:pPr lvl="1"/>
            <a:r>
              <a:rPr lang="en-US" dirty="0"/>
              <a:t>Insurers wanted to curtail federal competition, preserve private market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38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 of Physician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WWII, there was international and national support for national insurance</a:t>
            </a:r>
          </a:p>
          <a:p>
            <a:r>
              <a:rPr lang="en-US" dirty="0"/>
              <a:t>In response, the AMA used the “specter of communism” to increase opposition to national insurance during the late 1940s and early  1950s</a:t>
            </a:r>
          </a:p>
          <a:p>
            <a:pPr lvl="1"/>
            <a:r>
              <a:rPr lang="en-US" dirty="0"/>
              <a:t>racism, communism, socialism, large bureaucracies</a:t>
            </a:r>
          </a:p>
          <a:p>
            <a:pPr lvl="1"/>
            <a:r>
              <a:rPr lang="en-US" dirty="0"/>
              <a:t>AMA campaigns effective in moving national opinion</a:t>
            </a:r>
          </a:p>
          <a:p>
            <a:r>
              <a:rPr lang="en-US" dirty="0"/>
              <a:t>In addition, the AMA emphasized physician objections to federal involvement in care and in physician charges/wages</a:t>
            </a:r>
          </a:p>
        </p:txBody>
      </p:sp>
    </p:spTree>
    <p:extLst>
      <p:ext uri="{BB962C8B-B14F-4D97-AF65-F5344CB8AC3E}">
        <p14:creationId xmlns:p14="http://schemas.microsoft.com/office/powerpoint/2010/main" val="2159644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Privatizing Organized Labor’s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Trade Unions in the US didn’t universally advocate for National Health Insurance</a:t>
            </a:r>
          </a:p>
          <a:p>
            <a:pPr lvl="1"/>
            <a:r>
              <a:rPr lang="en-US" dirty="0"/>
              <a:t>In many other countries, unions did advocate for nationalization</a:t>
            </a:r>
          </a:p>
          <a:p>
            <a:r>
              <a:rPr lang="en-US" dirty="0"/>
              <a:t>Retiree coverage was an exception, employee based insurance didn’t extend to this group</a:t>
            </a:r>
          </a:p>
          <a:p>
            <a:pPr lvl="1"/>
            <a:r>
              <a:rPr lang="en-US" dirty="0"/>
              <a:t>Improved the negotiating position for government coverage of elderly – Medicare</a:t>
            </a:r>
          </a:p>
          <a:p>
            <a:r>
              <a:rPr lang="en-US" dirty="0"/>
              <a:t>National Council of Senior Citizens protests in 1956 and 1965</a:t>
            </a:r>
          </a:p>
          <a:p>
            <a:pPr lvl="1"/>
            <a:r>
              <a:rPr lang="en-US" dirty="0"/>
              <a:t>Advocate for Medicare</a:t>
            </a:r>
          </a:p>
          <a:p>
            <a:pPr lvl="1"/>
            <a:r>
              <a:rPr lang="en-US" dirty="0"/>
              <a:t>Popular support for retiree coverage led to introduction of health insurance plans in the 1950s – not especially successful</a:t>
            </a:r>
          </a:p>
        </p:txBody>
      </p:sp>
    </p:spTree>
    <p:extLst>
      <p:ext uri="{BB962C8B-B14F-4D97-AF65-F5344CB8AC3E}">
        <p14:creationId xmlns:p14="http://schemas.microsoft.com/office/powerpoint/2010/main" val="3832521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Organized Labor’s Reversal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UAW supported policy of health security and nationalized health care</a:t>
            </a:r>
          </a:p>
          <a:p>
            <a:pPr lvl="1"/>
            <a:r>
              <a:rPr lang="en-US" dirty="0"/>
              <a:t>Opposed by Nixon and the AMA</a:t>
            </a:r>
          </a:p>
          <a:p>
            <a:pPr lvl="1"/>
            <a:r>
              <a:rPr lang="en-US" dirty="0"/>
              <a:t>Medigap could cover what private insurance didn’t cover, but would leave space for low-regulated system</a:t>
            </a:r>
          </a:p>
          <a:p>
            <a:r>
              <a:rPr lang="en-US" dirty="0"/>
              <a:t>AFL-CIO opposed Ted Kennedy’s national single-payer proposals</a:t>
            </a:r>
          </a:p>
          <a:p>
            <a:pPr lvl="1"/>
            <a:r>
              <a:rPr lang="en-US" dirty="0"/>
              <a:t>As did AMA and private insurance</a:t>
            </a:r>
          </a:p>
          <a:p>
            <a:r>
              <a:rPr lang="en-US" dirty="0"/>
              <a:t>Large companies sought to contain costs</a:t>
            </a:r>
          </a:p>
          <a:p>
            <a:pPr lvl="1"/>
            <a:r>
              <a:rPr lang="en-US" dirty="0"/>
              <a:t>Private insurance companies also increased size of non-health insurance plan portfolios</a:t>
            </a:r>
          </a:p>
          <a:p>
            <a:pPr lvl="2"/>
            <a:r>
              <a:rPr lang="en-US" dirty="0"/>
              <a:t>Life,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18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Organized Labor’s Reversal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AMA and AHA pushed for government not controlling costs – Hospital and doctor fees, pharmaceuticals</a:t>
            </a:r>
          </a:p>
          <a:p>
            <a:r>
              <a:rPr lang="en-US" dirty="0"/>
              <a:t>Growing debate in the early 1970s – support for National Health Insurance flagged as OPEC oil shocks and Vietnam War protests took attention of the left</a:t>
            </a:r>
          </a:p>
          <a:p>
            <a:r>
              <a:rPr lang="en-US" dirty="0"/>
              <a:t>Ted Kennedy developed a single payer plan in the early 1970s</a:t>
            </a:r>
          </a:p>
          <a:p>
            <a:pPr lvl="1"/>
            <a:r>
              <a:rPr lang="en-US" dirty="0"/>
              <a:t>AMA decried it as socialism</a:t>
            </a:r>
          </a:p>
          <a:p>
            <a:pPr lvl="1"/>
            <a:r>
              <a:rPr lang="en-US" dirty="0"/>
              <a:t>Kennedy failed to get AFL-CIO buy in</a:t>
            </a:r>
          </a:p>
          <a:p>
            <a:r>
              <a:rPr lang="en-US" dirty="0"/>
              <a:t>Large corporations sought to contain costs</a:t>
            </a:r>
          </a:p>
          <a:p>
            <a:pPr lvl="1"/>
            <a:r>
              <a:rPr lang="en-US" dirty="0"/>
              <a:t>Bypass insurance companies and insure employees with their own plans</a:t>
            </a:r>
          </a:p>
          <a:p>
            <a:pPr lvl="1"/>
            <a:r>
              <a:rPr lang="en-US" dirty="0"/>
              <a:t>Self insurance grew from 5% of employees to 42% between 1975 and 1985</a:t>
            </a:r>
          </a:p>
        </p:txBody>
      </p:sp>
    </p:spTree>
    <p:extLst>
      <p:ext uri="{BB962C8B-B14F-4D97-AF65-F5344CB8AC3E}">
        <p14:creationId xmlns:p14="http://schemas.microsoft.com/office/powerpoint/2010/main" val="4231876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Long-Term Care Defeat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Medicare was insufficient in covering retirees</a:t>
            </a:r>
          </a:p>
          <a:p>
            <a:r>
              <a:rPr lang="en-US" dirty="0"/>
              <a:t>Expanding Medicare opposed by pharmaceuticals</a:t>
            </a:r>
          </a:p>
          <a:p>
            <a:pPr lvl="1"/>
            <a:r>
              <a:rPr lang="en-US" dirty="0"/>
              <a:t>Original bill included drug cost controls</a:t>
            </a:r>
          </a:p>
          <a:p>
            <a:pPr lvl="1"/>
            <a:r>
              <a:rPr lang="en-US" dirty="0"/>
              <a:t>Final version removed controls</a:t>
            </a:r>
          </a:p>
          <a:p>
            <a:r>
              <a:rPr lang="en-US" dirty="0"/>
              <a:t>1988 Medicare Catastrophic Coverage Act</a:t>
            </a:r>
          </a:p>
          <a:p>
            <a:pPr lvl="1"/>
            <a:r>
              <a:rPr lang="en-US" dirty="0"/>
              <a:t>But didn’t cover long-term care – biggest cost to many elderly</a:t>
            </a:r>
          </a:p>
          <a:p>
            <a:pPr lvl="1"/>
            <a:r>
              <a:rPr lang="en-US" dirty="0"/>
              <a:t>Repealed after 16 months due to lack of support among seniors</a:t>
            </a:r>
          </a:p>
          <a:p>
            <a:r>
              <a:rPr lang="en-US" dirty="0"/>
              <a:t>Initial support for new long-term care coverage bill (Pepper) dissolved under insurance company opposition (HIAA)</a:t>
            </a:r>
          </a:p>
        </p:txBody>
      </p:sp>
    </p:spTree>
    <p:extLst>
      <p:ext uri="{BB962C8B-B14F-4D97-AF65-F5344CB8AC3E}">
        <p14:creationId xmlns:p14="http://schemas.microsoft.com/office/powerpoint/2010/main" val="10680198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Triumph of the Insurance Industry: National Health Insurance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early 1990s, Clinton sought to make health reform central to his presidency</a:t>
            </a:r>
          </a:p>
          <a:p>
            <a:r>
              <a:rPr lang="en-US" dirty="0"/>
              <a:t>1993 plan proposed, but was opposed by HIAA and other health insurance organizations</a:t>
            </a:r>
          </a:p>
          <a:p>
            <a:pPr lvl="1"/>
            <a:r>
              <a:rPr lang="en-US" dirty="0"/>
              <a:t>However, NAFTA negotiations took labor and political focus</a:t>
            </a:r>
          </a:p>
          <a:p>
            <a:pPr lvl="1"/>
            <a:r>
              <a:rPr lang="en-US" dirty="0"/>
              <a:t>Opposition to reform used anti-statistic justifications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1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8A0E5-14CC-43FE-9BB7-E0F124D1A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5C913-EB40-4AD3-B394-655C648D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1930s to 1970s, physicians were main opponent of national health insurance</a:t>
            </a:r>
          </a:p>
          <a:p>
            <a:pPr lvl="1"/>
            <a:r>
              <a:rPr lang="en-US" dirty="0"/>
              <a:t>Since the 1970s, insurance companies were main opponent</a:t>
            </a:r>
          </a:p>
          <a:p>
            <a:r>
              <a:rPr lang="en-US" dirty="0"/>
              <a:t>Each failed attempt led to half measure which lessened the political pressure to create a national insurance program</a:t>
            </a:r>
          </a:p>
          <a:p>
            <a:pPr lvl="1"/>
            <a:r>
              <a:rPr lang="en-US" dirty="0"/>
              <a:t>Medicare satisfied over 65, Federal support of HMOs lessened cost pressure</a:t>
            </a:r>
          </a:p>
          <a:p>
            <a:r>
              <a:rPr lang="en-US" dirty="0"/>
              <a:t>The lessons for social theorists</a:t>
            </a:r>
          </a:p>
          <a:p>
            <a:pPr lvl="1"/>
            <a:r>
              <a:rPr lang="en-US" dirty="0"/>
              <a:t>Anti-</a:t>
            </a:r>
            <a:r>
              <a:rPr lang="en-US" dirty="0" err="1"/>
              <a:t>statism</a:t>
            </a:r>
            <a:r>
              <a:rPr lang="en-US" dirty="0"/>
              <a:t>/states rights is a tool rather than a causal motivation</a:t>
            </a:r>
          </a:p>
          <a:p>
            <a:pPr lvl="1"/>
            <a:r>
              <a:rPr lang="en-US" dirty="0"/>
              <a:t>Labor’s roles and positions were nuanced</a:t>
            </a:r>
          </a:p>
          <a:p>
            <a:pPr lvl="1"/>
            <a:r>
              <a:rPr lang="en-US" dirty="0"/>
              <a:t>The grassroots can be a top-down strategy or a bottom-up movement</a:t>
            </a:r>
          </a:p>
        </p:txBody>
      </p:sp>
    </p:spTree>
    <p:extLst>
      <p:ext uri="{BB962C8B-B14F-4D97-AF65-F5344CB8AC3E}">
        <p14:creationId xmlns:p14="http://schemas.microsoft.com/office/powerpoint/2010/main" val="3881602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Quadagno</a:t>
            </a:r>
            <a:r>
              <a:rPr lang="en-US" dirty="0"/>
              <a:t>, Jill. "Why the United States has no national health insurance: Stakeholder mobilization against the welfare state, 1945-1996." </a:t>
            </a:r>
            <a:r>
              <a:rPr lang="en-US" i="1" dirty="0"/>
              <a:t>Journal of Health and Social Behavior</a:t>
            </a:r>
            <a:r>
              <a:rPr lang="en-US" dirty="0"/>
              <a:t> (2004): 25-44.</a:t>
            </a:r>
          </a:p>
          <a:p>
            <a:r>
              <a:rPr lang="en-US" dirty="0" err="1"/>
              <a:t>Blendon</a:t>
            </a:r>
            <a:r>
              <a:rPr lang="en-US" dirty="0"/>
              <a:t>, Robert J., and John M. Benson. "Americans’ views on health policy: a fifty-year historical perspective." </a:t>
            </a:r>
            <a:r>
              <a:rPr lang="en-US" i="1" dirty="0"/>
              <a:t>Health Affairs</a:t>
            </a:r>
            <a:r>
              <a:rPr lang="en-US" dirty="0"/>
              <a:t> 20, no. 2 (2001): 33-46.</a:t>
            </a:r>
          </a:p>
          <a:p>
            <a:r>
              <a:rPr lang="en-US" dirty="0"/>
              <a:t>Freed, Gary L., and </a:t>
            </a:r>
            <a:r>
              <a:rPr lang="en-US" dirty="0" err="1"/>
              <a:t>Anup</a:t>
            </a:r>
            <a:r>
              <a:rPr lang="en-US" dirty="0"/>
              <a:t> Das. "Nixon or Obama: Who Is the Real Radical Liberal on Health Care?." </a:t>
            </a:r>
            <a:r>
              <a:rPr lang="en-US" i="1" dirty="0"/>
              <a:t>Pediatrics</a:t>
            </a:r>
            <a:r>
              <a:rPr lang="en-US" dirty="0"/>
              <a:t> 136, no. 2 (2015): 211-214.</a:t>
            </a:r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1915: AALL bills (failed)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State level campaign led by labor organization -  American Association of Labor Legislation </a:t>
            </a:r>
          </a:p>
          <a:p>
            <a:r>
              <a:rPr lang="en-US" dirty="0"/>
              <a:t>Cover working class and low income individuals</a:t>
            </a:r>
          </a:p>
          <a:p>
            <a:r>
              <a:rPr lang="en-US" dirty="0"/>
              <a:t>Cover the services of physicians, nurses, and hospitals</a:t>
            </a:r>
          </a:p>
          <a:p>
            <a:r>
              <a:rPr lang="en-US" dirty="0"/>
              <a:t>Also cover as was sick pay, maternity benefits, and a death benefit for funeral expenses</a:t>
            </a:r>
          </a:p>
          <a:p>
            <a:r>
              <a:rPr lang="en-US" dirty="0"/>
              <a:t>Initially supported by the AMA, but opposed by many state societies</a:t>
            </a:r>
          </a:p>
          <a:p>
            <a:r>
              <a:rPr lang="en-US" dirty="0"/>
              <a:t>Opposed by the American Federation of Labor (AFL)</a:t>
            </a:r>
          </a:p>
          <a:p>
            <a:r>
              <a:rPr lang="en-US" dirty="0"/>
              <a:t>Grew in support by 1917,  but faltered thereafter and was dead by 1920</a:t>
            </a:r>
          </a:p>
          <a:p>
            <a:r>
              <a:rPr lang="en-US" dirty="0"/>
              <a:t>Never enacted in any state</a:t>
            </a:r>
          </a:p>
        </p:txBody>
      </p:sp>
    </p:spTree>
    <p:extLst>
      <p:ext uri="{BB962C8B-B14F-4D97-AF65-F5344CB8AC3E}">
        <p14:creationId xmlns:p14="http://schemas.microsoft.com/office/powerpoint/2010/main" val="145199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1921: Sheppard-Towner Act (expired in 1929)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Federal subsidies for state-run child and maternal health</a:t>
            </a:r>
          </a:p>
          <a:p>
            <a:r>
              <a:rPr lang="en-US" dirty="0"/>
              <a:t>Massachusetts, Connecticut </a:t>
            </a:r>
            <a:r>
              <a:rPr lang="en-US" dirty="0" err="1"/>
              <a:t>nd</a:t>
            </a:r>
            <a:r>
              <a:rPr lang="en-US" dirty="0"/>
              <a:t> 4 other states didn’t participate</a:t>
            </a:r>
          </a:p>
          <a:p>
            <a:r>
              <a:rPr lang="en-US" dirty="0"/>
              <a:t>Opposed by the AMA</a:t>
            </a:r>
          </a:p>
          <a:p>
            <a:pPr lvl="1"/>
            <a:r>
              <a:rPr lang="en-US" dirty="0"/>
              <a:t>Although supported by the Pediatric Section of the AMA</a:t>
            </a:r>
          </a:p>
          <a:p>
            <a:pPr lvl="1"/>
            <a:r>
              <a:rPr lang="en-US" dirty="0"/>
              <a:t>Led to the formation of the American Academy of Pediatrics</a:t>
            </a:r>
          </a:p>
          <a:p>
            <a:r>
              <a:rPr lang="en-US" dirty="0"/>
              <a:t>Renewed in 1926 but opposition grew and funding lapsed in 1929</a:t>
            </a:r>
          </a:p>
        </p:txBody>
      </p:sp>
    </p:spTree>
    <p:extLst>
      <p:ext uri="{BB962C8B-B14F-4D97-AF65-F5344CB8AC3E}">
        <p14:creationId xmlns:p14="http://schemas.microsoft.com/office/powerpoint/2010/main" val="310665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1942: Stabilization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WWII, increased government spending was leading to inflation</a:t>
            </a:r>
          </a:p>
          <a:p>
            <a:r>
              <a:rPr lang="en-US" dirty="0"/>
              <a:t>Increased demand for war-time goods and increased demand for workers due to increased military spending led to labor shortages</a:t>
            </a:r>
          </a:p>
          <a:p>
            <a:r>
              <a:rPr lang="en-US" dirty="0"/>
              <a:t>Bill meant to combat inflation and labor shortages</a:t>
            </a:r>
          </a:p>
          <a:p>
            <a:r>
              <a:rPr lang="en-US" dirty="0"/>
              <a:t>Limit employer’s ability to raise wages</a:t>
            </a:r>
          </a:p>
          <a:p>
            <a:pPr lvl="1"/>
            <a:r>
              <a:rPr lang="en-US" dirty="0"/>
              <a:t>Employer response was to increase benefits</a:t>
            </a:r>
          </a:p>
          <a:p>
            <a:pPr lvl="1"/>
            <a:r>
              <a:rPr lang="en-US" dirty="0"/>
              <a:t>Health benefits became part of employment packages</a:t>
            </a:r>
          </a:p>
        </p:txBody>
      </p:sp>
    </p:spTree>
    <p:extLst>
      <p:ext uri="{BB962C8B-B14F-4D97-AF65-F5344CB8AC3E}">
        <p14:creationId xmlns:p14="http://schemas.microsoft.com/office/powerpoint/2010/main" val="286494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1944: Economic Bill of Rights proposal (FDR died a year later)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Part of FDR’s inaugural address</a:t>
            </a:r>
          </a:p>
          <a:p>
            <a:r>
              <a:rPr lang="en-US" dirty="0"/>
              <a:t>Also called the second bill of rights</a:t>
            </a:r>
          </a:p>
          <a:p>
            <a:pPr lvl="1"/>
            <a:r>
              <a:rPr lang="en-US" dirty="0"/>
              <a:t>The right to a useful and remunerative job in the industries or shops or farms or mines of the nation;</a:t>
            </a:r>
          </a:p>
          <a:p>
            <a:pPr lvl="1"/>
            <a:r>
              <a:rPr lang="en-US" dirty="0"/>
              <a:t>The right to earn enough to provide adequate food and clothing and recreation;</a:t>
            </a:r>
          </a:p>
          <a:p>
            <a:pPr lvl="1"/>
            <a:r>
              <a:rPr lang="en-US" dirty="0"/>
              <a:t>The right of every farmer to raise and sell his products at a return which will give him and his family a decent living;</a:t>
            </a:r>
          </a:p>
          <a:p>
            <a:pPr lvl="1"/>
            <a:r>
              <a:rPr lang="en-US" dirty="0"/>
              <a:t>The right of every businessman, large and small, to trade in an atmosphere of freedom from unfair competition and domination by monopolies at home or abroad;</a:t>
            </a:r>
          </a:p>
          <a:p>
            <a:pPr lvl="1"/>
            <a:r>
              <a:rPr lang="en-US" dirty="0"/>
              <a:t>The right of every family to a decent home;</a:t>
            </a:r>
          </a:p>
          <a:p>
            <a:pPr lvl="1"/>
            <a:r>
              <a:rPr lang="en-US" dirty="0"/>
              <a:t>The right to adequate medical care and the opportunity to achieve and enjoy good health;</a:t>
            </a:r>
          </a:p>
          <a:p>
            <a:pPr lvl="1"/>
            <a:r>
              <a:rPr lang="en-US" dirty="0"/>
              <a:t>The right to adequate protection from the economic fears of old age, sickness, accident, and unemployment;</a:t>
            </a:r>
          </a:p>
          <a:p>
            <a:pPr lvl="1"/>
            <a:r>
              <a:rPr lang="en-US" dirty="0"/>
              <a:t>The right to a good education.</a:t>
            </a:r>
          </a:p>
          <a:p>
            <a:r>
              <a:rPr lang="en-US" dirty="0"/>
              <a:t>FDR was elected to his fourth term in November 1944 but died in April 1945</a:t>
            </a:r>
          </a:p>
        </p:txBody>
      </p:sp>
    </p:spTree>
    <p:extLst>
      <p:ext uri="{BB962C8B-B14F-4D97-AF65-F5344CB8AC3E}">
        <p14:creationId xmlns:p14="http://schemas.microsoft.com/office/powerpoint/2010/main" val="227213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1946: Wagner-Murray-Dingell and Taft-Smith-Ball bills (no action)</a:t>
            </a:r>
          </a:p>
          <a:p>
            <a:pPr lvl="1"/>
            <a:r>
              <a:rPr lang="en-US" dirty="0"/>
              <a:t>Bills were in part in opposition to each other, but both sought to provide health payments to low income workers</a:t>
            </a:r>
          </a:p>
          <a:p>
            <a:pPr lvl="1"/>
            <a:r>
              <a:rPr lang="en-US" dirty="0"/>
              <a:t>Neither bill made it to the floor</a:t>
            </a:r>
          </a:p>
        </p:txBody>
      </p:sp>
    </p:spTree>
    <p:extLst>
      <p:ext uri="{BB962C8B-B14F-4D97-AF65-F5344CB8AC3E}">
        <p14:creationId xmlns:p14="http://schemas.microsoft.com/office/powerpoint/2010/main" val="85042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1950s: Social Security Amendments of 1950 and 1956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Payments to health care providers for welfare recipients established in 1950 and expanded in 1956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80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1965: Social Security Amendments of 1965 (Medicare and Medicaid)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Major issue in 1962 Kennedy Campaign (Kennedy was assassinated in 1963)</a:t>
            </a:r>
          </a:p>
          <a:p>
            <a:r>
              <a:rPr lang="en-US" dirty="0"/>
              <a:t>Johnson strongly supported legislation</a:t>
            </a:r>
          </a:p>
          <a:p>
            <a:r>
              <a:rPr lang="en-US" dirty="0"/>
              <a:t>Initial proposal failed in 1964</a:t>
            </a:r>
          </a:p>
          <a:p>
            <a:r>
              <a:rPr lang="en-US" dirty="0"/>
              <a:t>Supported by the AFL-CIO, both parties</a:t>
            </a:r>
          </a:p>
        </p:txBody>
      </p:sp>
    </p:spTree>
    <p:extLst>
      <p:ext uri="{BB962C8B-B14F-4D97-AF65-F5344CB8AC3E}">
        <p14:creationId xmlns:p14="http://schemas.microsoft.com/office/powerpoint/2010/main" val="135849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35239</TotalTime>
  <Words>1808</Words>
  <Application>Microsoft Office PowerPoint</Application>
  <PresentationFormat>Widescreen</PresentationFormat>
  <Paragraphs>214</Paragraphs>
  <Slides>29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HCMI 4225: History of Public Health Insurance in the US</vt:lpstr>
      <vt:lpstr>Key Legislation</vt:lpstr>
      <vt:lpstr>1915: AALL bills (failed)</vt:lpstr>
      <vt:lpstr>1921: Sheppard-Towner Act (expired in 1929)</vt:lpstr>
      <vt:lpstr>1942: Stabilization Act</vt:lpstr>
      <vt:lpstr>1944: Economic Bill of Rights proposal (FDR died a year later)</vt:lpstr>
      <vt:lpstr>Key Legislation</vt:lpstr>
      <vt:lpstr>1950s: Social Security Amendments of 1950 and 1956</vt:lpstr>
      <vt:lpstr>1965: Social Security Amendments of 1965 (Medicare and Medicaid)</vt:lpstr>
      <vt:lpstr>1970: Title X</vt:lpstr>
      <vt:lpstr>1972: Social Security Amendments of 1972</vt:lpstr>
      <vt:lpstr>1973: Health Maintenance Organization Act</vt:lpstr>
      <vt:lpstr>1974: Employee Retirement Income Security Act (ERISA)</vt:lpstr>
      <vt:lpstr>Failed Proposals: Nixon, Ford Carter, and Clinton</vt:lpstr>
      <vt:lpstr>Failed Proposals: Nixon, Ford Carter, and Clinton</vt:lpstr>
      <vt:lpstr>Quadagno – Why the United States Has No National Health Insurance</vt:lpstr>
      <vt:lpstr>Questions to think about</vt:lpstr>
      <vt:lpstr>Introduction</vt:lpstr>
      <vt:lpstr>Political Theories of the Welfare State</vt:lpstr>
      <vt:lpstr>Health Care System and Political Power </vt:lpstr>
      <vt:lpstr>Theory of Stakeholder Mobilization</vt:lpstr>
      <vt:lpstr>Defense of Physician Sovereignty</vt:lpstr>
      <vt:lpstr>Privatizing Organized Labor’s Agenda</vt:lpstr>
      <vt:lpstr>Organized Labor’s Reversal</vt:lpstr>
      <vt:lpstr>Organized Labor’s Reversal</vt:lpstr>
      <vt:lpstr>Triumph of the Insurance Industry: Long-Term Care Defeat</vt:lpstr>
      <vt:lpstr>Triumph of the Insurance Industry: National Health Insurance Revisited</vt:lpstr>
      <vt:lpstr>Conclusion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Murphy, Shane M</cp:lastModifiedBy>
  <cp:revision>135</cp:revision>
  <dcterms:created xsi:type="dcterms:W3CDTF">2018-08-26T19:46:47Z</dcterms:created>
  <dcterms:modified xsi:type="dcterms:W3CDTF">2019-10-02T17:47:52Z</dcterms:modified>
</cp:coreProperties>
</file>