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327" r:id="rId15"/>
    <p:sldId id="328" r:id="rId16"/>
    <p:sldId id="329" r:id="rId17"/>
    <p:sldId id="336" r:id="rId18"/>
    <p:sldId id="330" r:id="rId19"/>
    <p:sldId id="331" r:id="rId20"/>
    <p:sldId id="335" r:id="rId21"/>
    <p:sldId id="333" r:id="rId22"/>
    <p:sldId id="332" r:id="rId23"/>
    <p:sldId id="334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29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Effects of the Affordable Care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9:30 AM – 10:45PM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11:00 PM – 12:30PM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improvements in self-reported health</a:t>
            </a:r>
          </a:p>
          <a:p>
            <a:r>
              <a:rPr lang="en-US" dirty="0" smtClean="0"/>
              <a:t>Improved outcomes for cardiac patients</a:t>
            </a:r>
          </a:p>
          <a:p>
            <a:r>
              <a:rPr lang="en-US" dirty="0" smtClean="0"/>
              <a:t>Infant Mortality Rate Reductions for expansion states between 2014 and 2016, a period where the rate rose slightly for non-expansion states</a:t>
            </a:r>
          </a:p>
          <a:p>
            <a:pPr lvl="1"/>
            <a:r>
              <a:rPr lang="en-US" dirty="0" smtClean="0"/>
              <a:t>Effect largest among African Americans</a:t>
            </a:r>
          </a:p>
          <a:p>
            <a:r>
              <a:rPr lang="en-US" dirty="0" smtClean="0"/>
              <a:t>Limited of no effect on drug overdoses or alcohol poisonings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59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matching for expansion population provided large spending savings for expansion states</a:t>
            </a:r>
          </a:p>
          <a:p>
            <a:pPr lvl="1"/>
            <a:r>
              <a:rPr lang="en-US" dirty="0" smtClean="0"/>
              <a:t>No significant increase in state spending on Medicaid, including savings in some states</a:t>
            </a:r>
          </a:p>
          <a:p>
            <a:r>
              <a:rPr lang="en-US" dirty="0" smtClean="0"/>
              <a:t>Possible reduction in overall spending due to spillovers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costs related to behavioral health services, crime and the criminal justice system, and Supplemental Security Income program costs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Lower Medicaid spending per enrollee</a:t>
            </a:r>
          </a:p>
          <a:p>
            <a:pPr lvl="1"/>
            <a:r>
              <a:rPr lang="en-US" dirty="0" smtClean="0"/>
              <a:t>New enrollees generally less expensive than existing enrollees</a:t>
            </a:r>
          </a:p>
          <a:p>
            <a:pPr lvl="1"/>
            <a:r>
              <a:rPr lang="en-US" dirty="0" smtClean="0"/>
              <a:t>First year of enrollment generally more expensive than subsequent years</a:t>
            </a:r>
          </a:p>
          <a:p>
            <a:r>
              <a:rPr lang="en-US" dirty="0" smtClean="0"/>
              <a:t>Medicaid expansion lowers marketplace premiums</a:t>
            </a:r>
          </a:p>
          <a:p>
            <a:pPr lvl="1"/>
            <a:r>
              <a:rPr lang="en-US" dirty="0" smtClean="0"/>
              <a:t>Marketplace enrollees younger and healthier in expansion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21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on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in uninsured visits and uncompensated care costs</a:t>
            </a:r>
          </a:p>
          <a:p>
            <a:pPr lvl="1"/>
            <a:r>
              <a:rPr lang="en-US" dirty="0" smtClean="0"/>
              <a:t>Decline in uninsured ED visits and increase in Medicaid-covered ED visits</a:t>
            </a:r>
          </a:p>
          <a:p>
            <a:pPr lvl="1"/>
            <a:r>
              <a:rPr lang="en-US" dirty="0" smtClean="0"/>
              <a:t>Increase in Medicaid-covered substance use disorder treatment facility visits</a:t>
            </a:r>
          </a:p>
          <a:p>
            <a:pPr lvl="1"/>
            <a:r>
              <a:rPr lang="en-US" dirty="0" smtClean="0"/>
              <a:t>Reduced disparity in uninsured </a:t>
            </a:r>
            <a:r>
              <a:rPr lang="en-US" dirty="0"/>
              <a:t>visits between hospitals that treat a disproportionate share of low-income patients (DSH </a:t>
            </a:r>
            <a:r>
              <a:rPr lang="en-US" dirty="0" smtClean="0"/>
              <a:t>hospitals/safety net hospitals) </a:t>
            </a:r>
            <a:r>
              <a:rPr lang="en-US" dirty="0"/>
              <a:t>and those that do </a:t>
            </a:r>
            <a:r>
              <a:rPr lang="en-US" dirty="0" smtClean="0"/>
              <a:t>not</a:t>
            </a:r>
          </a:p>
          <a:p>
            <a:pPr lvl="1"/>
            <a:r>
              <a:rPr lang="en-US" dirty="0" smtClean="0"/>
              <a:t>Improved overall hospital financial performance, reduced probability of closure</a:t>
            </a:r>
          </a:p>
          <a:p>
            <a:pPr lvl="2"/>
            <a:r>
              <a:rPr lang="en-US" dirty="0" smtClean="0"/>
              <a:t>Especially in rural areas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25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Market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jobs</a:t>
            </a:r>
          </a:p>
          <a:p>
            <a:r>
              <a:rPr lang="en-US" dirty="0" smtClean="0"/>
              <a:t>Did not reduce employment for low-income workers</a:t>
            </a:r>
          </a:p>
          <a:p>
            <a:r>
              <a:rPr lang="en-US" dirty="0" smtClean="0"/>
              <a:t>Enrollees looking for work reported Medicaid enrollment made it easier to seek employment, those employed reported it made it easier to continue working</a:t>
            </a:r>
          </a:p>
          <a:p>
            <a:r>
              <a:rPr lang="en-US" dirty="0" smtClean="0"/>
              <a:t>Increase volunteering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88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 Premiums: Skyrocketing?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103184" cy="4351338"/>
          </a:xfrm>
        </p:spPr>
        <p:txBody>
          <a:bodyPr/>
          <a:lstStyle/>
          <a:p>
            <a:r>
              <a:rPr lang="en-US" dirty="0" smtClean="0"/>
              <a:t>Premiums grew by over 6% between 2004 and 2009</a:t>
            </a:r>
          </a:p>
          <a:p>
            <a:r>
              <a:rPr lang="en-US" dirty="0" smtClean="0"/>
              <a:t>If such growth continued, the cost for a family would grow to: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1384" y="1616063"/>
            <a:ext cx="5204495" cy="524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99313"/>
              </p:ext>
            </p:extLst>
          </p:nvPr>
        </p:nvGraphicFramePr>
        <p:xfrm>
          <a:off x="2670590" y="3717760"/>
          <a:ext cx="1937504" cy="2725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8752">
                  <a:extLst>
                    <a:ext uri="{9D8B030D-6E8A-4147-A177-3AD203B41FA5}">
                      <a16:colId xmlns:a16="http://schemas.microsoft.com/office/drawing/2014/main" val="4201426475"/>
                    </a:ext>
                  </a:extLst>
                </a:gridCol>
                <a:gridCol w="968752">
                  <a:extLst>
                    <a:ext uri="{9D8B030D-6E8A-4147-A177-3AD203B41FA5}">
                      <a16:colId xmlns:a16="http://schemas.microsoft.com/office/drawing/2014/main" val="868945342"/>
                    </a:ext>
                  </a:extLst>
                </a:gridCol>
              </a:tblGrid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14190.88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0417616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15056.52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8510122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15974.97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98392185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16949.44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7350728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17983.35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34998228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19080.34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9687994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20244.24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639616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21479.14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40960164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22789.37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518619623"/>
                  </a:ext>
                </a:extLst>
              </a:tr>
              <a:tr h="272515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24179.52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36496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477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Health Insurance Premiums: Skyrocketing?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41395" cy="4351338"/>
          </a:xfrm>
        </p:spPr>
        <p:txBody>
          <a:bodyPr/>
          <a:lstStyle/>
          <a:p>
            <a:r>
              <a:rPr lang="en-US" dirty="0" smtClean="0"/>
              <a:t>Actual growth rate has ben about 4.3%</a:t>
            </a:r>
            <a:endParaRPr lang="en-US" dirty="0"/>
          </a:p>
        </p:txBody>
      </p:sp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116" y="1767138"/>
            <a:ext cx="6648450" cy="500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509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Figure G: Percentage of Firms Offering Health Benefits, by Firm Size, 1999-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504" y="1673435"/>
            <a:ext cx="6686550" cy="502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5356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MLR and premiums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Increases in premiums will be tied to increases in healthcare spending by MLR regulations</a:t>
            </a:r>
          </a:p>
          <a:p>
            <a:endParaRPr lang="en-US" dirty="0"/>
          </a:p>
        </p:txBody>
      </p:sp>
      <p:pic>
        <p:nvPicPr>
          <p:cNvPr id="1026" name="Picture 2" descr="slow and steady vs herky-jerky 20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001294"/>
            <a:ext cx="4572000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747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Re-insurance pools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flavors</a:t>
            </a:r>
          </a:p>
          <a:p>
            <a:pPr lvl="1"/>
            <a:r>
              <a:rPr lang="en-US" dirty="0" smtClean="0"/>
              <a:t>State run external money</a:t>
            </a:r>
          </a:p>
          <a:p>
            <a:pPr lvl="2"/>
            <a:r>
              <a:rPr lang="en-US" dirty="0" smtClean="0"/>
              <a:t>External </a:t>
            </a:r>
            <a:r>
              <a:rPr lang="en-US" dirty="0"/>
              <a:t>source of state based money is added to the pool of money collected by premiums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Only adopted in few states</a:t>
            </a:r>
            <a:endParaRPr lang="en-US" dirty="0"/>
          </a:p>
          <a:p>
            <a:pPr lvl="1"/>
            <a:r>
              <a:rPr lang="en-US" dirty="0" smtClean="0"/>
              <a:t>CMS run catastrophic reinsurance</a:t>
            </a:r>
          </a:p>
          <a:p>
            <a:pPr lvl="2"/>
            <a:r>
              <a:rPr lang="en-US" dirty="0" smtClean="0"/>
              <a:t>Funded by premiums</a:t>
            </a:r>
          </a:p>
          <a:p>
            <a:pPr lvl="2"/>
            <a:r>
              <a:rPr lang="en-US" dirty="0" smtClean="0"/>
              <a:t>High-cost </a:t>
            </a:r>
            <a:r>
              <a:rPr lang="en-US" dirty="0"/>
              <a:t>risk </a:t>
            </a:r>
            <a:r>
              <a:rPr lang="en-US" dirty="0" smtClean="0"/>
              <a:t>pool</a:t>
            </a:r>
          </a:p>
          <a:p>
            <a:pPr lvl="2"/>
            <a:r>
              <a:rPr lang="en-US" dirty="0" smtClean="0"/>
              <a:t>Reimburses </a:t>
            </a:r>
            <a:r>
              <a:rPr lang="en-US" dirty="0"/>
              <a:t>issuers for 60 percent of an enrollee’s aggregated paid claims costs exceeding $1 million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Reinsurance reduces overall </a:t>
            </a:r>
            <a:r>
              <a:rPr lang="en-US" dirty="0" err="1" smtClean="0"/>
              <a:t>preimums</a:t>
            </a:r>
            <a:endParaRPr lang="en-US" dirty="0" smtClean="0"/>
          </a:p>
          <a:p>
            <a:pPr lvl="1"/>
            <a:r>
              <a:rPr lang="en-US" dirty="0" smtClean="0"/>
              <a:t>Reduces high premiums more than low premiums</a:t>
            </a:r>
          </a:p>
          <a:p>
            <a:pPr lvl="1"/>
            <a:r>
              <a:rPr lang="en-US" dirty="0" smtClean="0"/>
              <a:t>Reduces non-subsidized premiums and raises subsidized premiums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19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Advanced Premium Tax Credits (APTC)</a:t>
            </a:r>
            <a:r>
              <a:rPr lang="en-US" dirty="0" smtClean="0"/>
              <a:t> (and Gold gapping)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Advanced Premium Tax Credits (APTC) are how people get subsidized to buy Qualified Health </a:t>
            </a:r>
            <a:r>
              <a:rPr lang="en-US" dirty="0" smtClean="0"/>
              <a:t>Plans </a:t>
            </a:r>
            <a:r>
              <a:rPr lang="en-US" dirty="0"/>
              <a:t>on </a:t>
            </a:r>
            <a:r>
              <a:rPr lang="en-US" dirty="0" smtClean="0"/>
              <a:t>Exchange.</a:t>
            </a:r>
          </a:p>
          <a:p>
            <a:pPr lvl="1"/>
            <a:r>
              <a:rPr lang="en-US" dirty="0" smtClean="0"/>
              <a:t>Based </a:t>
            </a:r>
            <a:r>
              <a:rPr lang="en-US" dirty="0"/>
              <a:t>on an individual’s income as determined by their family unit’s </a:t>
            </a:r>
            <a:r>
              <a:rPr lang="en-US" dirty="0" smtClean="0"/>
              <a:t>FPL percentage </a:t>
            </a:r>
            <a:r>
              <a:rPr lang="en-US" dirty="0"/>
              <a:t>and the cost of the second least expensive Silver plan </a:t>
            </a:r>
            <a:r>
              <a:rPr lang="en-US" dirty="0" smtClean="0"/>
              <a:t>offered </a:t>
            </a:r>
            <a:r>
              <a:rPr lang="en-US" dirty="0"/>
              <a:t>on Exchange in their area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Second least expensive plan is called the benchmark plan</a:t>
            </a:r>
          </a:p>
          <a:p>
            <a:r>
              <a:rPr lang="en-US" dirty="0"/>
              <a:t>The subsidy arrangement means that individuals with the same exact financial situation will pay the same amount post-APTC subsidy for the second lowest Silver plan across the country</a:t>
            </a:r>
            <a:r>
              <a:rPr lang="en-US" dirty="0" smtClean="0"/>
              <a:t>.</a:t>
            </a:r>
          </a:p>
          <a:p>
            <a:r>
              <a:rPr lang="en-US" dirty="0"/>
              <a:t>Zero premium plans happen when a plan is priced below the silver benchmark and the relative premium spread is bigger than the individual’s expected personal contribution.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the 100-138% cohort, the personal contribution for a single individual ranges from $22/month to about $55 per month for the benchmark silver plan. </a:t>
            </a:r>
            <a:endParaRPr lang="en-US" dirty="0" smtClean="0"/>
          </a:p>
          <a:p>
            <a:pPr lvl="1"/>
            <a:r>
              <a:rPr lang="en-US" dirty="0" smtClean="0"/>
              <a:t>The goal is for premiums of cheapest plans not to exceed 9.66% of income</a:t>
            </a:r>
          </a:p>
        </p:txBody>
      </p:sp>
    </p:spTree>
    <p:extLst>
      <p:ext uri="{BB962C8B-B14F-4D97-AF65-F5344CB8AC3E}">
        <p14:creationId xmlns:p14="http://schemas.microsoft.com/office/powerpoint/2010/main" val="911260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US citizens and legal residents with income up to 138% FPL qualify for coverage in participating states</a:t>
            </a:r>
          </a:p>
          <a:p>
            <a:r>
              <a:rPr lang="en-US" dirty="0" smtClean="0"/>
              <a:t>Led to large growth in enrollment in participating states, smaller growth in non-participating states</a:t>
            </a:r>
          </a:p>
          <a:p>
            <a:r>
              <a:rPr lang="en-US" dirty="0" smtClean="0"/>
              <a:t>Reduction in uninsured rates, especially among low-income individuals</a:t>
            </a:r>
          </a:p>
          <a:p>
            <a:r>
              <a:rPr lang="en-US" dirty="0" smtClean="0"/>
              <a:t>Partial Woodwork effect/welcome mat effect</a:t>
            </a:r>
          </a:p>
          <a:p>
            <a:pPr lvl="1"/>
            <a:r>
              <a:rPr lang="en-US" dirty="0" smtClean="0"/>
              <a:t>Growth among individuals who were previously eligible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819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Silvergapping</a:t>
            </a:r>
            <a:r>
              <a:rPr lang="en-US" dirty="0" smtClean="0"/>
              <a:t> (and Gold gapping)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Advanced Premium Tax Credits (APTC) are how people get subsidized to buy Qualified Health </a:t>
            </a:r>
            <a:r>
              <a:rPr lang="en-US" dirty="0" smtClean="0"/>
              <a:t>Plans </a:t>
            </a:r>
            <a:r>
              <a:rPr lang="en-US" dirty="0"/>
              <a:t>on </a:t>
            </a:r>
            <a:r>
              <a:rPr lang="en-US" dirty="0" smtClean="0"/>
              <a:t>Exchange.</a:t>
            </a:r>
          </a:p>
          <a:p>
            <a:pPr lvl="1"/>
            <a:r>
              <a:rPr lang="en-US" dirty="0" smtClean="0"/>
              <a:t>Based </a:t>
            </a:r>
            <a:r>
              <a:rPr lang="en-US" dirty="0"/>
              <a:t>on an individual’s income as determined by their family unit’s </a:t>
            </a:r>
            <a:r>
              <a:rPr lang="en-US" dirty="0" smtClean="0"/>
              <a:t>FPL percentage </a:t>
            </a:r>
            <a:r>
              <a:rPr lang="en-US" dirty="0"/>
              <a:t>and the cost of the second least expensive Silver plan </a:t>
            </a:r>
            <a:r>
              <a:rPr lang="en-US" dirty="0" smtClean="0"/>
              <a:t>offered </a:t>
            </a:r>
            <a:r>
              <a:rPr lang="en-US" dirty="0"/>
              <a:t>on Exchange in their area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Second least expensive plan is called the benchmark plan</a:t>
            </a:r>
          </a:p>
          <a:p>
            <a:r>
              <a:rPr lang="en-US" dirty="0"/>
              <a:t>The subsidy arrangement means that individuals with the same exact financial situation will pay the same amount post-APTC subsidy for the second lowest Silver plan across the country</a:t>
            </a:r>
            <a:r>
              <a:rPr lang="en-US" dirty="0" smtClean="0"/>
              <a:t>.</a:t>
            </a:r>
          </a:p>
          <a:p>
            <a:r>
              <a:rPr lang="en-US" dirty="0"/>
              <a:t>Zero premium plans happen when a plan is priced below the silver benchmark and the relative premium spread is bigger than the individual’s expected personal contribution. For the 100-138% cohort, the personal contribution for a single individual ranges from $22/month to about $55 per month for the benchmark silver plan. The benchmark plan is a silver plan with 94% AV CSR benefits. That translates into a deductible ranging from zero to a few hundred dollars and an out of pocket max of less than $2,000. Compared to a baseline silver, this is a great improvement in the quality of the benefit. It is still significantly worse than Medicaid if we assume appointments can be found.</a:t>
            </a:r>
            <a:endParaRPr lang="en-US" dirty="0"/>
          </a:p>
          <a:p>
            <a:r>
              <a:rPr lang="en-US" dirty="0" err="1"/>
              <a:t>Silvergapping</a:t>
            </a:r>
            <a:r>
              <a:rPr lang="en-US" dirty="0"/>
              <a:t> </a:t>
            </a:r>
            <a:r>
              <a:rPr lang="en-US" dirty="0" smtClean="0"/>
              <a:t>is the </a:t>
            </a:r>
            <a:r>
              <a:rPr lang="en-US" dirty="0"/>
              <a:t>measure of the spread between the least expensive Silver plan in a county and the benchmark Silver plan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bigger the spread, the better the deal that subsidized folks may be able to get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smaller the spread, the worse (comparative) deal subsidized buyers get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Silver gapping is only about the relative differences in price and not about the absolute price levels.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29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Silver Gapping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Maximizing silver gap maximizes the relative value of the APTC subsidy</a:t>
            </a:r>
          </a:p>
          <a:p>
            <a:r>
              <a:rPr lang="en-US" dirty="0"/>
              <a:t>Carriers </a:t>
            </a:r>
            <a:r>
              <a:rPr lang="en-US" dirty="0" smtClean="0"/>
              <a:t>offer </a:t>
            </a:r>
            <a:r>
              <a:rPr lang="en-US" dirty="0"/>
              <a:t>a low price Silver and then a higher priced Silver as the </a:t>
            </a:r>
            <a:r>
              <a:rPr lang="en-US" dirty="0" smtClean="0"/>
              <a:t>benchmark</a:t>
            </a:r>
          </a:p>
          <a:p>
            <a:r>
              <a:rPr lang="en-US" dirty="0" smtClean="0"/>
              <a:t>Drive </a:t>
            </a:r>
            <a:r>
              <a:rPr lang="en-US" dirty="0"/>
              <a:t>people to the #1 Silver plan as it will be comparatively cheaper than the #2 Silver.  It will also have the ability to drive people to very low premium Bronze plans.</a:t>
            </a:r>
            <a:endParaRPr lang="en-US" dirty="0" smtClean="0"/>
          </a:p>
          <a:p>
            <a:r>
              <a:rPr lang="en-US" dirty="0" smtClean="0"/>
              <a:t>Example in CA:</a:t>
            </a:r>
          </a:p>
          <a:p>
            <a:pPr lvl="1"/>
            <a:r>
              <a:rPr lang="en-US" dirty="0"/>
              <a:t>Region 16 that Molina made its play and gained its share. Molina put up both the cheapest silver and the cheapest bronze plans in that region — massively undercutting the benchmark silver plan, and thus offering buyers a major discount on the Cost Sharing Reduction (CSR) subsidies available only with silver. For a 40 year-old earning $23,000, a shared under 200% of the Federal Poverty Level (FPL), Molina silver is just $74 per month in Region 16 in 2016, vs. the benchmark silver’s $119 (Health Net). Molina’s bronze plan at that age and income level is just $1 per month, vs. $55 for the nearest competitor.</a:t>
            </a:r>
          </a:p>
        </p:txBody>
      </p:sp>
    </p:spTree>
    <p:extLst>
      <p:ext uri="{BB962C8B-B14F-4D97-AF65-F5344CB8AC3E}">
        <p14:creationId xmlns:p14="http://schemas.microsoft.com/office/powerpoint/2010/main" val="18543342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Silver </a:t>
            </a:r>
            <a:r>
              <a:rPr lang="en-US" dirty="0" err="1" smtClean="0"/>
              <a:t>Spaming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The goal of an insurer in the Silver Spam strategy is to offer the #1 and #2 silver plans in the region with a very small gap between those two</a:t>
            </a:r>
            <a:r>
              <a:rPr lang="en-US" dirty="0" smtClean="0"/>
              <a:t>.</a:t>
            </a:r>
          </a:p>
          <a:p>
            <a:r>
              <a:rPr lang="en-US" dirty="0" smtClean="0"/>
              <a:t>Furthermore </a:t>
            </a:r>
            <a:r>
              <a:rPr lang="en-US" dirty="0"/>
              <a:t>if they can keep the price of the second Silver significantly lower than the price of the first Silver plan offered by a competitor, </a:t>
            </a:r>
            <a:r>
              <a:rPr lang="en-US" dirty="0" smtClean="0"/>
              <a:t>they’ll capture a large segment of the market.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objective of the Silver Spam strategy is to take away </a:t>
            </a:r>
            <a:r>
              <a:rPr lang="en-US" dirty="0" smtClean="0"/>
              <a:t>choice.</a:t>
            </a:r>
          </a:p>
          <a:p>
            <a:r>
              <a:rPr lang="en-US" dirty="0" smtClean="0"/>
              <a:t>The </a:t>
            </a:r>
            <a:r>
              <a:rPr lang="en-US" dirty="0"/>
              <a:t>relative value of the APTC when applied to the purchase of the 1st Silver is not much higher than it is when applied to the #2 benchmark </a:t>
            </a:r>
            <a:r>
              <a:rPr lang="en-US" dirty="0" smtClean="0"/>
              <a:t>Silver.</a:t>
            </a:r>
          </a:p>
          <a:p>
            <a:r>
              <a:rPr lang="en-US" dirty="0" smtClean="0"/>
              <a:t>If </a:t>
            </a:r>
            <a:r>
              <a:rPr lang="en-US" dirty="0"/>
              <a:t>there is a large gap between the Silver Spammer’s Silver plans and the next best offer, the Silver Spammer will capture a large proportion of the market for Silver and should (all else being equal) capture a decent proportion of the Bronze market.</a:t>
            </a:r>
            <a:endParaRPr lang="en-US" dirty="0" smtClean="0"/>
          </a:p>
          <a:p>
            <a:r>
              <a:rPr lang="en-US" dirty="0" smtClean="0"/>
              <a:t>Example in Chicago:</a:t>
            </a:r>
          </a:p>
          <a:p>
            <a:pPr lvl="1"/>
            <a:r>
              <a:rPr lang="en-US" dirty="0"/>
              <a:t>For a 40 year old non-smoker, Celtic/</a:t>
            </a:r>
            <a:r>
              <a:rPr lang="en-US" dirty="0" err="1"/>
              <a:t>Ambetter</a:t>
            </a:r>
            <a:r>
              <a:rPr lang="en-US" dirty="0"/>
              <a:t> offers the 1st and 2nd Silver at $195 and $198, as well as the next four Silvers. The first non Celtic/</a:t>
            </a:r>
            <a:r>
              <a:rPr lang="en-US" dirty="0" err="1"/>
              <a:t>Ambetter</a:t>
            </a:r>
            <a:r>
              <a:rPr lang="en-US" dirty="0"/>
              <a:t> Silver is priced at $249.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Celtic/</a:t>
            </a:r>
            <a:r>
              <a:rPr lang="en-US" dirty="0" err="1"/>
              <a:t>Ambetter</a:t>
            </a:r>
            <a:r>
              <a:rPr lang="en-US" dirty="0"/>
              <a:t> Silvers are all HMOs, and they all are sharing the same very narrow network. The benefit configuration (deductibles and co-insurance) change, but the out of pocket maximums are all tightly clustered. </a:t>
            </a:r>
            <a:r>
              <a:rPr lang="en-US" dirty="0" smtClean="0"/>
              <a:t>These </a:t>
            </a:r>
            <a:r>
              <a:rPr lang="en-US" dirty="0"/>
              <a:t>six plans are functionally similar plans. The business decision to introduce these six plans, and more importantly the #2 Silver at just a few bucks more than #1 is a membership recruitment decision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Both these “APTC hacking” strategies capitalize on regions with a small number of insurers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284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Insurance Company or Status: Churn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</a:t>
            </a:r>
            <a:r>
              <a:rPr lang="en-US" dirty="0"/>
              <a:t>to implementation of the Affordable Care Act (ACA), nearly 60 percent of pregnant women experienced a month-to-month change in insurance type in the nine months leading to delivery, and half were uninsured at some point in the six months following </a:t>
            </a:r>
            <a:r>
              <a:rPr lang="en-US" dirty="0" smtClean="0"/>
              <a:t>birth</a:t>
            </a:r>
          </a:p>
          <a:p>
            <a:r>
              <a:rPr lang="en-US" dirty="0" smtClean="0"/>
              <a:t>This has reduced to 14.5% pre-delivery and 16.9% post delivery</a:t>
            </a:r>
          </a:p>
          <a:p>
            <a:pPr lvl="1"/>
            <a:r>
              <a:rPr lang="en-US" dirty="0" smtClean="0"/>
              <a:t>Greater improvement in expansion states</a:t>
            </a:r>
          </a:p>
          <a:p>
            <a:pPr lvl="1"/>
            <a:endParaRPr lang="en-US" dirty="0"/>
          </a:p>
          <a:p>
            <a:r>
              <a:rPr lang="en-US" dirty="0" smtClean="0"/>
              <a:t>Auto-renewal is critical in reducing churn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84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Obama, Barack. "United States health care reform: progress to date and next steps." </a:t>
            </a:r>
            <a:r>
              <a:rPr lang="en-US" i="1" dirty="0" err="1"/>
              <a:t>Jama</a:t>
            </a:r>
            <a:r>
              <a:rPr lang="en-US" dirty="0"/>
              <a:t> 316, no. 5 (2016): 525-532</a:t>
            </a:r>
            <a:r>
              <a:rPr lang="en-US" dirty="0" smtClean="0"/>
              <a:t>.</a:t>
            </a:r>
          </a:p>
          <a:p>
            <a:r>
              <a:rPr lang="en-US" dirty="0" err="1"/>
              <a:t>Courtemanche</a:t>
            </a:r>
            <a:r>
              <a:rPr lang="en-US" dirty="0"/>
              <a:t>, Charles, James </a:t>
            </a:r>
            <a:r>
              <a:rPr lang="en-US" dirty="0" err="1"/>
              <a:t>Marton</a:t>
            </a:r>
            <a:r>
              <a:rPr lang="en-US" dirty="0"/>
              <a:t>, Benjamin </a:t>
            </a:r>
            <a:r>
              <a:rPr lang="en-US" dirty="0" err="1"/>
              <a:t>Ukert</a:t>
            </a:r>
            <a:r>
              <a:rPr lang="en-US" dirty="0"/>
              <a:t>, Aaron </a:t>
            </a:r>
            <a:r>
              <a:rPr lang="en-US" dirty="0" err="1"/>
              <a:t>Yelowitz</a:t>
            </a:r>
            <a:r>
              <a:rPr lang="en-US" dirty="0"/>
              <a:t>, and Daniela Zapata. "Early Effects of the Affordable Care Act on Health Care Access, Risky Health Behaviors, and Self‐Assessed Health." </a:t>
            </a:r>
            <a:r>
              <a:rPr lang="en-US" i="1" dirty="0"/>
              <a:t>Southern Economic Journal</a:t>
            </a:r>
            <a:r>
              <a:rPr lang="en-US" dirty="0"/>
              <a:t> 84, no. 3 (2018): 660-691</a:t>
            </a:r>
            <a:r>
              <a:rPr lang="en-US" dirty="0" smtClean="0"/>
              <a:t>.</a:t>
            </a:r>
          </a:p>
          <a:p>
            <a:r>
              <a:rPr lang="en-US" dirty="0" err="1"/>
              <a:t>Antonisse</a:t>
            </a:r>
            <a:r>
              <a:rPr lang="en-US" dirty="0"/>
              <a:t>, Larisa, Rachel Garfield, Robin </a:t>
            </a:r>
            <a:r>
              <a:rPr lang="en-US" dirty="0" err="1"/>
              <a:t>Rudowitz</a:t>
            </a:r>
            <a:r>
              <a:rPr lang="en-US" dirty="0"/>
              <a:t>, and Samantha </a:t>
            </a:r>
            <a:r>
              <a:rPr lang="en-US" dirty="0" err="1"/>
              <a:t>Artiga</a:t>
            </a:r>
            <a:r>
              <a:rPr lang="en-US" dirty="0"/>
              <a:t>. "The effects of Medicaid expansion under the ACA: Updated findings from a literature review." (2017</a:t>
            </a:r>
            <a:r>
              <a:rPr lang="en-US" dirty="0" smtClean="0"/>
              <a:t>). </a:t>
            </a:r>
            <a:r>
              <a:rPr lang="en-US" dirty="0"/>
              <a:t>KFF https://www.kff.org/medicaid/issue-brief/the-effects-of-medicaid-expansion-under-the-aca-updated-findings-from-a-literature-review-march-2018/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Crowding out of private insurance</a:t>
            </a:r>
          </a:p>
          <a:p>
            <a:pPr lvl="1"/>
            <a:r>
              <a:rPr lang="en-US" dirty="0" smtClean="0"/>
              <a:t>Mixed results, although there has been some decline in private coverage in participating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25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subgroups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Coverage </a:t>
            </a:r>
            <a:r>
              <a:rPr lang="en-US" dirty="0"/>
              <a:t>gains in expansion versus non-expansion states for specific vulnerable </a:t>
            </a:r>
            <a:r>
              <a:rPr lang="en-US" dirty="0" smtClean="0"/>
              <a:t>populations:</a:t>
            </a:r>
          </a:p>
          <a:p>
            <a:pPr lvl="1"/>
            <a:r>
              <a:rPr lang="en-US" dirty="0" smtClean="0"/>
              <a:t>young </a:t>
            </a:r>
            <a:r>
              <a:rPr lang="en-US" dirty="0"/>
              <a:t>adults, prescription drug users, people with HIV, veterans, parents, mothers, women of reproductive age (with and without children), children, lesbian, gay, and bisexual adults, newly diagnosed cancer patients, women diagnosed with a gynecologic malignancy, low-income workers, low-educated adults, early retirees, and childless adults with incomes under 100% </a:t>
            </a:r>
            <a:r>
              <a:rPr lang="en-US" dirty="0" smtClean="0"/>
              <a:t>FPL</a:t>
            </a:r>
          </a:p>
          <a:p>
            <a:r>
              <a:rPr lang="en-US" dirty="0" smtClean="0"/>
              <a:t>Disproportionately positive impact in rural areas in expansion states</a:t>
            </a:r>
          </a:p>
          <a:p>
            <a:r>
              <a:rPr lang="en-US" dirty="0" smtClean="0"/>
              <a:t>Gains can be found across racial/ethnic categories</a:t>
            </a:r>
          </a:p>
          <a:p>
            <a:pPr lvl="1"/>
            <a:r>
              <a:rPr lang="en-US" dirty="0" smtClean="0"/>
              <a:t>Reduced disparities by income and age</a:t>
            </a:r>
          </a:p>
          <a:p>
            <a:pPr lvl="1"/>
            <a:r>
              <a:rPr lang="en-US" dirty="0" smtClean="0"/>
              <a:t>Possibly reducing disparities by race/ethnicity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9613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Coverage: Medicaid expansion</a:t>
            </a:r>
            <a:r>
              <a:rPr lang="en-US" dirty="0" smtClean="0"/>
              <a:t>: Alternative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1115 gave states the option of expanding Medicaid in alternative ways</a:t>
            </a:r>
          </a:p>
          <a:p>
            <a:r>
              <a:rPr lang="en-US" dirty="0" smtClean="0"/>
              <a:t>These states (especially Arkansas, Michigan, and Indiana) have shown similar gains in coverage rates</a:t>
            </a:r>
          </a:p>
          <a:p>
            <a:r>
              <a:rPr lang="en-US" dirty="0" smtClean="0"/>
              <a:t>Indiana instituted monthly contributions which have created enrollment and continuing coverage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6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Increases in cancer diagnosis rates (especially early stage)</a:t>
            </a:r>
          </a:p>
          <a:p>
            <a:pPr lvl="1"/>
            <a:r>
              <a:rPr lang="en-US" dirty="0" smtClean="0"/>
              <a:t>Earlier presentation for common surgical conditions – lowering complications</a:t>
            </a:r>
          </a:p>
          <a:p>
            <a:pPr lvl="1"/>
            <a:r>
              <a:rPr lang="en-US" dirty="0" smtClean="0"/>
              <a:t>Increase listing for heart transplants among African Americans</a:t>
            </a:r>
          </a:p>
          <a:p>
            <a:pPr lvl="1"/>
            <a:r>
              <a:rPr lang="en-US" dirty="0" smtClean="0"/>
              <a:t>Increased access for treatment of behavioral and mental health conditions</a:t>
            </a:r>
          </a:p>
          <a:p>
            <a:pPr lvl="1"/>
            <a:r>
              <a:rPr lang="en-US" dirty="0" smtClean="0"/>
              <a:t>Increase in prescriptions for opioid use disorder and overdose</a:t>
            </a:r>
          </a:p>
          <a:p>
            <a:pPr lvl="1"/>
            <a:r>
              <a:rPr lang="en-US" dirty="0" smtClean="0"/>
              <a:t>Increase in prescriptions for smoking cessation drugs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51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Reduction in disparities by race, income, education, and employment status in access and affordability</a:t>
            </a:r>
          </a:p>
          <a:p>
            <a:pPr lvl="1"/>
            <a:r>
              <a:rPr lang="en-US" dirty="0" smtClean="0"/>
              <a:t>Increased rates of optimal care for patients with common surgical conditions</a:t>
            </a:r>
          </a:p>
          <a:p>
            <a:pPr lvl="1"/>
            <a:r>
              <a:rPr lang="en-US" dirty="0" smtClean="0"/>
              <a:t>Improved quality of care for common community health care treated conditions:</a:t>
            </a:r>
          </a:p>
          <a:p>
            <a:pPr lvl="2"/>
            <a:r>
              <a:rPr lang="en-US" dirty="0" smtClean="0"/>
              <a:t>Asthma, Pap testing, BMI assessment, hypertension control</a:t>
            </a:r>
          </a:p>
          <a:p>
            <a:pPr lvl="1"/>
            <a:r>
              <a:rPr lang="en-US" dirty="0" smtClean="0"/>
              <a:t>Declines in uninsured ED visits, but mixed evidence and no significant change in total ED volume</a:t>
            </a:r>
          </a:p>
          <a:p>
            <a:pPr lvl="1"/>
            <a:r>
              <a:rPr lang="en-US" dirty="0" smtClean="0"/>
              <a:t>Reduced LOS for Medicaid patients</a:t>
            </a:r>
          </a:p>
          <a:p>
            <a:pPr lvl="1"/>
            <a:r>
              <a:rPr lang="en-US" dirty="0" smtClean="0"/>
              <a:t>Improvements in care and quality in areas with primary care shortages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8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Confusion in non-waiver states</a:t>
            </a:r>
          </a:p>
          <a:p>
            <a:r>
              <a:rPr lang="en-US" dirty="0" smtClean="0"/>
              <a:t>Failures to follow up with new patients</a:t>
            </a:r>
          </a:p>
          <a:p>
            <a:r>
              <a:rPr lang="en-US" dirty="0" smtClean="0"/>
              <a:t>Longer wait times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90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Affordability and Financial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reduced patients with unmet medical need because of cost</a:t>
            </a:r>
          </a:p>
          <a:p>
            <a:r>
              <a:rPr lang="en-US" dirty="0" smtClean="0"/>
              <a:t>Reduction in OOP</a:t>
            </a:r>
          </a:p>
          <a:p>
            <a:pPr lvl="1"/>
            <a:r>
              <a:rPr lang="en-US" dirty="0" smtClean="0"/>
              <a:t>Average reduction in 2014 of about $205</a:t>
            </a:r>
          </a:p>
          <a:p>
            <a:pPr lvl="1"/>
            <a:r>
              <a:rPr lang="en-US" dirty="0" smtClean="0"/>
              <a:t>Greater reductions among Medicaid expansion covered individuals than subsidized marketplace coverage individuals</a:t>
            </a:r>
          </a:p>
          <a:p>
            <a:r>
              <a:rPr lang="en-US" dirty="0" smtClean="0"/>
              <a:t>Declines in unpaid bills and financial stress over future bills</a:t>
            </a:r>
          </a:p>
          <a:p>
            <a:pPr lvl="1"/>
            <a:r>
              <a:rPr lang="en-US" dirty="0"/>
              <a:t>In Ohio, percentage of expansion enrollees with medical debt fell by nearly half since enrolling in Medicaid (55.8% had debt prior to enrollment, 30.8% had debt at the time of the study)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86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53312</TotalTime>
  <Words>1836</Words>
  <Application>Microsoft Office PowerPoint</Application>
  <PresentationFormat>Widescreen</PresentationFormat>
  <Paragraphs>163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HCMI 4225: Effects of the Affordable Care Act</vt:lpstr>
      <vt:lpstr>Coverage: Medicaid expansion</vt:lpstr>
      <vt:lpstr>Coverage: Medicaid expansion: criticism</vt:lpstr>
      <vt:lpstr>Coverage: Medicaid expansion: subgroups</vt:lpstr>
      <vt:lpstr>Coverage: Medicaid expansion: Alternative approaches</vt:lpstr>
      <vt:lpstr>Access, Utilization</vt:lpstr>
      <vt:lpstr>Access, Utilization</vt:lpstr>
      <vt:lpstr>Access, Utilization: Criticism</vt:lpstr>
      <vt:lpstr>Affordability and Financial Security</vt:lpstr>
      <vt:lpstr>Health Outcomes</vt:lpstr>
      <vt:lpstr>Economic effects</vt:lpstr>
      <vt:lpstr>Impacts on providers</vt:lpstr>
      <vt:lpstr>Labor Market Effects</vt:lpstr>
      <vt:lpstr>Health Insurance Premiums: Skyrocketing?</vt:lpstr>
      <vt:lpstr>Health Insurance Premiums: Skyrocketing?</vt:lpstr>
      <vt:lpstr>PowerPoint Presentation</vt:lpstr>
      <vt:lpstr>MLR and premiums</vt:lpstr>
      <vt:lpstr>Re-insurance pools</vt:lpstr>
      <vt:lpstr>Advanced Premium Tax Credits (APTC) (and Gold gapping)</vt:lpstr>
      <vt:lpstr>Silvergapping (and Gold gapping)</vt:lpstr>
      <vt:lpstr>Silver Gapping</vt:lpstr>
      <vt:lpstr>Silver Spaming</vt:lpstr>
      <vt:lpstr>Changing Insurance Company or Status: Churn</vt:lpstr>
      <vt:lpstr>Readings and sources: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142</cp:revision>
  <dcterms:created xsi:type="dcterms:W3CDTF">2018-08-26T19:46:47Z</dcterms:created>
  <dcterms:modified xsi:type="dcterms:W3CDTF">2019-10-30T16:29:05Z</dcterms:modified>
</cp:coreProperties>
</file>