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70" r:id="rId10"/>
    <p:sldId id="329" r:id="rId11"/>
    <p:sldId id="326" r:id="rId12"/>
    <p:sldId id="327" r:id="rId13"/>
    <p:sldId id="328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274" r:id="rId24"/>
    <p:sldId id="275" r:id="rId25"/>
    <p:sldId id="323" r:id="rId26"/>
    <p:sldId id="276" r:id="rId27"/>
    <p:sldId id="277" r:id="rId28"/>
    <p:sldId id="278" r:id="rId29"/>
    <p:sldId id="279" r:id="rId30"/>
    <p:sldId id="280" r:id="rId31"/>
    <p:sldId id="281" r:id="rId32"/>
    <p:sldId id="312" r:id="rId33"/>
    <p:sldId id="32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333" r:id="rId42"/>
    <p:sldId id="295" r:id="rId43"/>
    <p:sldId id="330" r:id="rId44"/>
    <p:sldId id="331" r:id="rId45"/>
    <p:sldId id="332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264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8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3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1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9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3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0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4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2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4E6A-16B0-4550-9244-77F6A47BC22F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068A-7E08-4EC9-9B29-FD8BA29E2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8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Health and Social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</a:t>
            </a:r>
            <a:r>
              <a:rPr lang="en-US" dirty="0" smtClean="0"/>
              <a:t>2:00 </a:t>
            </a:r>
            <a:r>
              <a:rPr lang="en-US" dirty="0" smtClean="0"/>
              <a:t>PM – </a:t>
            </a:r>
            <a:r>
              <a:rPr lang="en-US" dirty="0" smtClean="0"/>
              <a:t>3:30PM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82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philosophy focuses on ends rather than means and </a:t>
            </a:r>
            <a:r>
              <a:rPr lang="en-US" smtClean="0"/>
              <a:t>on substantive freedoms</a:t>
            </a:r>
            <a:endParaRPr lang="en-US" dirty="0" smtClean="0"/>
          </a:p>
          <a:p>
            <a:pPr lvl="1"/>
            <a:r>
              <a:rPr lang="en-US" dirty="0" smtClean="0"/>
              <a:t>A) Libertarianism</a:t>
            </a:r>
          </a:p>
          <a:p>
            <a:pPr lvl="1"/>
            <a:r>
              <a:rPr lang="en-US" dirty="0" smtClean="0"/>
              <a:t>B) Utilitarianism</a:t>
            </a:r>
          </a:p>
          <a:p>
            <a:pPr lvl="1"/>
            <a:r>
              <a:rPr lang="en-US" dirty="0" smtClean="0"/>
              <a:t>C) Capabilities approach</a:t>
            </a:r>
          </a:p>
          <a:p>
            <a:pPr lvl="1"/>
            <a:r>
              <a:rPr lang="en-US" dirty="0" smtClean="0"/>
              <a:t>D) Cosmopolitanism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philosophy suggests that moral values should apply across national borders?</a:t>
            </a:r>
          </a:p>
          <a:p>
            <a:pPr lvl="1"/>
            <a:r>
              <a:rPr lang="en-US" dirty="0" smtClean="0"/>
              <a:t>A) Libertarianism</a:t>
            </a:r>
          </a:p>
          <a:p>
            <a:pPr lvl="1"/>
            <a:r>
              <a:rPr lang="en-US" dirty="0" smtClean="0"/>
              <a:t>B) Utilitarianism</a:t>
            </a:r>
          </a:p>
          <a:p>
            <a:pPr lvl="1"/>
            <a:r>
              <a:rPr lang="en-US" dirty="0" smtClean="0"/>
              <a:t>C) Capabilities approach</a:t>
            </a:r>
          </a:p>
          <a:p>
            <a:pPr lvl="1"/>
            <a:r>
              <a:rPr lang="en-US" dirty="0" smtClean="0"/>
              <a:t>D) Cosmopolitanism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9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philosophy emphasizes personal freedom and individual choice</a:t>
            </a:r>
          </a:p>
          <a:p>
            <a:pPr lvl="1"/>
            <a:r>
              <a:rPr lang="en-US" dirty="0" smtClean="0"/>
              <a:t>A) Libertarianism</a:t>
            </a:r>
          </a:p>
          <a:p>
            <a:pPr lvl="1"/>
            <a:r>
              <a:rPr lang="en-US" dirty="0" smtClean="0"/>
              <a:t>B) Utilitarianism</a:t>
            </a:r>
          </a:p>
          <a:p>
            <a:pPr lvl="1"/>
            <a:r>
              <a:rPr lang="en-US" dirty="0" smtClean="0"/>
              <a:t>C) Capabilities approach</a:t>
            </a:r>
          </a:p>
          <a:p>
            <a:pPr lvl="1"/>
            <a:r>
              <a:rPr lang="en-US" dirty="0" smtClean="0"/>
              <a:t>D) Cosmopolitanism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2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philosophy suggests policy should maximize net social benefit, “the most good to the most people”</a:t>
            </a:r>
          </a:p>
          <a:p>
            <a:pPr lvl="1"/>
            <a:r>
              <a:rPr lang="en-US" dirty="0" smtClean="0"/>
              <a:t>A) Libertarianism</a:t>
            </a:r>
          </a:p>
          <a:p>
            <a:pPr lvl="1"/>
            <a:r>
              <a:rPr lang="en-US" dirty="0" smtClean="0"/>
              <a:t>B) Utilitarianism</a:t>
            </a:r>
          </a:p>
          <a:p>
            <a:pPr lvl="1"/>
            <a:r>
              <a:rPr lang="en-US" dirty="0" smtClean="0"/>
              <a:t>C) Capabilities approach</a:t>
            </a:r>
          </a:p>
          <a:p>
            <a:pPr lvl="1"/>
            <a:r>
              <a:rPr lang="en-US" dirty="0" smtClean="0"/>
              <a:t>D) Cosmopolitanism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15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United Nations’ Universal </a:t>
            </a:r>
            <a:r>
              <a:rPr lang="en-US" dirty="0"/>
              <a:t>Declaration of Human </a:t>
            </a:r>
            <a:r>
              <a:rPr lang="en-US" dirty="0" smtClean="0"/>
              <a:t>Rights was signed in which year?</a:t>
            </a:r>
          </a:p>
          <a:p>
            <a:pPr lvl="1"/>
            <a:r>
              <a:rPr lang="en-US" dirty="0" smtClean="0"/>
              <a:t>A) 1935</a:t>
            </a:r>
          </a:p>
          <a:p>
            <a:pPr lvl="1"/>
            <a:r>
              <a:rPr lang="en-US" dirty="0" smtClean="0"/>
              <a:t>B) 1941</a:t>
            </a:r>
          </a:p>
          <a:p>
            <a:pPr lvl="1"/>
            <a:r>
              <a:rPr lang="en-US" dirty="0" smtClean="0"/>
              <a:t>C) 1948</a:t>
            </a:r>
          </a:p>
          <a:p>
            <a:pPr lvl="1"/>
            <a:r>
              <a:rPr lang="en-US" dirty="0" smtClean="0"/>
              <a:t>D) 1965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57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Universal Declaration of Human Rights was associated with which figure?</a:t>
            </a:r>
          </a:p>
          <a:p>
            <a:pPr lvl="1"/>
            <a:r>
              <a:rPr lang="en-US" dirty="0" smtClean="0"/>
              <a:t>A) Florence Nightingale</a:t>
            </a:r>
          </a:p>
          <a:p>
            <a:pPr lvl="1"/>
            <a:r>
              <a:rPr lang="en-US" dirty="0" smtClean="0"/>
              <a:t>B) Eleanor Roosevelt</a:t>
            </a:r>
          </a:p>
          <a:p>
            <a:pPr lvl="1"/>
            <a:r>
              <a:rPr lang="en-US" dirty="0" smtClean="0"/>
              <a:t>C) Otto von </a:t>
            </a:r>
            <a:r>
              <a:rPr lang="en-US" dirty="0" err="1" smtClean="0"/>
              <a:t>Bismark</a:t>
            </a:r>
            <a:endParaRPr lang="en-US" dirty="0" smtClean="0"/>
          </a:p>
          <a:p>
            <a:pPr lvl="1"/>
            <a:r>
              <a:rPr lang="en-US" dirty="0" smtClean="0"/>
              <a:t>D) Ulysses S.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3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not a Negative right?</a:t>
            </a:r>
          </a:p>
          <a:p>
            <a:pPr lvl="1"/>
            <a:r>
              <a:rPr lang="en-US" dirty="0" smtClean="0"/>
              <a:t>A) Freedom of speech</a:t>
            </a:r>
          </a:p>
          <a:p>
            <a:pPr lvl="1"/>
            <a:r>
              <a:rPr lang="en-US" dirty="0" smtClean="0"/>
              <a:t>B) Freedom of religion</a:t>
            </a:r>
          </a:p>
          <a:p>
            <a:pPr lvl="1"/>
            <a:r>
              <a:rPr lang="en-US" dirty="0" smtClean="0"/>
              <a:t>C) Freedom from unlawful imprisonment</a:t>
            </a:r>
          </a:p>
          <a:p>
            <a:pPr lvl="1"/>
            <a:r>
              <a:rPr lang="en-US" dirty="0" smtClean="0"/>
              <a:t>D) Police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4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not a Positive right?</a:t>
            </a:r>
            <a:endParaRPr lang="en-US" dirty="0"/>
          </a:p>
          <a:p>
            <a:pPr lvl="1"/>
            <a:r>
              <a:rPr lang="en-US" dirty="0" smtClean="0"/>
              <a:t>A) Police Protection</a:t>
            </a:r>
          </a:p>
          <a:p>
            <a:pPr lvl="1"/>
            <a:r>
              <a:rPr lang="en-US" dirty="0" smtClean="0"/>
              <a:t>B) Employment</a:t>
            </a:r>
          </a:p>
          <a:p>
            <a:pPr lvl="1"/>
            <a:r>
              <a:rPr lang="en-US" dirty="0" smtClean="0"/>
              <a:t>C) Health Care</a:t>
            </a:r>
          </a:p>
          <a:p>
            <a:pPr lvl="1"/>
            <a:r>
              <a:rPr lang="en-US" dirty="0" smtClean="0"/>
              <a:t>D) Gun Ownership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Rights which are universal and inalienable are called</a:t>
            </a:r>
          </a:p>
          <a:p>
            <a:pPr lvl="1"/>
            <a:r>
              <a:rPr lang="en-US" dirty="0" smtClean="0"/>
              <a:t>A) Positive Rights</a:t>
            </a:r>
          </a:p>
          <a:p>
            <a:pPr lvl="1"/>
            <a:r>
              <a:rPr lang="en-US" dirty="0" smtClean="0"/>
              <a:t>B) Negative Rights</a:t>
            </a:r>
          </a:p>
          <a:p>
            <a:pPr lvl="1"/>
            <a:r>
              <a:rPr lang="en-US" dirty="0" smtClean="0"/>
              <a:t>C) Legal Rights</a:t>
            </a:r>
          </a:p>
          <a:p>
            <a:pPr lvl="1"/>
            <a:r>
              <a:rPr lang="en-US" dirty="0" smtClean="0"/>
              <a:t>D) Natural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3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programs enshrining some right to care include all of the following except:</a:t>
            </a:r>
          </a:p>
          <a:p>
            <a:pPr lvl="1"/>
            <a:r>
              <a:rPr lang="en-US" dirty="0" smtClean="0"/>
              <a:t>A) ACA</a:t>
            </a:r>
          </a:p>
          <a:p>
            <a:pPr lvl="1"/>
            <a:r>
              <a:rPr lang="en-US" dirty="0" smtClean="0"/>
              <a:t>B) Medicare</a:t>
            </a:r>
          </a:p>
          <a:p>
            <a:pPr lvl="1"/>
            <a:r>
              <a:rPr lang="en-US" dirty="0" smtClean="0"/>
              <a:t>C) CHIP</a:t>
            </a:r>
          </a:p>
          <a:p>
            <a:pPr lvl="1"/>
            <a:r>
              <a:rPr lang="en-US" dirty="0" smtClean="0"/>
              <a:t>D) HUD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3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the nearest $1000, what is the per capita annual expenditure on health in the United States?</a:t>
            </a:r>
          </a:p>
          <a:p>
            <a:pPr lvl="1"/>
            <a:r>
              <a:rPr lang="en-US" dirty="0" smtClean="0"/>
              <a:t>A)$6000 ($6278)</a:t>
            </a:r>
          </a:p>
          <a:p>
            <a:pPr lvl="1"/>
            <a:r>
              <a:rPr lang="en-US" dirty="0" smtClean="0"/>
              <a:t>B)$8000 ($8432)</a:t>
            </a:r>
          </a:p>
          <a:p>
            <a:pPr lvl="1"/>
            <a:r>
              <a:rPr lang="en-US" dirty="0" smtClean="0"/>
              <a:t>C)$10,000 ($10,348)</a:t>
            </a:r>
          </a:p>
          <a:p>
            <a:pPr lvl="1"/>
            <a:r>
              <a:rPr lang="en-US" dirty="0" smtClean="0"/>
              <a:t>D)$12,000 ($11,902)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Roe v. Wade (1973) enshrines </a:t>
            </a:r>
            <a:r>
              <a:rPr lang="en-US" dirty="0" smtClean="0"/>
              <a:t>the </a:t>
            </a:r>
            <a:r>
              <a:rPr lang="en-US" dirty="0"/>
              <a:t>right </a:t>
            </a:r>
            <a:r>
              <a:rPr lang="en-US" dirty="0" smtClean="0"/>
              <a:t>to all but which:</a:t>
            </a:r>
            <a:endParaRPr lang="en-US" dirty="0"/>
          </a:p>
          <a:p>
            <a:pPr lvl="1"/>
            <a:r>
              <a:rPr lang="en-US" dirty="0"/>
              <a:t>A) Use contraception</a:t>
            </a:r>
          </a:p>
          <a:p>
            <a:pPr lvl="1"/>
            <a:r>
              <a:rPr lang="en-US" dirty="0"/>
              <a:t>B) Privacy</a:t>
            </a:r>
          </a:p>
          <a:p>
            <a:pPr lvl="1"/>
            <a:r>
              <a:rPr lang="en-US" dirty="0"/>
              <a:t>C) Make reproductive decisions</a:t>
            </a:r>
          </a:p>
          <a:p>
            <a:pPr lvl="1"/>
            <a:r>
              <a:rPr lang="en-US" dirty="0"/>
              <a:t>D) Have an abortion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2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goods are defined as goods which are:</a:t>
            </a:r>
          </a:p>
          <a:p>
            <a:pPr lvl="1"/>
            <a:r>
              <a:rPr lang="en-US" dirty="0" smtClean="0"/>
              <a:t>A) Rival and excludable</a:t>
            </a:r>
          </a:p>
          <a:p>
            <a:pPr lvl="1"/>
            <a:r>
              <a:rPr lang="en-US" dirty="0" smtClean="0"/>
              <a:t>B) Non-rival and excludable</a:t>
            </a:r>
          </a:p>
          <a:p>
            <a:pPr lvl="1"/>
            <a:r>
              <a:rPr lang="en-US" dirty="0" smtClean="0"/>
              <a:t>C) Non-rival and non-excludable</a:t>
            </a:r>
          </a:p>
          <a:p>
            <a:pPr lvl="1"/>
            <a:r>
              <a:rPr lang="en-US" dirty="0" smtClean="0"/>
              <a:t>D) Rival and non-excludable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6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free rider is someone who:</a:t>
            </a:r>
          </a:p>
          <a:p>
            <a:pPr lvl="1"/>
            <a:r>
              <a:rPr lang="en-US" dirty="0" smtClean="0"/>
              <a:t>A) </a:t>
            </a:r>
            <a:r>
              <a:rPr lang="en-GB" altLang="en-US" dirty="0" smtClean="0"/>
              <a:t>Is willing </a:t>
            </a:r>
            <a:r>
              <a:rPr lang="en-GB" altLang="en-US" dirty="0"/>
              <a:t>(hoping) to let others pay for a public good they will consume </a:t>
            </a:r>
            <a:endParaRPr lang="en-GB" altLang="en-US" dirty="0" smtClean="0"/>
          </a:p>
          <a:p>
            <a:pPr lvl="1"/>
            <a:r>
              <a:rPr lang="en-US" dirty="0" smtClean="0"/>
              <a:t>B) Consumes more of a good than they pay for</a:t>
            </a:r>
          </a:p>
          <a:p>
            <a:pPr lvl="1"/>
            <a:r>
              <a:rPr lang="en-US" dirty="0" smtClean="0"/>
              <a:t>C) Borrows without ever lending</a:t>
            </a:r>
          </a:p>
          <a:p>
            <a:pPr lvl="1"/>
            <a:r>
              <a:rPr lang="en-US" dirty="0" smtClean="0"/>
              <a:t>D) Owns public space and is not required to pay 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3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Otto van </a:t>
            </a:r>
            <a:r>
              <a:rPr lang="en-US" dirty="0" err="1" smtClean="0"/>
              <a:t>Bismark</a:t>
            </a:r>
            <a:r>
              <a:rPr lang="en-US" dirty="0" smtClean="0"/>
              <a:t> is known in part for which</a:t>
            </a:r>
          </a:p>
          <a:p>
            <a:pPr lvl="1"/>
            <a:r>
              <a:rPr lang="en-US" dirty="0" smtClean="0"/>
              <a:t>A) Establishing the first public hospitals</a:t>
            </a:r>
          </a:p>
          <a:p>
            <a:pPr lvl="1"/>
            <a:r>
              <a:rPr lang="en-US" dirty="0" smtClean="0"/>
              <a:t>B) Discovering penicillin</a:t>
            </a:r>
          </a:p>
          <a:p>
            <a:pPr lvl="1"/>
            <a:r>
              <a:rPr lang="en-US" dirty="0" smtClean="0"/>
              <a:t>C) Inventing the aircraft carrier</a:t>
            </a:r>
          </a:p>
          <a:p>
            <a:pPr lvl="1"/>
            <a:r>
              <a:rPr lang="en-US" dirty="0" smtClean="0"/>
              <a:t>D) Establishing the first social insurance schemes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6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nudge was important in early New Jersey accident insurance plans</a:t>
            </a:r>
          </a:p>
          <a:p>
            <a:pPr lvl="1"/>
            <a:r>
              <a:rPr lang="en-US" dirty="0" smtClean="0"/>
              <a:t>A) Employers were forced to opt-out rather than opt-in to the plan</a:t>
            </a:r>
          </a:p>
          <a:p>
            <a:pPr lvl="1"/>
            <a:r>
              <a:rPr lang="en-US" dirty="0" smtClean="0"/>
              <a:t>B) Employees were forced to opt-out rather than opt-in to the plan</a:t>
            </a:r>
          </a:p>
          <a:p>
            <a:pPr lvl="1"/>
            <a:r>
              <a:rPr lang="en-US" dirty="0" smtClean="0"/>
              <a:t>C) Employers were forced to pay an extra tax to cover employees at other firms</a:t>
            </a:r>
          </a:p>
          <a:p>
            <a:pPr lvl="1"/>
            <a:r>
              <a:rPr lang="en-US" dirty="0" smtClean="0"/>
              <a:t>D) No one was really covered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19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organizations did not promote the creation of Medicare and Medicaid in 1965:</a:t>
            </a:r>
          </a:p>
          <a:p>
            <a:pPr lvl="1"/>
            <a:r>
              <a:rPr lang="en-US" dirty="0" smtClean="0"/>
              <a:t>A) The American Medical Association (AMA)</a:t>
            </a:r>
          </a:p>
          <a:p>
            <a:pPr lvl="1"/>
            <a:r>
              <a:rPr lang="en-US" dirty="0" smtClean="0"/>
              <a:t>B) The National Council of Senior Citizens (NCSC)</a:t>
            </a:r>
          </a:p>
          <a:p>
            <a:pPr lvl="1"/>
            <a:r>
              <a:rPr lang="en-US" dirty="0"/>
              <a:t>C) American Federation of Labor </a:t>
            </a:r>
            <a:r>
              <a:rPr lang="en-US" dirty="0" smtClean="0"/>
              <a:t>(AFL)</a:t>
            </a:r>
          </a:p>
          <a:p>
            <a:pPr lvl="1"/>
            <a:r>
              <a:rPr lang="en-US" dirty="0" smtClean="0"/>
              <a:t>D) </a:t>
            </a:r>
            <a:r>
              <a:rPr lang="en-US" dirty="0"/>
              <a:t>Congress of Industrial Organizations </a:t>
            </a:r>
            <a:r>
              <a:rPr lang="en-US" dirty="0" smtClean="0"/>
              <a:t>(CIO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469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Communist social insurance programs were noted for being</a:t>
            </a:r>
          </a:p>
          <a:p>
            <a:pPr lvl="1"/>
            <a:r>
              <a:rPr lang="en-US" dirty="0" smtClean="0"/>
              <a:t>A) generous in coverage amounts</a:t>
            </a:r>
          </a:p>
          <a:p>
            <a:pPr lvl="1"/>
            <a:r>
              <a:rPr lang="en-US" dirty="0" smtClean="0"/>
              <a:t>B) paid for by employees but administered by employers</a:t>
            </a:r>
          </a:p>
          <a:p>
            <a:pPr lvl="1"/>
            <a:r>
              <a:rPr lang="en-US" dirty="0" smtClean="0"/>
              <a:t>C) Being adopted in western Europe</a:t>
            </a:r>
          </a:p>
          <a:p>
            <a:pPr lvl="1"/>
            <a:r>
              <a:rPr lang="en-US" dirty="0" smtClean="0"/>
              <a:t>D) paid for by employers but administered by employees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48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UK PM Winston Churchill during WWII</a:t>
            </a:r>
          </a:p>
          <a:p>
            <a:pPr lvl="1"/>
            <a:r>
              <a:rPr lang="en-US" dirty="0" smtClean="0"/>
              <a:t>A) Promoted social insurance as a part of anti-Nazi ideology</a:t>
            </a:r>
          </a:p>
          <a:p>
            <a:pPr lvl="1"/>
            <a:r>
              <a:rPr lang="en-US" dirty="0" smtClean="0"/>
              <a:t>B) Promoted privatizing social insurance to help reduce government expenditures during the war</a:t>
            </a:r>
          </a:p>
          <a:p>
            <a:pPr lvl="1"/>
            <a:r>
              <a:rPr lang="en-US" dirty="0" smtClean="0"/>
              <a:t>C) Sought to establish a global regime of free health for all</a:t>
            </a:r>
          </a:p>
          <a:p>
            <a:pPr lvl="1"/>
            <a:r>
              <a:rPr lang="en-US" dirty="0" smtClean="0"/>
              <a:t>D) Saw legislation for social insurance to be a hindrance on war efforts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Privatization of the Chilean pension scheme was not related to which:</a:t>
            </a:r>
          </a:p>
          <a:p>
            <a:pPr lvl="1"/>
            <a:r>
              <a:rPr lang="en-US" dirty="0" smtClean="0"/>
              <a:t>A) Neo-liberal ideologies led by U of Chicago economist Milton </a:t>
            </a:r>
            <a:r>
              <a:rPr lang="en-US" dirty="0" err="1" smtClean="0"/>
              <a:t>Friedmen</a:t>
            </a:r>
            <a:endParaRPr lang="en-US" dirty="0" smtClean="0"/>
          </a:p>
          <a:p>
            <a:pPr lvl="1"/>
            <a:r>
              <a:rPr lang="en-US" dirty="0" smtClean="0"/>
              <a:t>B) The oil crises of the 1970s</a:t>
            </a:r>
          </a:p>
          <a:p>
            <a:pPr lvl="1"/>
            <a:r>
              <a:rPr lang="en-US" dirty="0" smtClean="0"/>
              <a:t>C) World Bank and IMF pressure</a:t>
            </a:r>
          </a:p>
          <a:p>
            <a:pPr lvl="1"/>
            <a:r>
              <a:rPr lang="en-US" dirty="0" smtClean="0"/>
              <a:t>D) Pinochet’s goal of Chilean 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year was FDR’s Social Security Act Passed</a:t>
            </a:r>
          </a:p>
          <a:p>
            <a:pPr lvl="1"/>
            <a:r>
              <a:rPr lang="en-US" dirty="0" smtClean="0"/>
              <a:t>A) 1932</a:t>
            </a:r>
          </a:p>
          <a:p>
            <a:pPr lvl="1"/>
            <a:r>
              <a:rPr lang="en-US" dirty="0" smtClean="0"/>
              <a:t>B) 1935</a:t>
            </a:r>
          </a:p>
          <a:p>
            <a:pPr lvl="1"/>
            <a:r>
              <a:rPr lang="en-US" dirty="0" smtClean="0"/>
              <a:t>C) 1938</a:t>
            </a:r>
          </a:p>
          <a:p>
            <a:pPr lvl="1"/>
            <a:r>
              <a:rPr lang="en-US" dirty="0" smtClean="0"/>
              <a:t>D) 1942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9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the nearest %, what is the US Health Care Spending as a percentage of GDP?</a:t>
            </a:r>
          </a:p>
          <a:p>
            <a:pPr lvl="1"/>
            <a:r>
              <a:rPr lang="en-US" dirty="0" smtClean="0"/>
              <a:t>A)14%</a:t>
            </a:r>
          </a:p>
          <a:p>
            <a:pPr lvl="1"/>
            <a:r>
              <a:rPr lang="en-US" dirty="0" smtClean="0"/>
              <a:t>B)18%</a:t>
            </a:r>
          </a:p>
          <a:p>
            <a:pPr lvl="1"/>
            <a:r>
              <a:rPr lang="en-US" dirty="0" smtClean="0"/>
              <a:t>C)22%</a:t>
            </a:r>
          </a:p>
          <a:p>
            <a:pPr lvl="1"/>
            <a:r>
              <a:rPr lang="en-US" dirty="0" smtClean="0"/>
              <a:t>D)26%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2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Unemployment insurance is financed by which tax</a:t>
            </a:r>
          </a:p>
          <a:p>
            <a:pPr lvl="1"/>
            <a:r>
              <a:rPr lang="en-US" dirty="0" smtClean="0"/>
              <a:t>A) FICA</a:t>
            </a:r>
          </a:p>
          <a:p>
            <a:pPr lvl="1"/>
            <a:r>
              <a:rPr lang="en-US" dirty="0" smtClean="0"/>
              <a:t>B) FILA</a:t>
            </a:r>
          </a:p>
          <a:p>
            <a:pPr lvl="1"/>
            <a:r>
              <a:rPr lang="en-US" dirty="0" smtClean="0"/>
              <a:t>C) FUBAR</a:t>
            </a:r>
          </a:p>
          <a:p>
            <a:pPr lvl="1"/>
            <a:r>
              <a:rPr lang="en-US" dirty="0" smtClean="0"/>
              <a:t>D) FUTA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3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OASDI stand for?</a:t>
            </a:r>
          </a:p>
        </p:txBody>
      </p:sp>
    </p:spTree>
    <p:extLst>
      <p:ext uri="{BB962C8B-B14F-4D97-AF65-F5344CB8AC3E}">
        <p14:creationId xmlns:p14="http://schemas.microsoft.com/office/powerpoint/2010/main" val="28253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OASDI stand for</a:t>
            </a:r>
          </a:p>
          <a:p>
            <a:pPr lvl="1"/>
            <a:r>
              <a:rPr lang="en-US" dirty="0" smtClean="0"/>
              <a:t>Old Age Survivors and Disability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senator is most associated with a movement for public health </a:t>
            </a:r>
            <a:r>
              <a:rPr lang="en-US" dirty="0" smtClean="0"/>
              <a:t>expansion in the 1970s and 1980s</a:t>
            </a:r>
            <a:endParaRPr lang="en-US" dirty="0" smtClean="0"/>
          </a:p>
          <a:p>
            <a:pPr lvl="1"/>
            <a:r>
              <a:rPr lang="en-US" dirty="0" smtClean="0"/>
              <a:t>A) Robert Byrd</a:t>
            </a:r>
          </a:p>
          <a:p>
            <a:pPr lvl="1"/>
            <a:r>
              <a:rPr lang="en-US" dirty="0" smtClean="0"/>
              <a:t>B) Robert Taft</a:t>
            </a:r>
          </a:p>
          <a:p>
            <a:pPr lvl="1"/>
            <a:r>
              <a:rPr lang="en-US" dirty="0" smtClean="0"/>
              <a:t>C) Edward Kennedy</a:t>
            </a:r>
          </a:p>
          <a:p>
            <a:pPr lvl="1"/>
            <a:r>
              <a:rPr lang="en-US" dirty="0" smtClean="0"/>
              <a:t>D) John Kerry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1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Temporary assistance for needy families nudges people into the employment market by only providing coverage for how many months?</a:t>
            </a:r>
          </a:p>
          <a:p>
            <a:pPr lvl="1"/>
            <a:r>
              <a:rPr lang="en-US" dirty="0" smtClean="0"/>
              <a:t>A) 12</a:t>
            </a:r>
          </a:p>
          <a:p>
            <a:pPr lvl="1"/>
            <a:r>
              <a:rPr lang="en-US" dirty="0" smtClean="0"/>
              <a:t>B) 18</a:t>
            </a:r>
          </a:p>
          <a:p>
            <a:pPr lvl="1"/>
            <a:r>
              <a:rPr lang="en-US" dirty="0" smtClean="0"/>
              <a:t>C) 24</a:t>
            </a:r>
          </a:p>
          <a:p>
            <a:pPr lvl="1"/>
            <a:r>
              <a:rPr lang="en-US" dirty="0" smtClean="0"/>
              <a:t>D)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qualify for OASDI, workers must show how many years of payment of payroll taxes:</a:t>
            </a:r>
          </a:p>
          <a:p>
            <a:pPr lvl="1"/>
            <a:r>
              <a:rPr lang="en-US" dirty="0" smtClean="0"/>
              <a:t>A) 20</a:t>
            </a:r>
          </a:p>
          <a:p>
            <a:pPr lvl="1"/>
            <a:r>
              <a:rPr lang="en-US" dirty="0" smtClean="0"/>
              <a:t>B) 5</a:t>
            </a:r>
          </a:p>
          <a:p>
            <a:pPr lvl="1"/>
            <a:r>
              <a:rPr lang="en-US" dirty="0" smtClean="0"/>
              <a:t>C) 2</a:t>
            </a:r>
          </a:p>
          <a:p>
            <a:pPr lvl="1"/>
            <a:r>
              <a:rPr lang="en-US" dirty="0" smtClean="0"/>
              <a:t>D)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7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ratio of covered workers to social security (OASDI) beneficiary is:</a:t>
            </a:r>
          </a:p>
          <a:p>
            <a:pPr lvl="1"/>
            <a:r>
              <a:rPr lang="en-US" dirty="0" smtClean="0"/>
              <a:t>A) 8</a:t>
            </a:r>
          </a:p>
          <a:p>
            <a:pPr lvl="1"/>
            <a:r>
              <a:rPr lang="en-US" dirty="0" smtClean="0"/>
              <a:t>B) 3</a:t>
            </a:r>
          </a:p>
          <a:p>
            <a:pPr lvl="1"/>
            <a:r>
              <a:rPr lang="en-US" dirty="0" smtClean="0"/>
              <a:t>C) 2</a:t>
            </a:r>
          </a:p>
          <a:p>
            <a:pPr lvl="1"/>
            <a:r>
              <a:rPr lang="en-US" dirty="0" smtClean="0"/>
              <a:t>D)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testing</a:t>
            </a:r>
          </a:p>
          <a:p>
            <a:pPr lvl="1"/>
            <a:r>
              <a:rPr lang="en-US" dirty="0" smtClean="0"/>
              <a:t>A) Bases payments on individual need</a:t>
            </a:r>
          </a:p>
          <a:p>
            <a:pPr lvl="1"/>
            <a:r>
              <a:rPr lang="en-US" dirty="0" smtClean="0"/>
              <a:t>B) Bases payments on individual contributions</a:t>
            </a:r>
          </a:p>
          <a:p>
            <a:pPr lvl="1"/>
            <a:r>
              <a:rPr lang="en-US" dirty="0" smtClean="0"/>
              <a:t>C) Bases payments on average present contributions</a:t>
            </a:r>
          </a:p>
          <a:p>
            <a:pPr lvl="1"/>
            <a:r>
              <a:rPr lang="en-US" dirty="0" smtClean="0"/>
              <a:t>D) Bases payments on rudeness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8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SSI covers which age group the most</a:t>
            </a:r>
          </a:p>
          <a:p>
            <a:pPr lvl="1"/>
            <a:r>
              <a:rPr lang="en-US" dirty="0" smtClean="0"/>
              <a:t>A) Under 18</a:t>
            </a:r>
          </a:p>
          <a:p>
            <a:pPr lvl="1"/>
            <a:r>
              <a:rPr lang="en-US" dirty="0" smtClean="0"/>
              <a:t>B) 18-64</a:t>
            </a:r>
          </a:p>
          <a:p>
            <a:pPr lvl="1"/>
            <a:r>
              <a:rPr lang="en-US" dirty="0" smtClean="0"/>
              <a:t>C) 65 or older</a:t>
            </a:r>
          </a:p>
          <a:p>
            <a:pPr lvl="1"/>
            <a:r>
              <a:rPr lang="en-US" dirty="0" smtClean="0"/>
              <a:t>D) Under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8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and Medicaid were created in</a:t>
            </a:r>
          </a:p>
          <a:p>
            <a:pPr lvl="1"/>
            <a:r>
              <a:rPr lang="en-US" dirty="0" smtClean="0"/>
              <a:t>A) 1935</a:t>
            </a:r>
          </a:p>
          <a:p>
            <a:pPr lvl="1"/>
            <a:r>
              <a:rPr lang="en-US" dirty="0" smtClean="0"/>
              <a:t>B) 1950</a:t>
            </a:r>
          </a:p>
          <a:p>
            <a:pPr lvl="1"/>
            <a:r>
              <a:rPr lang="en-US" dirty="0" smtClean="0"/>
              <a:t>C) 1956</a:t>
            </a:r>
          </a:p>
          <a:p>
            <a:pPr lvl="1"/>
            <a:r>
              <a:rPr lang="en-US" dirty="0" smtClean="0"/>
              <a:t>D) 1965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2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YLL stand for?</a:t>
            </a:r>
          </a:p>
          <a:p>
            <a:pPr lvl="1"/>
            <a:r>
              <a:rPr lang="en-US" dirty="0" smtClean="0"/>
              <a:t>A)Years of Life Lost</a:t>
            </a:r>
          </a:p>
          <a:p>
            <a:pPr lvl="1"/>
            <a:r>
              <a:rPr lang="en-US" dirty="0" smtClean="0"/>
              <a:t>B)Years of Life Lived</a:t>
            </a:r>
          </a:p>
          <a:p>
            <a:pPr lvl="1"/>
            <a:r>
              <a:rPr lang="en-US" dirty="0" smtClean="0"/>
              <a:t>C)You only Live Life</a:t>
            </a:r>
          </a:p>
          <a:p>
            <a:pPr lvl="1"/>
            <a:r>
              <a:rPr lang="en-US" dirty="0" smtClean="0"/>
              <a:t>D)Youth Longevity and Likelihoods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2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these is not a labor or professional organization</a:t>
            </a:r>
          </a:p>
          <a:p>
            <a:pPr lvl="1"/>
            <a:r>
              <a:rPr lang="en-US" dirty="0" smtClean="0"/>
              <a:t>A) AFL</a:t>
            </a:r>
          </a:p>
          <a:p>
            <a:pPr lvl="1"/>
            <a:r>
              <a:rPr lang="en-US" dirty="0" smtClean="0"/>
              <a:t>B) AMA</a:t>
            </a:r>
          </a:p>
          <a:p>
            <a:pPr lvl="1"/>
            <a:r>
              <a:rPr lang="en-US" dirty="0" smtClean="0"/>
              <a:t>C) CIO</a:t>
            </a:r>
          </a:p>
          <a:p>
            <a:pPr lvl="1"/>
            <a:r>
              <a:rPr lang="en-US" dirty="0" smtClean="0"/>
              <a:t>D) COBRA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5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are not included as stakeholders in the </a:t>
            </a:r>
            <a:r>
              <a:rPr lang="en-US" dirty="0" err="1" smtClean="0"/>
              <a:t>Quadagno</a:t>
            </a:r>
            <a:r>
              <a:rPr lang="en-US" dirty="0" smtClean="0"/>
              <a:t> paper?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) Insurance Companies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) Doctors</a:t>
            </a:r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) Foreign Countries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) Labor Unions</a:t>
            </a:r>
          </a:p>
          <a:p>
            <a:pPr lvl="1"/>
            <a:r>
              <a:rPr lang="en-US" dirty="0" smtClean="0"/>
              <a:t>E) Politicians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9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organizations created an early example of what would later be known as an HMO in 1943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) Social Security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) Blue Cross</a:t>
            </a:r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) Kaiser Permanente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) Blue Shield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organizations created one of the first health insurance programs and focused on hospital care.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) Social Security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) Blue Cross</a:t>
            </a:r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) Kaiser Permanente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) Blue Shield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HIPAA stand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HIPAA stand for?</a:t>
            </a:r>
          </a:p>
          <a:p>
            <a:pPr lvl="1"/>
            <a:r>
              <a:rPr lang="en-US" dirty="0" smtClean="0"/>
              <a:t>Health Insurance Portability and Accountability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are not a method of pooling </a:t>
            </a:r>
            <a:r>
              <a:rPr lang="en-US" dirty="0" err="1" smtClean="0"/>
              <a:t>insurees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) Regional Health Alliances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) Social Network Alliances</a:t>
            </a:r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) Group plans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) Health Insurance Exchanges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2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52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5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DALY stand for?</a:t>
            </a:r>
          </a:p>
          <a:p>
            <a:pPr lvl="1"/>
            <a:r>
              <a:rPr lang="en-US" dirty="0" smtClean="0"/>
              <a:t>A)Disability and Loss in Youth</a:t>
            </a:r>
          </a:p>
          <a:p>
            <a:pPr lvl="1"/>
            <a:r>
              <a:rPr lang="en-US" dirty="0" smtClean="0"/>
              <a:t>B)Devastation and Loss in Youth</a:t>
            </a:r>
          </a:p>
          <a:p>
            <a:pPr lvl="1"/>
            <a:r>
              <a:rPr lang="en-US" dirty="0" smtClean="0"/>
              <a:t>C)Devastation adjusted Life Years</a:t>
            </a:r>
          </a:p>
          <a:p>
            <a:pPr lvl="1"/>
            <a:r>
              <a:rPr lang="en-US" dirty="0" smtClean="0"/>
              <a:t>D)Disability Adjusted Life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4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3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7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4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dirty="0" smtClean="0"/>
              <a:t>A)</a:t>
            </a:r>
          </a:p>
          <a:p>
            <a:pPr lvl="1"/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C)</a:t>
            </a:r>
          </a:p>
          <a:p>
            <a:pPr lvl="1"/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category causes the most disability in the US?</a:t>
            </a:r>
          </a:p>
          <a:p>
            <a:pPr lvl="1"/>
            <a:r>
              <a:rPr lang="en-US" dirty="0" smtClean="0"/>
              <a:t>A)Communicable diseases</a:t>
            </a:r>
          </a:p>
          <a:p>
            <a:pPr lvl="1"/>
            <a:r>
              <a:rPr lang="en-US" dirty="0" smtClean="0"/>
              <a:t>B)Non-communicable diseases</a:t>
            </a:r>
          </a:p>
          <a:p>
            <a:pPr lvl="1"/>
            <a:r>
              <a:rPr lang="en-US" dirty="0" smtClean="0"/>
              <a:t>C)Injuries</a:t>
            </a:r>
          </a:p>
          <a:p>
            <a:pPr lvl="1"/>
            <a:r>
              <a:rPr lang="en-US" dirty="0" smtClean="0"/>
              <a:t>D)Maternal and neonatal 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9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OOP stand for?</a:t>
            </a:r>
          </a:p>
          <a:p>
            <a:pPr lvl="1"/>
            <a:r>
              <a:rPr lang="en-US" dirty="0" smtClean="0"/>
              <a:t>A) Out of Payments</a:t>
            </a:r>
          </a:p>
          <a:p>
            <a:pPr lvl="1"/>
            <a:r>
              <a:rPr lang="en-US" dirty="0" smtClean="0"/>
              <a:t>B) Outstanding Obstetrics Payments</a:t>
            </a:r>
          </a:p>
          <a:p>
            <a:pPr lvl="1"/>
            <a:r>
              <a:rPr lang="en-US" dirty="0" smtClean="0"/>
              <a:t>C) Outstanding Ordinary Payments</a:t>
            </a:r>
          </a:p>
          <a:p>
            <a:pPr lvl="1"/>
            <a:r>
              <a:rPr lang="en-US" dirty="0" smtClean="0"/>
              <a:t>D) Out of Pocket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source of payments represents the highest proportion of US health care expenditure</a:t>
            </a:r>
          </a:p>
          <a:p>
            <a:pPr lvl="1"/>
            <a:r>
              <a:rPr lang="en-US" dirty="0" smtClean="0"/>
              <a:t>A) OOP</a:t>
            </a:r>
          </a:p>
          <a:p>
            <a:pPr lvl="1"/>
            <a:r>
              <a:rPr lang="en-US" dirty="0" smtClean="0"/>
              <a:t>B) Public Insurance (Medicare, Medicaid,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C) Private Insurance</a:t>
            </a:r>
          </a:p>
          <a:p>
            <a:pPr lvl="1"/>
            <a:r>
              <a:rPr lang="en-US" dirty="0" smtClean="0"/>
              <a:t>D) 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5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form of coverage covered the most people in the US</a:t>
            </a:r>
          </a:p>
          <a:p>
            <a:pPr lvl="1"/>
            <a:r>
              <a:rPr lang="en-US" dirty="0" smtClean="0"/>
              <a:t>A) Government sources (Medicare, Medicaid,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B) Private Insurance</a:t>
            </a:r>
          </a:p>
          <a:p>
            <a:pPr lvl="1"/>
            <a:r>
              <a:rPr lang="en-US" dirty="0" smtClean="0"/>
              <a:t>C) Self-Coverage/Uninsured</a:t>
            </a:r>
          </a:p>
          <a:p>
            <a:pPr lvl="1"/>
            <a:r>
              <a:rPr lang="en-US" dirty="0" smtClean="0"/>
              <a:t>D) Alphabet Soup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0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1451</Words>
  <Application>Microsoft Office PowerPoint</Application>
  <PresentationFormat>Widescreen</PresentationFormat>
  <Paragraphs>281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Office Theme</vt:lpstr>
      <vt:lpstr>HCMI 4225: Health and Social Insurance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19</cp:revision>
  <dcterms:created xsi:type="dcterms:W3CDTF">2018-10-10T14:24:45Z</dcterms:created>
  <dcterms:modified xsi:type="dcterms:W3CDTF">2019-10-09T18:06:53Z</dcterms:modified>
</cp:coreProperties>
</file>