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61" r:id="rId3"/>
    <p:sldId id="258" r:id="rId4"/>
    <p:sldId id="259" r:id="rId5"/>
    <p:sldId id="277" r:id="rId6"/>
    <p:sldId id="278" r:id="rId7"/>
    <p:sldId id="279" r:id="rId8"/>
    <p:sldId id="280" r:id="rId9"/>
    <p:sldId id="276" r:id="rId10"/>
    <p:sldId id="260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81" r:id="rId21"/>
    <p:sldId id="271" r:id="rId22"/>
    <p:sldId id="273" r:id="rId23"/>
    <p:sldId id="274" r:id="rId24"/>
    <p:sldId id="282" r:id="rId25"/>
    <p:sldId id="27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9" autoAdjust="0"/>
    <p:restoredTop sz="94710" autoAdjust="0"/>
  </p:normalViewPr>
  <p:slideViewPr>
    <p:cSldViewPr snapToGrid="0">
      <p:cViewPr varScale="1">
        <p:scale>
          <a:sx n="120" d="100"/>
          <a:sy n="120" d="100"/>
        </p:scale>
        <p:origin x="2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CB65B-56F6-414F-ADFE-9DB1B75D5E92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DC2F3-242E-43D1-9860-079B26B5A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88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ews.gallup.com/poll/4708/healthcare-system.aspx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news.gallup.com/poll/245195/americans-rate-healthcare-quite-positively.aspx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ff.org/health-reform/fact-sheet/potential-impact-of-texas-v-u-s-decision-on-key-provisions-of-the-affordable-care-act/?utm_source=hs_email&amp;utm_medium=email&amp;utm_content=2&amp;_hsenc=p2ANqtz-_037l8tBxCjsxUijA0INwupseSA0XA0fYwXLCVUgAn08z0nBGg2egu9vDkAhM8FxmmRzkRaJKdRDb5v-4XisZ7tNXt_g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i.org/publication/the-health-reforms-the-g-o-p-should-embrace-but-probably-wont/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i.org/publication/cost-reducing-health-policies/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i.org/publication/cost-reducing-health-policies/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https://news.gallup.com/poll/4708/healthcare-system.aspx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https://news.gallup.com/poll/245195/americans-rate-healthcare-quite-positively.aspx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20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 on the Kip Sullivan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15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 on the</a:t>
            </a:r>
            <a:r>
              <a:rPr lang="en-US" baseline="0" dirty="0" smtClean="0"/>
              <a:t> Scott Atlas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73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s://www.kff.org/health-reform/fact-sheet/potential-impact-of-texas-v-u-s-decision-on-key-provisions-of-the-affordable-care-act/?utm_source=hs_email&amp;utm_medium=email&amp;utm_content=2&amp;_hsenc=p2ANqtz-_037l8tBxCjsxUijA0INwupseSA0XA0fYwXLCVUgAn08z0nBGg2egu9vDkAhM8FxmmRzkRaJKdRDb5v-4XisZ7tNXt_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5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http://www.aei.org/publication/the-health-reforms-the-g-o-p-should-embrace-but-probably-wont/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63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http://www.aei.org/publication/cost-reducing-health-policies/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691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http://www.aei.org/publication/cost-reducing-health-policies/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71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99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5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16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9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18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1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1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63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4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0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0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1F5C3-29DD-41BA-B115-1ACF927236C6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6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4225: Public Health Reform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BUSN 203: Mon/Wed </a:t>
            </a:r>
            <a:r>
              <a:rPr lang="en-US" dirty="0" smtClean="0"/>
              <a:t>12:30 PM </a:t>
            </a:r>
            <a:r>
              <a:rPr lang="en-US" dirty="0" smtClean="0"/>
              <a:t>– </a:t>
            </a:r>
            <a:r>
              <a:rPr lang="en-US" dirty="0" smtClean="0"/>
              <a:t>1:45PM</a:t>
            </a:r>
            <a:endParaRPr lang="en-US" dirty="0" smtClean="0"/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r>
              <a:rPr lang="en-US" dirty="0" smtClean="0"/>
              <a:t>Office Hours: Mon/Wed </a:t>
            </a:r>
            <a:r>
              <a:rPr lang="en-US" dirty="0" smtClean="0"/>
              <a:t>2:00 </a:t>
            </a:r>
            <a:r>
              <a:rPr lang="en-US" dirty="0" smtClean="0"/>
              <a:t>PM – </a:t>
            </a:r>
            <a:r>
              <a:rPr lang="en-US" dirty="0" smtClean="0"/>
              <a:t>2:30PM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1088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proposals focus 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Coverage for all</a:t>
            </a:r>
          </a:p>
          <a:p>
            <a:pPr lvl="1"/>
            <a:r>
              <a:rPr lang="en-US" dirty="0" smtClean="0"/>
              <a:t>The ACA cut uninsured rates in half, but no further</a:t>
            </a:r>
          </a:p>
          <a:p>
            <a:pPr lvl="1"/>
            <a:r>
              <a:rPr lang="en-US" dirty="0" smtClean="0"/>
              <a:t>And purchase of bronze plans and interest in high deductible plans suggests markets are going to lead to less complete coverage</a:t>
            </a:r>
          </a:p>
          <a:p>
            <a:pPr lvl="1"/>
            <a:r>
              <a:rPr lang="en-US" dirty="0" smtClean="0"/>
              <a:t>Most democratic plans propose a single payer without copayments or deductible available for everyone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58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proposals focus 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Costs</a:t>
            </a:r>
          </a:p>
          <a:p>
            <a:pPr lvl="1"/>
            <a:r>
              <a:rPr lang="en-US" dirty="0" smtClean="0"/>
              <a:t>ACA cost control measures have little or no evidence behind them</a:t>
            </a:r>
          </a:p>
          <a:p>
            <a:pPr lvl="1"/>
            <a:r>
              <a:rPr lang="en-US" dirty="0" smtClean="0"/>
              <a:t>HMOs create possibly only short term cost improvements</a:t>
            </a:r>
          </a:p>
          <a:p>
            <a:pPr lvl="1"/>
            <a:r>
              <a:rPr lang="en-US" dirty="0" smtClean="0"/>
              <a:t>Gaming the system has increased</a:t>
            </a:r>
          </a:p>
          <a:p>
            <a:pPr lvl="2"/>
            <a:r>
              <a:rPr lang="en-US" dirty="0" smtClean="0"/>
              <a:t>Gaming measurement</a:t>
            </a:r>
          </a:p>
          <a:p>
            <a:pPr lvl="2"/>
            <a:r>
              <a:rPr lang="en-US" dirty="0" smtClean="0"/>
              <a:t>Gaming </a:t>
            </a:r>
            <a:r>
              <a:rPr lang="en-US" dirty="0" err="1" smtClean="0"/>
              <a:t>caase</a:t>
            </a:r>
            <a:r>
              <a:rPr lang="en-US" dirty="0" smtClean="0"/>
              <a:t>-mix</a:t>
            </a:r>
          </a:p>
          <a:p>
            <a:pPr lvl="2"/>
            <a:r>
              <a:rPr lang="en-US" dirty="0" smtClean="0"/>
              <a:t>Gaming costs</a:t>
            </a:r>
          </a:p>
          <a:p>
            <a:pPr lvl="1"/>
            <a:r>
              <a:rPr lang="en-US" dirty="0" smtClean="0"/>
              <a:t>Single payer would shrink administrative costs and reduce corruption/gaming</a:t>
            </a:r>
          </a:p>
          <a:p>
            <a:pPr lvl="1"/>
            <a:r>
              <a:rPr lang="en-US" dirty="0" smtClean="0"/>
              <a:t>Single payer would negotiate with pharmaceutical companies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126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proposals focus 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Payment</a:t>
            </a:r>
          </a:p>
          <a:p>
            <a:pPr lvl="1"/>
            <a:r>
              <a:rPr lang="en-US" dirty="0" smtClean="0"/>
              <a:t>Less emphasis or detail on payment, similar proposals to Medicare Part A and B</a:t>
            </a:r>
          </a:p>
          <a:p>
            <a:pPr lvl="2"/>
            <a:r>
              <a:rPr lang="en-US" dirty="0" smtClean="0"/>
              <a:t>Physicians: FFS</a:t>
            </a:r>
          </a:p>
          <a:p>
            <a:pPr lvl="2"/>
            <a:r>
              <a:rPr lang="en-US" dirty="0" smtClean="0"/>
              <a:t>Hospitals: Capitation</a:t>
            </a:r>
          </a:p>
          <a:p>
            <a:r>
              <a:rPr lang="en-US" dirty="0" smtClean="0"/>
              <a:t>Choice</a:t>
            </a:r>
          </a:p>
          <a:p>
            <a:pPr lvl="1"/>
            <a:r>
              <a:rPr lang="en-US" dirty="0" smtClean="0"/>
              <a:t>Removal of networks used by HMOs/PPOs/POSs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036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criticisms of Democratic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</a:p>
          <a:p>
            <a:pPr lvl="1"/>
            <a:r>
              <a:rPr lang="en-US" dirty="0" smtClean="0"/>
              <a:t>The ACA was 2,300 pages long and now entails 16,000 pages of regulations</a:t>
            </a:r>
          </a:p>
          <a:p>
            <a:r>
              <a:rPr lang="en-US" dirty="0" smtClean="0"/>
              <a:t>Cost</a:t>
            </a:r>
          </a:p>
          <a:p>
            <a:pPr lvl="1"/>
            <a:r>
              <a:rPr lang="en-US" dirty="0" smtClean="0"/>
              <a:t>Government organizations are known for waste</a:t>
            </a:r>
          </a:p>
          <a:p>
            <a:r>
              <a:rPr lang="en-US" dirty="0" smtClean="0"/>
              <a:t>Physician incentives</a:t>
            </a:r>
          </a:p>
          <a:p>
            <a:pPr lvl="1"/>
            <a:r>
              <a:rPr lang="en-US" dirty="0" smtClean="0"/>
              <a:t>Physician pay will have to go down</a:t>
            </a:r>
          </a:p>
          <a:p>
            <a:r>
              <a:rPr lang="en-US" dirty="0" err="1" smtClean="0"/>
              <a:t>Insuree</a:t>
            </a:r>
            <a:r>
              <a:rPr lang="en-US" dirty="0" smtClean="0"/>
              <a:t> choice</a:t>
            </a:r>
          </a:p>
          <a:p>
            <a:pPr lvl="1"/>
            <a:r>
              <a:rPr lang="en-US" dirty="0" smtClean="0"/>
              <a:t>People prefer the public option, so that they could keep their current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610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Liberalize Health Savings Accounts</a:t>
            </a:r>
          </a:p>
          <a:p>
            <a:pPr lvl="1"/>
            <a:r>
              <a:rPr lang="en-US" dirty="0" smtClean="0"/>
              <a:t>Increase tax deductible contribution maximums</a:t>
            </a:r>
          </a:p>
          <a:p>
            <a:pPr lvl="1"/>
            <a:r>
              <a:rPr lang="en-US" dirty="0" smtClean="0"/>
              <a:t>Permit broader usage</a:t>
            </a:r>
          </a:p>
          <a:p>
            <a:pPr lvl="1"/>
            <a:r>
              <a:rPr lang="en-US" dirty="0" smtClean="0"/>
              <a:t>Allow tax-free rollover to survivors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573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Tax Treatment and Incentives</a:t>
            </a:r>
          </a:p>
          <a:p>
            <a:pPr lvl="1"/>
            <a:r>
              <a:rPr lang="en-US" dirty="0" smtClean="0"/>
              <a:t>Either remove tax deduction for employer sponsored care or allow deduction for non-employer sponsored care</a:t>
            </a:r>
          </a:p>
          <a:p>
            <a:pPr lvl="1"/>
            <a:r>
              <a:rPr lang="en-US" dirty="0" smtClean="0"/>
              <a:t>Remove tax deductions for non-high deductible plans</a:t>
            </a:r>
          </a:p>
          <a:p>
            <a:pPr lvl="2"/>
            <a:r>
              <a:rPr lang="en-US" dirty="0" err="1" smtClean="0"/>
              <a:t>Ie</a:t>
            </a:r>
            <a:r>
              <a:rPr lang="en-US" dirty="0" smtClean="0"/>
              <a:t> treat most plans as Cadillac plans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286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regulations on insurance</a:t>
            </a:r>
          </a:p>
          <a:p>
            <a:pPr lvl="1"/>
            <a:r>
              <a:rPr lang="en-US" dirty="0" smtClean="0"/>
              <a:t>Allow high-deductible plans with fewer coverage mandates</a:t>
            </a:r>
          </a:p>
          <a:p>
            <a:pPr lvl="1"/>
            <a:r>
              <a:rPr lang="en-US" dirty="0" smtClean="0"/>
              <a:t>Reduce or remove use of employer sponsored health insurance</a:t>
            </a:r>
          </a:p>
          <a:p>
            <a:pPr lvl="1"/>
            <a:r>
              <a:rPr lang="en-US" dirty="0" smtClean="0"/>
              <a:t>Permit insurers to adjust premiums for obesity and other health risks and pre-existing 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92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Medicare privatization</a:t>
            </a:r>
          </a:p>
          <a:p>
            <a:pPr lvl="1"/>
            <a:r>
              <a:rPr lang="en-US" dirty="0" smtClean="0"/>
              <a:t>Add private options for Medicare enrollees</a:t>
            </a:r>
          </a:p>
          <a:p>
            <a:pPr lvl="2"/>
            <a:r>
              <a:rPr lang="en-US" dirty="0" smtClean="0"/>
              <a:t>Include drug benefits in plans</a:t>
            </a:r>
          </a:p>
          <a:p>
            <a:pPr lvl="2"/>
            <a:r>
              <a:rPr lang="en-US" dirty="0" smtClean="0"/>
              <a:t>Regulate private plans to ensure out-of-pocket limits</a:t>
            </a:r>
          </a:p>
          <a:p>
            <a:pPr lvl="1"/>
            <a:r>
              <a:rPr lang="en-US" dirty="0" smtClean="0"/>
              <a:t>Combine A, B, and D into one, simplified Medicare public option</a:t>
            </a:r>
          </a:p>
          <a:p>
            <a:pPr lvl="1"/>
            <a:r>
              <a:rPr lang="en-US" dirty="0" smtClean="0"/>
              <a:t>Promote HSAs for Medicare recipients</a:t>
            </a:r>
          </a:p>
          <a:p>
            <a:pPr lvl="1"/>
            <a:r>
              <a:rPr lang="en-US" dirty="0" smtClean="0"/>
              <a:t>Increase eligibility </a:t>
            </a:r>
            <a:r>
              <a:rPr lang="en-US" dirty="0" smtClean="0"/>
              <a:t>age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2096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Medicaid privatization</a:t>
            </a:r>
          </a:p>
          <a:p>
            <a:pPr lvl="1"/>
            <a:r>
              <a:rPr lang="en-US" dirty="0" smtClean="0"/>
              <a:t>Allow high-deductible private Medicaid plans</a:t>
            </a:r>
          </a:p>
          <a:p>
            <a:pPr lvl="1"/>
            <a:r>
              <a:rPr lang="en-US" dirty="0" smtClean="0"/>
              <a:t>Seed fund HSAs for Medicaid recipients</a:t>
            </a:r>
          </a:p>
          <a:p>
            <a:pPr lvl="1"/>
            <a:r>
              <a:rPr lang="en-US" dirty="0" smtClean="0"/>
              <a:t>Use federal funds incentives to push states to encourage enrollees onto high-deductible plans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5440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regulatory burden</a:t>
            </a:r>
          </a:p>
          <a:p>
            <a:pPr lvl="1"/>
            <a:r>
              <a:rPr lang="en-US" dirty="0" smtClean="0"/>
              <a:t>Allow nurse practitioners and physician assistants to take a higher role</a:t>
            </a:r>
          </a:p>
          <a:p>
            <a:pPr lvl="1"/>
            <a:r>
              <a:rPr lang="en-US" dirty="0" smtClean="0"/>
              <a:t>Reduce the power of medical specialty societies restricting supply of doctors</a:t>
            </a:r>
          </a:p>
          <a:p>
            <a:pPr lvl="1"/>
            <a:r>
              <a:rPr lang="en-US" dirty="0" smtClean="0"/>
              <a:t>Repeal taxes on medical devices and brand-name drugs</a:t>
            </a:r>
          </a:p>
          <a:p>
            <a:pPr lvl="1"/>
            <a:r>
              <a:rPr lang="en-US" dirty="0" smtClean="0"/>
              <a:t>Reduce bureaucracy in the FDA for device and drug approvals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722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in two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Costs are growing, particularly administrative costs, prices, and overutilization</a:t>
            </a:r>
          </a:p>
          <a:p>
            <a:pPr lvl="1"/>
            <a:r>
              <a:rPr lang="en-US" dirty="0" smtClean="0"/>
              <a:t>I prefer to focus on administrative costs</a:t>
            </a:r>
          </a:p>
          <a:p>
            <a:pPr lvl="1"/>
            <a:endParaRPr lang="en-US" dirty="0"/>
          </a:p>
          <a:p>
            <a:r>
              <a:rPr lang="en-US" dirty="0" smtClean="0"/>
              <a:t>Health isn’t improving and for many it is getting worse</a:t>
            </a:r>
          </a:p>
          <a:p>
            <a:pPr lvl="1"/>
            <a:r>
              <a:rPr lang="en-US" dirty="0" smtClean="0"/>
              <a:t>This may not be the fault of the medical health system, but rather the behavioral health system</a:t>
            </a:r>
          </a:p>
        </p:txBody>
      </p:sp>
    </p:spTree>
    <p:extLst>
      <p:ext uri="{BB962C8B-B14F-4D97-AF65-F5344CB8AC3E}">
        <p14:creationId xmlns:p14="http://schemas.microsoft.com/office/powerpoint/2010/main" val="3002058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Texas v Azar -&gt; Texas v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42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criticism of Republican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Introducing low cost high deductible plans won’t lead to universal coverage and will reduce necessary utilization</a:t>
            </a:r>
          </a:p>
          <a:p>
            <a:r>
              <a:rPr lang="en-US" dirty="0" smtClean="0"/>
              <a:t>Health Savings Accounts, depending on implementation, will be a regressive tax break</a:t>
            </a:r>
          </a:p>
          <a:p>
            <a:r>
              <a:rPr lang="en-US" dirty="0" smtClean="0"/>
              <a:t>Regulations improve care and are necessary</a:t>
            </a:r>
          </a:p>
          <a:p>
            <a:r>
              <a:rPr lang="en-US" dirty="0" smtClean="0"/>
              <a:t>Privatizing Medicare and Medicaid is unpopular and may not lead to improvements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1732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 with broad appeal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Limited Medicaid expansion</a:t>
            </a:r>
          </a:p>
          <a:p>
            <a:pPr lvl="1"/>
            <a:r>
              <a:rPr lang="en-US" dirty="0" smtClean="0"/>
              <a:t>To 100% FPL rather than 138%</a:t>
            </a:r>
          </a:p>
          <a:p>
            <a:r>
              <a:rPr lang="en-US" dirty="0" smtClean="0"/>
              <a:t>People eligible for no-cost Medicaid or ACA no-cost plans should be automatically enrolled</a:t>
            </a:r>
          </a:p>
          <a:p>
            <a:r>
              <a:rPr lang="en-US" dirty="0" smtClean="0"/>
              <a:t>Encourage state reinsurance risk pools to expand the size of pools</a:t>
            </a:r>
          </a:p>
          <a:p>
            <a:r>
              <a:rPr lang="en-US" dirty="0" smtClean="0"/>
              <a:t>Increase transparency in prices</a:t>
            </a:r>
          </a:p>
          <a:p>
            <a:r>
              <a:rPr lang="en-US" dirty="0" smtClean="0"/>
              <a:t>Limit monopoly power, including patent-based monopoly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710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 with broad appeal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5591"/>
          </a:xfrm>
        </p:spPr>
        <p:txBody>
          <a:bodyPr>
            <a:normAutofit/>
          </a:bodyPr>
          <a:lstStyle/>
          <a:p>
            <a:r>
              <a:rPr lang="en-US" dirty="0" smtClean="0"/>
              <a:t>Limit the tax exclusion of employer-sponsored insurance</a:t>
            </a:r>
          </a:p>
          <a:p>
            <a:r>
              <a:rPr lang="en-US" dirty="0" smtClean="0"/>
              <a:t>Ensure effective anti-trust enforcement</a:t>
            </a:r>
          </a:p>
          <a:p>
            <a:r>
              <a:rPr lang="en-US" dirty="0" smtClean="0"/>
              <a:t>Encourage all-payer claims databases – reversing </a:t>
            </a:r>
            <a:r>
              <a:rPr lang="en-US" dirty="0" err="1" smtClean="0"/>
              <a:t>Gobeille</a:t>
            </a:r>
            <a:r>
              <a:rPr lang="en-US" dirty="0" smtClean="0"/>
              <a:t> v. Liberty Mutual and ERISA rules against these</a:t>
            </a:r>
          </a:p>
          <a:p>
            <a:r>
              <a:rPr lang="en-US" dirty="0" smtClean="0"/>
              <a:t>Expand site-neutral payments where clinically feasible – hospital outpatient departments shouldn’t receive higher payments than stand-alone clinics</a:t>
            </a:r>
          </a:p>
          <a:p>
            <a:r>
              <a:rPr lang="en-US" dirty="0" smtClean="0"/>
              <a:t>Balancing incentives in Medicare Physician Fee Schedule to incentivize med students to become </a:t>
            </a:r>
            <a:r>
              <a:rPr lang="en-US" dirty="0" smtClean="0"/>
              <a:t>PCPs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20036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 with broad appeal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559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Limit the tax exclusion of employer-sponsored insurance</a:t>
            </a:r>
          </a:p>
          <a:p>
            <a:r>
              <a:rPr lang="en-US" dirty="0" smtClean="0"/>
              <a:t>Ensure effective anti-trust enforcement</a:t>
            </a:r>
          </a:p>
          <a:p>
            <a:r>
              <a:rPr lang="en-US" dirty="0" smtClean="0"/>
              <a:t>Encourage all-payer claims databases – reversing </a:t>
            </a:r>
            <a:r>
              <a:rPr lang="en-US" dirty="0" err="1" smtClean="0"/>
              <a:t>Gobeille</a:t>
            </a:r>
            <a:r>
              <a:rPr lang="en-US" dirty="0" smtClean="0"/>
              <a:t> v. Liberty Mutual and ERISA rules against these</a:t>
            </a:r>
          </a:p>
          <a:p>
            <a:r>
              <a:rPr lang="en-US" dirty="0" smtClean="0"/>
              <a:t>Expand site-neutral payments where clinically feasible – hospital outpatient departments shouldn’t receive higher payments than stand-alone clinics</a:t>
            </a:r>
          </a:p>
          <a:p>
            <a:r>
              <a:rPr lang="en-US" dirty="0" smtClean="0"/>
              <a:t>Balancing incentives in Medicare Physician Fee Schedule to incentivize med students to become PCPs</a:t>
            </a:r>
          </a:p>
          <a:p>
            <a:r>
              <a:rPr lang="en-US" dirty="0" smtClean="0"/>
              <a:t>Reforming </a:t>
            </a:r>
            <a:r>
              <a:rPr lang="en-US" dirty="0" err="1" smtClean="0"/>
              <a:t>Medigap</a:t>
            </a:r>
            <a:r>
              <a:rPr lang="en-US" dirty="0" smtClean="0"/>
              <a:t> cost sharing and Medicare benefit design</a:t>
            </a:r>
          </a:p>
          <a:p>
            <a:r>
              <a:rPr lang="en-US" dirty="0" smtClean="0"/>
              <a:t>Reforming protected classes in Medicare Part D</a:t>
            </a:r>
          </a:p>
          <a:p>
            <a:r>
              <a:rPr lang="en-US" dirty="0" smtClean="0"/>
              <a:t>Remove incentive to prescribe higher cost drugs in Medicare Part B</a:t>
            </a:r>
          </a:p>
          <a:p>
            <a:r>
              <a:rPr lang="en-US" dirty="0" smtClean="0"/>
              <a:t>Remove regulations that restrict generic drugs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267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Repeal any willing provider laws – insurance plans don’t need to offer so generous out-of-network coverage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097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Image result for growth of physicians and administrato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006" y="1316862"/>
            <a:ext cx="8300624" cy="536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438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Deaton and Case 2015 (corrected by </a:t>
            </a:r>
            <a:r>
              <a:rPr lang="en-US" dirty="0" err="1" smtClean="0"/>
              <a:t>Gelman</a:t>
            </a:r>
            <a:r>
              <a:rPr lang="en-US" dirty="0" smtClean="0"/>
              <a:t> 2016)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Screen Shot 2016-01-18 at 10.35.52 P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81" y="2167004"/>
            <a:ext cx="11517500" cy="389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266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Medicaid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8650" y="1576387"/>
            <a:ext cx="7848600" cy="503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3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457700" cy="15906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People like their insurance</a:t>
            </a:r>
          </a:p>
          <a:p>
            <a:pPr lvl="1"/>
            <a:r>
              <a:rPr lang="en-US" dirty="0" smtClean="0"/>
              <a:t>But not as much as they like their coverage</a:t>
            </a:r>
          </a:p>
          <a:p>
            <a:pPr lvl="1"/>
            <a:r>
              <a:rPr lang="en-US" dirty="0" smtClean="0"/>
              <a:t>And they don’t like the healthcare industry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3550" y="-13493"/>
            <a:ext cx="6648450" cy="3543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467100"/>
            <a:ext cx="6667500" cy="33909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638925" y="3715544"/>
            <a:ext cx="4457700" cy="15906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People think the government should play a role 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ut aren’t sure what that role should be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500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Abortion Coverage Regulations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21005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Hyde Amendment</a:t>
            </a:r>
          </a:p>
          <a:p>
            <a:pPr lvl="1"/>
            <a:r>
              <a:rPr lang="en-US" dirty="0" smtClean="0"/>
              <a:t>Applies to subsidies for plans bought on exchange</a:t>
            </a:r>
          </a:p>
          <a:p>
            <a:pPr lvl="1"/>
            <a:r>
              <a:rPr lang="en-US" dirty="0" smtClean="0"/>
              <a:t>Does not apply to abortions in cases of rape, incest, or endangerment of life of woman</a:t>
            </a:r>
          </a:p>
          <a:p>
            <a:pPr lvl="1"/>
            <a:r>
              <a:rPr lang="en-US" dirty="0" smtClean="0"/>
              <a:t>States may fund abortion care for Medicaid recipients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1026" name="Picture 2" descr="https://www.kff.org/wp-content/uploads/2019/06/8829-02-Figure-2-June-2019.png?w=735&amp;h=551&amp;crop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212" y="1479550"/>
            <a:ext cx="7000875" cy="524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8763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H.R. 3, the Lower Drug Costs Now Act of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It will become legal and required for the Centers for Medicare &amp; Medicaid </a:t>
            </a:r>
            <a:r>
              <a:rPr lang="en-US" dirty="0" smtClean="0"/>
              <a:t>Services </a:t>
            </a:r>
            <a:r>
              <a:rPr lang="en-US" dirty="0"/>
              <a:t>to negotiate prices for </a:t>
            </a:r>
            <a:r>
              <a:rPr lang="en-US" dirty="0" smtClean="0"/>
              <a:t>between 25 and 250 drugs </a:t>
            </a:r>
            <a:r>
              <a:rPr lang="en-US" dirty="0"/>
              <a:t>meeting specific criteria and including insulin. The negotiated prices must be offered under Medicare and Medicare </a:t>
            </a:r>
            <a:r>
              <a:rPr lang="en-US" dirty="0" smtClean="0"/>
              <a:t>Advantage. </a:t>
            </a:r>
            <a:r>
              <a:rPr lang="en-US" dirty="0"/>
              <a:t>Private insurers may also be offered the negotiated price.</a:t>
            </a:r>
          </a:p>
          <a:p>
            <a:r>
              <a:rPr lang="en-US" dirty="0"/>
              <a:t>The negotiated maximum price may not be higher than 120% of the average price in specific other industrialized companies. Drug companies failing to comply will face civil and tax penalties.</a:t>
            </a:r>
          </a:p>
          <a:p>
            <a:r>
              <a:rPr lang="en-US" dirty="0"/>
              <a:t>The bill also includes rebates from drug manufacturers to CMS for covered drugs that have prices that rise more rapidly than the increase in inflation and reduces the annual out-of-pocket spending threshold.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056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18918"/>
            <a:ext cx="8547100" cy="6431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806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1047</Words>
  <Application>Microsoft Office PowerPoint</Application>
  <PresentationFormat>Widescreen</PresentationFormat>
  <Paragraphs>138</Paragraphs>
  <Slides>25</Slides>
  <Notes>7</Notes>
  <HiddenSlides>3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HCMI 4225: Public Health Reform</vt:lpstr>
      <vt:lpstr>The problem in two graphs</vt:lpstr>
      <vt:lpstr>PowerPoint Presentation</vt:lpstr>
      <vt:lpstr>Deaton and Case 2015 (corrected by Gelman 2016)</vt:lpstr>
      <vt:lpstr>State of Medicaid Expansion</vt:lpstr>
      <vt:lpstr>Some Polls</vt:lpstr>
      <vt:lpstr>Abortion Coverage Regulations</vt:lpstr>
      <vt:lpstr>H.R. 3, the Lower Drug Costs Now Act of 2019</vt:lpstr>
      <vt:lpstr>PowerPoint Presentation</vt:lpstr>
      <vt:lpstr>Democratic proposals focus on:</vt:lpstr>
      <vt:lpstr>Democratic proposals focus on:</vt:lpstr>
      <vt:lpstr>Democratic proposals focus on:</vt:lpstr>
      <vt:lpstr>Republican criticisms of Democratic plans</vt:lpstr>
      <vt:lpstr>Republican proposals focus on</vt:lpstr>
      <vt:lpstr>Republican proposals focus on</vt:lpstr>
      <vt:lpstr>Republican proposals focus on</vt:lpstr>
      <vt:lpstr>Republican proposals focus on</vt:lpstr>
      <vt:lpstr>Republican proposals focus on</vt:lpstr>
      <vt:lpstr>Republican proposals focus on</vt:lpstr>
      <vt:lpstr>Texas v Azar -&gt; Texas v US</vt:lpstr>
      <vt:lpstr>Democratic criticism of Republican plans</vt:lpstr>
      <vt:lpstr>Proposals with broad appeal include:</vt:lpstr>
      <vt:lpstr>Proposals with broad appeal include:</vt:lpstr>
      <vt:lpstr>Proposals with broad appeal include:</vt:lpstr>
      <vt:lpstr>Other proposals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Public Health Reform</dc:title>
  <dc:creator>Shane Murphy</dc:creator>
  <cp:lastModifiedBy>Shane Murphy</cp:lastModifiedBy>
  <cp:revision>12</cp:revision>
  <dcterms:created xsi:type="dcterms:W3CDTF">2019-04-24T12:52:42Z</dcterms:created>
  <dcterms:modified xsi:type="dcterms:W3CDTF">2019-11-13T17:17:55Z</dcterms:modified>
</cp:coreProperties>
</file>