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3" r:id="rId4"/>
    <p:sldId id="266" r:id="rId5"/>
    <p:sldId id="270" r:id="rId6"/>
    <p:sldId id="318" r:id="rId7"/>
    <p:sldId id="274" r:id="rId8"/>
    <p:sldId id="279" r:id="rId9"/>
    <p:sldId id="280" r:id="rId10"/>
    <p:sldId id="322" r:id="rId11"/>
    <p:sldId id="284" r:id="rId12"/>
    <p:sldId id="285" r:id="rId13"/>
    <p:sldId id="288" r:id="rId14"/>
    <p:sldId id="295" r:id="rId15"/>
    <p:sldId id="330" r:id="rId16"/>
    <p:sldId id="297" r:id="rId17"/>
    <p:sldId id="298" r:id="rId18"/>
    <p:sldId id="299" r:id="rId19"/>
    <p:sldId id="300" r:id="rId20"/>
    <p:sldId id="331" r:id="rId21"/>
    <p:sldId id="301" r:id="rId22"/>
    <p:sldId id="332" r:id="rId23"/>
    <p:sldId id="302" r:id="rId24"/>
    <p:sldId id="369" r:id="rId25"/>
    <p:sldId id="370" r:id="rId26"/>
    <p:sldId id="333" r:id="rId27"/>
    <p:sldId id="372" r:id="rId28"/>
    <p:sldId id="373" r:id="rId29"/>
    <p:sldId id="374" r:id="rId30"/>
    <p:sldId id="375" r:id="rId31"/>
    <p:sldId id="334" r:id="rId32"/>
    <p:sldId id="335" r:id="rId33"/>
    <p:sldId id="376" r:id="rId34"/>
    <p:sldId id="377" r:id="rId35"/>
    <p:sldId id="336" r:id="rId36"/>
    <p:sldId id="337" r:id="rId37"/>
    <p:sldId id="378" r:id="rId38"/>
    <p:sldId id="338" r:id="rId39"/>
    <p:sldId id="339" r:id="rId40"/>
    <p:sldId id="340" r:id="rId41"/>
    <p:sldId id="379" r:id="rId42"/>
    <p:sldId id="341" r:id="rId43"/>
    <p:sldId id="342" r:id="rId44"/>
    <p:sldId id="343" r:id="rId45"/>
    <p:sldId id="344" r:id="rId46"/>
    <p:sldId id="345" r:id="rId47"/>
    <p:sldId id="346" r:id="rId48"/>
    <p:sldId id="347" r:id="rId49"/>
    <p:sldId id="380" r:id="rId50"/>
    <p:sldId id="381" r:id="rId51"/>
    <p:sldId id="348" r:id="rId52"/>
    <p:sldId id="349" r:id="rId53"/>
    <p:sldId id="382" r:id="rId54"/>
    <p:sldId id="351" r:id="rId55"/>
    <p:sldId id="352" r:id="rId56"/>
    <p:sldId id="308" r:id="rId57"/>
    <p:sldId id="264" r:id="rId58"/>
    <p:sldId id="383" r:id="rId59"/>
    <p:sldId id="384" r:id="rId60"/>
    <p:sldId id="385"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83" d="100"/>
          <a:sy n="83" d="100"/>
        </p:scale>
        <p:origin x="86" y="17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11/30/2019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138680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11/30/2019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71890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11/30/2019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547931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11/30/2019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74215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8254E6A-16B0-4550-9244-77F6A47BC22F}" type="datetimeFigureOut">
              <a:rPr lang="en-US" smtClean="0"/>
              <a:t>11/30/2019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35101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254E6A-16B0-4550-9244-77F6A47BC22F}" type="datetimeFigureOut">
              <a:rPr lang="en-US" smtClean="0"/>
              <a:t>11/30/2019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158793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254E6A-16B0-4550-9244-77F6A47BC22F}" type="datetimeFigureOut">
              <a:rPr lang="en-US" smtClean="0"/>
              <a:t>11/30/2019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1507636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254E6A-16B0-4550-9244-77F6A47BC22F}" type="datetimeFigureOut">
              <a:rPr lang="en-US" smtClean="0"/>
              <a:t>11/30/2019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56770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54E6A-16B0-4550-9244-77F6A47BC22F}" type="datetimeFigureOut">
              <a:rPr lang="en-US" smtClean="0"/>
              <a:t>11/30/2019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28004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11/30/2019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93596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11/30/2019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016928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54E6A-16B0-4550-9244-77F6A47BC22F}" type="datetimeFigureOut">
              <a:rPr lang="en-US" smtClean="0"/>
              <a:t>11/30/2019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5068A-7E08-4EC9-9B29-FD8BA29E2855}" type="slidenum">
              <a:rPr lang="en-US" smtClean="0"/>
              <a:t>‹#›</a:t>
            </a:fld>
            <a:endParaRPr lang="en-US"/>
          </a:p>
        </p:txBody>
      </p:sp>
    </p:spTree>
    <p:extLst>
      <p:ext uri="{BB962C8B-B14F-4D97-AF65-F5344CB8AC3E}">
        <p14:creationId xmlns:p14="http://schemas.microsoft.com/office/powerpoint/2010/main" val="367798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Health and Social Insurance</a:t>
            </a:r>
            <a:endParaRPr lang="en-US" dirty="0"/>
          </a:p>
        </p:txBody>
      </p:sp>
      <p:sp>
        <p:nvSpPr>
          <p:cNvPr id="3" name="Subtitle 2"/>
          <p:cNvSpPr>
            <a:spLocks noGrp="1"/>
          </p:cNvSpPr>
          <p:nvPr>
            <p:ph type="subTitle" idx="1"/>
          </p:nvPr>
        </p:nvSpPr>
        <p:spPr/>
        <p:txBody>
          <a:bodyPr/>
          <a:lstStyle/>
          <a:p>
            <a:r>
              <a:rPr lang="en-US" dirty="0" smtClean="0"/>
              <a:t>BUSN 203: Mon/Wed</a:t>
            </a:r>
          </a:p>
          <a:p>
            <a:r>
              <a:rPr lang="en-US" dirty="0" smtClean="0"/>
              <a:t>Shane Murphy – </a:t>
            </a:r>
            <a:r>
              <a:rPr lang="en-US" dirty="0" smtClean="0">
                <a:hlinkClick r:id="rId2"/>
              </a:rPr>
              <a:t>shane@uconn.edu</a:t>
            </a:r>
            <a:endParaRPr lang="en-US" dirty="0" smtClean="0"/>
          </a:p>
          <a:p>
            <a:r>
              <a:rPr lang="en-US" dirty="0" smtClean="0"/>
              <a:t>Office Hours: Mon/Wed 2:00 PM – 3:30PM</a:t>
            </a:r>
          </a:p>
          <a:p>
            <a:endParaRPr lang="en-US" dirty="0" smtClean="0"/>
          </a:p>
          <a:p>
            <a:endParaRPr lang="en-US" dirty="0" smtClean="0"/>
          </a:p>
        </p:txBody>
      </p:sp>
    </p:spTree>
    <p:extLst>
      <p:ext uri="{BB962C8B-B14F-4D97-AF65-F5344CB8AC3E}">
        <p14:creationId xmlns:p14="http://schemas.microsoft.com/office/powerpoint/2010/main" val="3078273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senator is most associated with a movement for public health expansion in the 1970s and 1980s</a:t>
            </a:r>
          </a:p>
          <a:p>
            <a:pPr lvl="1"/>
            <a:r>
              <a:rPr lang="en-US" dirty="0" smtClean="0"/>
              <a:t>A) Robert Byrd</a:t>
            </a:r>
          </a:p>
          <a:p>
            <a:pPr lvl="1"/>
            <a:r>
              <a:rPr lang="en-US" dirty="0" smtClean="0"/>
              <a:t>B) Robert Taft</a:t>
            </a:r>
          </a:p>
          <a:p>
            <a:pPr lvl="1"/>
            <a:r>
              <a:rPr lang="en-US" dirty="0" smtClean="0"/>
              <a:t>C) Edward Kennedy</a:t>
            </a:r>
          </a:p>
          <a:p>
            <a:pPr lvl="1"/>
            <a:r>
              <a:rPr lang="en-US" dirty="0" smtClean="0"/>
              <a:t>D) John Kerry</a:t>
            </a:r>
            <a:endParaRPr lang="en-US" dirty="0"/>
          </a:p>
        </p:txBody>
      </p:sp>
    </p:spTree>
    <p:extLst>
      <p:ext uri="{BB962C8B-B14F-4D97-AF65-F5344CB8AC3E}">
        <p14:creationId xmlns:p14="http://schemas.microsoft.com/office/powerpoint/2010/main" val="54881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To qualify for OASDI, workers must show how many years of payment of payroll taxes:</a:t>
            </a:r>
          </a:p>
          <a:p>
            <a:pPr lvl="1"/>
            <a:r>
              <a:rPr lang="en-US" dirty="0" smtClean="0"/>
              <a:t>A) 20</a:t>
            </a:r>
          </a:p>
          <a:p>
            <a:pPr lvl="1"/>
            <a:r>
              <a:rPr lang="en-US" dirty="0" smtClean="0"/>
              <a:t>B) 5</a:t>
            </a:r>
          </a:p>
          <a:p>
            <a:pPr lvl="1"/>
            <a:r>
              <a:rPr lang="en-US" dirty="0" smtClean="0"/>
              <a:t>C) 2</a:t>
            </a:r>
          </a:p>
          <a:p>
            <a:pPr lvl="1"/>
            <a:r>
              <a:rPr lang="en-US" dirty="0" smtClean="0"/>
              <a:t>D) 10</a:t>
            </a:r>
            <a:endParaRPr lang="en-US" dirty="0"/>
          </a:p>
        </p:txBody>
      </p:sp>
    </p:spTree>
    <p:extLst>
      <p:ext uri="{BB962C8B-B14F-4D97-AF65-F5344CB8AC3E}">
        <p14:creationId xmlns:p14="http://schemas.microsoft.com/office/powerpoint/2010/main" val="383087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 current ratio of covered workers to social security (OASDI) beneficiary is:</a:t>
            </a:r>
          </a:p>
          <a:p>
            <a:pPr lvl="1"/>
            <a:r>
              <a:rPr lang="en-US" dirty="0" smtClean="0"/>
              <a:t>A) 8</a:t>
            </a:r>
          </a:p>
          <a:p>
            <a:pPr lvl="1"/>
            <a:r>
              <a:rPr lang="en-US" dirty="0" smtClean="0"/>
              <a:t>B) 3</a:t>
            </a:r>
          </a:p>
          <a:p>
            <a:pPr lvl="1"/>
            <a:r>
              <a:rPr lang="en-US" dirty="0" smtClean="0"/>
              <a:t>C) 2</a:t>
            </a:r>
          </a:p>
          <a:p>
            <a:pPr lvl="1"/>
            <a:r>
              <a:rPr lang="en-US" dirty="0" smtClean="0"/>
              <a:t>D) 5</a:t>
            </a:r>
            <a:endParaRPr lang="en-US" dirty="0"/>
          </a:p>
        </p:txBody>
      </p:sp>
    </p:spTree>
    <p:extLst>
      <p:ext uri="{BB962C8B-B14F-4D97-AF65-F5344CB8AC3E}">
        <p14:creationId xmlns:p14="http://schemas.microsoft.com/office/powerpoint/2010/main" val="2112728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Medicare and Medicaid were created in</a:t>
            </a:r>
          </a:p>
          <a:p>
            <a:pPr lvl="1"/>
            <a:r>
              <a:rPr lang="en-US" dirty="0" smtClean="0"/>
              <a:t>A) 1935</a:t>
            </a:r>
          </a:p>
          <a:p>
            <a:pPr lvl="1"/>
            <a:r>
              <a:rPr lang="en-US" dirty="0" smtClean="0"/>
              <a:t>B) 1950</a:t>
            </a:r>
          </a:p>
          <a:p>
            <a:pPr lvl="1"/>
            <a:r>
              <a:rPr lang="en-US" dirty="0" smtClean="0"/>
              <a:t>C) 1956</a:t>
            </a:r>
          </a:p>
          <a:p>
            <a:pPr lvl="1"/>
            <a:r>
              <a:rPr lang="en-US" dirty="0" smtClean="0"/>
              <a:t>D) 1965</a:t>
            </a:r>
            <a:endParaRPr lang="en-US" dirty="0"/>
          </a:p>
        </p:txBody>
      </p:sp>
    </p:spTree>
    <p:extLst>
      <p:ext uri="{BB962C8B-B14F-4D97-AF65-F5344CB8AC3E}">
        <p14:creationId xmlns:p14="http://schemas.microsoft.com/office/powerpoint/2010/main" val="127272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of the following organizations created an early example of what would later be known as an HMO in 1943</a:t>
            </a:r>
          </a:p>
          <a:p>
            <a:pPr lvl="1"/>
            <a:r>
              <a:rPr lang="en-US" dirty="0" smtClean="0"/>
              <a:t>A) Social Security</a:t>
            </a:r>
          </a:p>
          <a:p>
            <a:pPr lvl="1"/>
            <a:r>
              <a:rPr lang="en-US" dirty="0" smtClean="0"/>
              <a:t>B) Blue Cross</a:t>
            </a:r>
          </a:p>
          <a:p>
            <a:pPr lvl="1"/>
            <a:r>
              <a:rPr lang="en-US" dirty="0" smtClean="0"/>
              <a:t>C) Kaiser Permanente</a:t>
            </a:r>
          </a:p>
          <a:p>
            <a:pPr lvl="1"/>
            <a:r>
              <a:rPr lang="en-US" dirty="0" smtClean="0"/>
              <a:t>D) Blue Shield</a:t>
            </a:r>
            <a:endParaRPr lang="en-US" dirty="0"/>
          </a:p>
        </p:txBody>
      </p:sp>
    </p:spTree>
    <p:extLst>
      <p:ext uri="{BB962C8B-B14F-4D97-AF65-F5344CB8AC3E}">
        <p14:creationId xmlns:p14="http://schemas.microsoft.com/office/powerpoint/2010/main" val="410309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3" end="3"/>
                                            </p:txEl>
                                          </p:spTgt>
                                        </p:tgtEl>
                                        <p:attrNameLst>
                                          <p:attrName>style.color</p:attrName>
                                        </p:attrNameLst>
                                      </p:cBhvr>
                                      <p:to>
                                        <a:schemeClr val="bg1"/>
                                      </p:to>
                                    </p:animClr>
                                    <p:animClr clrSpc="rgb" dir="cw">
                                      <p:cBhvr>
                                        <p:cTn id="7" dur="250" autoRev="1" fill="remove"/>
                                        <p:tgtEl>
                                          <p:spTgt spid="3">
                                            <p:txEl>
                                              <p:pRg st="3" end="3"/>
                                            </p:txEl>
                                          </p:spTgt>
                                        </p:tgtEl>
                                        <p:attrNameLst>
                                          <p:attrName>fillcolor</p:attrName>
                                        </p:attrNameLst>
                                      </p:cBhvr>
                                      <p:to>
                                        <a:schemeClr val="bg1"/>
                                      </p:to>
                                    </p:animClr>
                                    <p:set>
                                      <p:cBhvr>
                                        <p:cTn id="8" dur="250" autoRev="1" fill="remove"/>
                                        <p:tgtEl>
                                          <p:spTgt spid="3">
                                            <p:txEl>
                                              <p:pRg st="3" end="3"/>
                                            </p:txEl>
                                          </p:spTgt>
                                        </p:tgtEl>
                                        <p:attrNameLst>
                                          <p:attrName>fill.type</p:attrName>
                                        </p:attrNameLst>
                                      </p:cBhvr>
                                      <p:to>
                                        <p:strVal val="solid"/>
                                      </p:to>
                                    </p:set>
                                    <p:set>
                                      <p:cBhvr>
                                        <p:cTn id="9" dur="250" autoRev="1" fill="remove"/>
                                        <p:tgtEl>
                                          <p:spTgt spid="3">
                                            <p:txEl>
                                              <p:pRg st="3" end="3"/>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of the following organizations created one of the first health insurance programs and focused on hospital care.</a:t>
            </a:r>
          </a:p>
          <a:p>
            <a:pPr lvl="1"/>
            <a:r>
              <a:rPr lang="en-US" dirty="0" smtClean="0"/>
              <a:t>A) Social Security</a:t>
            </a:r>
          </a:p>
          <a:p>
            <a:pPr lvl="1"/>
            <a:r>
              <a:rPr lang="en-US" dirty="0" smtClean="0"/>
              <a:t>B) Blue Cross</a:t>
            </a:r>
          </a:p>
          <a:p>
            <a:pPr lvl="1"/>
            <a:r>
              <a:rPr lang="en-US" dirty="0" smtClean="0"/>
              <a:t>C) Kaiser Permanente</a:t>
            </a:r>
          </a:p>
          <a:p>
            <a:pPr lvl="1"/>
            <a:r>
              <a:rPr lang="en-US" dirty="0" smtClean="0"/>
              <a:t>D) Blue Shield</a:t>
            </a:r>
            <a:endParaRPr lang="en-US" dirty="0"/>
          </a:p>
        </p:txBody>
      </p:sp>
    </p:spTree>
    <p:extLst>
      <p:ext uri="{BB962C8B-B14F-4D97-AF65-F5344CB8AC3E}">
        <p14:creationId xmlns:p14="http://schemas.microsoft.com/office/powerpoint/2010/main" val="610795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2" end="2"/>
                                            </p:txEl>
                                          </p:spTgt>
                                        </p:tgtEl>
                                        <p:attrNameLst>
                                          <p:attrName>style.color</p:attrName>
                                        </p:attrNameLst>
                                      </p:cBhvr>
                                      <p:to>
                                        <a:schemeClr val="bg1"/>
                                      </p:to>
                                    </p:animClr>
                                    <p:animClr clrSpc="rgb" dir="cw">
                                      <p:cBhvr>
                                        <p:cTn id="7" dur="250" autoRev="1" fill="remove"/>
                                        <p:tgtEl>
                                          <p:spTgt spid="3">
                                            <p:txEl>
                                              <p:pRg st="2" end="2"/>
                                            </p:txEl>
                                          </p:spTgt>
                                        </p:tgtEl>
                                        <p:attrNameLst>
                                          <p:attrName>fillcolor</p:attrName>
                                        </p:attrNameLst>
                                      </p:cBhvr>
                                      <p:to>
                                        <a:schemeClr val="bg1"/>
                                      </p:to>
                                    </p:animClr>
                                    <p:set>
                                      <p:cBhvr>
                                        <p:cTn id="8" dur="250" autoRev="1" fill="remove"/>
                                        <p:tgtEl>
                                          <p:spTgt spid="3">
                                            <p:txEl>
                                              <p:pRg st="2" end="2"/>
                                            </p:txEl>
                                          </p:spTgt>
                                        </p:tgtEl>
                                        <p:attrNameLst>
                                          <p:attrName>fill.type</p:attrName>
                                        </p:attrNameLst>
                                      </p:cBhvr>
                                      <p:to>
                                        <p:strVal val="solid"/>
                                      </p:to>
                                    </p:set>
                                    <p:set>
                                      <p:cBhvr>
                                        <p:cTn id="9" dur="250" autoRev="1" fill="remove"/>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year was Title X established?</a:t>
            </a:r>
            <a:endParaRPr lang="en-US" dirty="0" smtClean="0"/>
          </a:p>
          <a:p>
            <a:pPr lvl="1"/>
            <a:r>
              <a:rPr lang="en-US" dirty="0" smtClean="0"/>
              <a:t>A</a:t>
            </a:r>
            <a:r>
              <a:rPr lang="en-US" dirty="0" smtClean="0"/>
              <a:t>) 1965</a:t>
            </a:r>
            <a:endParaRPr lang="en-US" dirty="0" smtClean="0"/>
          </a:p>
          <a:p>
            <a:pPr lvl="1"/>
            <a:r>
              <a:rPr lang="en-US" dirty="0" smtClean="0"/>
              <a:t>B) 1970</a:t>
            </a:r>
            <a:endParaRPr lang="en-US" dirty="0" smtClean="0"/>
          </a:p>
          <a:p>
            <a:pPr lvl="1"/>
            <a:r>
              <a:rPr lang="en-US" dirty="0" smtClean="0"/>
              <a:t>C</a:t>
            </a:r>
            <a:r>
              <a:rPr lang="en-US" dirty="0" smtClean="0"/>
              <a:t>) 1975</a:t>
            </a:r>
            <a:endParaRPr lang="en-US" dirty="0" smtClean="0"/>
          </a:p>
          <a:p>
            <a:pPr lvl="1"/>
            <a:r>
              <a:rPr lang="en-US" dirty="0" smtClean="0"/>
              <a:t>D</a:t>
            </a:r>
            <a:r>
              <a:rPr lang="en-US" dirty="0" smtClean="0"/>
              <a:t>) 1980</a:t>
            </a:r>
            <a:endParaRPr lang="en-US" dirty="0"/>
          </a:p>
        </p:txBody>
      </p:sp>
    </p:spTree>
    <p:extLst>
      <p:ext uri="{BB962C8B-B14F-4D97-AF65-F5344CB8AC3E}">
        <p14:creationId xmlns:p14="http://schemas.microsoft.com/office/powerpoint/2010/main" val="158852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did the Hyde Amendment (1976) do?</a:t>
            </a:r>
            <a:endParaRPr lang="en-US" dirty="0" smtClean="0"/>
          </a:p>
          <a:p>
            <a:pPr lvl="1"/>
            <a:r>
              <a:rPr lang="en-US" dirty="0" smtClean="0"/>
              <a:t>A</a:t>
            </a:r>
            <a:r>
              <a:rPr lang="en-US" dirty="0"/>
              <a:t>) </a:t>
            </a:r>
            <a:r>
              <a:rPr lang="en-US" dirty="0" smtClean="0"/>
              <a:t>Barring </a:t>
            </a:r>
            <a:r>
              <a:rPr lang="en-US" dirty="0"/>
              <a:t>the use of federal funds to pay for abortion except to save the life of the woman, or if the pregnancy arises from incest or rape.</a:t>
            </a:r>
            <a:endParaRPr lang="en-US" dirty="0" smtClean="0"/>
          </a:p>
          <a:p>
            <a:pPr lvl="1"/>
            <a:r>
              <a:rPr lang="en-US" dirty="0" smtClean="0"/>
              <a:t>B</a:t>
            </a:r>
            <a:r>
              <a:rPr lang="en-US" dirty="0" smtClean="0"/>
              <a:t>) Barring Medicaid recipients from getting abortions</a:t>
            </a:r>
            <a:endParaRPr lang="en-US" dirty="0" smtClean="0"/>
          </a:p>
          <a:p>
            <a:pPr lvl="1"/>
            <a:r>
              <a:rPr lang="en-US" dirty="0" smtClean="0"/>
              <a:t>C</a:t>
            </a:r>
            <a:r>
              <a:rPr lang="en-US" dirty="0" smtClean="0"/>
              <a:t>) Barring federally funded providers from providing advice about abortion care</a:t>
            </a:r>
            <a:endParaRPr lang="en-US" dirty="0" smtClean="0"/>
          </a:p>
          <a:p>
            <a:pPr lvl="1"/>
            <a:r>
              <a:rPr lang="en-US" dirty="0" smtClean="0"/>
              <a:t>D</a:t>
            </a:r>
            <a:r>
              <a:rPr lang="en-US" dirty="0" smtClean="0"/>
              <a:t>) Requiring parental notification before providing abortions to people under the age of 18</a:t>
            </a:r>
            <a:endParaRPr lang="en-US" dirty="0"/>
          </a:p>
        </p:txBody>
      </p:sp>
    </p:spTree>
    <p:extLst>
      <p:ext uri="{BB962C8B-B14F-4D97-AF65-F5344CB8AC3E}">
        <p14:creationId xmlns:p14="http://schemas.microsoft.com/office/powerpoint/2010/main" val="841231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is the largest public </a:t>
            </a:r>
            <a:r>
              <a:rPr lang="en-US" dirty="0" err="1" smtClean="0"/>
              <a:t>reimburser</a:t>
            </a:r>
            <a:r>
              <a:rPr lang="en-US" dirty="0" smtClean="0"/>
              <a:t> of Family Planning Services?</a:t>
            </a:r>
            <a:endParaRPr lang="en-US" dirty="0" smtClean="0"/>
          </a:p>
          <a:p>
            <a:pPr lvl="1"/>
            <a:r>
              <a:rPr lang="en-US" dirty="0" smtClean="0"/>
              <a:t>A</a:t>
            </a:r>
            <a:r>
              <a:rPr lang="en-US" dirty="0" smtClean="0"/>
              <a:t>) Title X</a:t>
            </a:r>
            <a:endParaRPr lang="en-US" dirty="0" smtClean="0"/>
          </a:p>
          <a:p>
            <a:pPr lvl="1"/>
            <a:r>
              <a:rPr lang="en-US" dirty="0" smtClean="0"/>
              <a:t>B</a:t>
            </a:r>
            <a:r>
              <a:rPr lang="en-US" dirty="0" smtClean="0"/>
              <a:t>) Medicare</a:t>
            </a:r>
            <a:endParaRPr lang="en-US" dirty="0" smtClean="0"/>
          </a:p>
          <a:p>
            <a:pPr lvl="1"/>
            <a:r>
              <a:rPr lang="en-US" dirty="0" smtClean="0"/>
              <a:t>C</a:t>
            </a:r>
            <a:r>
              <a:rPr lang="en-US" dirty="0" smtClean="0"/>
              <a:t>) Medicaid</a:t>
            </a:r>
            <a:endParaRPr lang="en-US" dirty="0" smtClean="0"/>
          </a:p>
          <a:p>
            <a:pPr lvl="1"/>
            <a:r>
              <a:rPr lang="en-US" dirty="0" smtClean="0"/>
              <a:t>D</a:t>
            </a:r>
            <a:r>
              <a:rPr lang="en-US" dirty="0" smtClean="0"/>
              <a:t>) CHIP</a:t>
            </a:r>
            <a:endParaRPr lang="en-US" dirty="0"/>
          </a:p>
        </p:txBody>
      </p:sp>
    </p:spTree>
    <p:extLst>
      <p:ext uri="{BB962C8B-B14F-4D97-AF65-F5344CB8AC3E}">
        <p14:creationId xmlns:p14="http://schemas.microsoft.com/office/powerpoint/2010/main" val="217895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does SNAP stand for?</a:t>
            </a:r>
            <a:endParaRPr lang="en-US" dirty="0" smtClean="0"/>
          </a:p>
        </p:txBody>
      </p:sp>
    </p:spTree>
    <p:extLst>
      <p:ext uri="{BB962C8B-B14F-4D97-AF65-F5344CB8AC3E}">
        <p14:creationId xmlns:p14="http://schemas.microsoft.com/office/powerpoint/2010/main" val="377921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To the nearest $1000, what is the per capita annual expenditure on health in the United States?</a:t>
            </a:r>
          </a:p>
          <a:p>
            <a:pPr lvl="1"/>
            <a:r>
              <a:rPr lang="en-US" dirty="0" smtClean="0"/>
              <a:t>A)$6000 ($6278)</a:t>
            </a:r>
          </a:p>
          <a:p>
            <a:pPr lvl="1"/>
            <a:r>
              <a:rPr lang="en-US" dirty="0" smtClean="0"/>
              <a:t>B)$8000 ($8432)</a:t>
            </a:r>
          </a:p>
          <a:p>
            <a:pPr lvl="1"/>
            <a:r>
              <a:rPr lang="en-US" dirty="0" smtClean="0"/>
              <a:t>C)$10,000 ($10,348)</a:t>
            </a:r>
          </a:p>
          <a:p>
            <a:pPr lvl="1"/>
            <a:r>
              <a:rPr lang="en-US" dirty="0" smtClean="0"/>
              <a:t>D)$12,000 ($11,902)</a:t>
            </a:r>
            <a:endParaRPr lang="en-US" dirty="0"/>
          </a:p>
        </p:txBody>
      </p:sp>
    </p:spTree>
    <p:extLst>
      <p:ext uri="{BB962C8B-B14F-4D97-AF65-F5344CB8AC3E}">
        <p14:creationId xmlns:p14="http://schemas.microsoft.com/office/powerpoint/2010/main" val="3888320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does SNAP stand for?</a:t>
            </a:r>
          </a:p>
          <a:p>
            <a:pPr lvl="1"/>
            <a:r>
              <a:rPr lang="en-US" dirty="0" smtClean="0"/>
              <a:t>Supplemental Nutrition Assistance Program</a:t>
            </a:r>
            <a:endParaRPr lang="en-US" dirty="0" smtClean="0"/>
          </a:p>
        </p:txBody>
      </p:sp>
    </p:spTree>
    <p:extLst>
      <p:ext uri="{BB962C8B-B14F-4D97-AF65-F5344CB8AC3E}">
        <p14:creationId xmlns:p14="http://schemas.microsoft.com/office/powerpoint/2010/main" val="5171944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does WIC stand for?</a:t>
            </a:r>
            <a:endParaRPr lang="en-US" dirty="0"/>
          </a:p>
        </p:txBody>
      </p:sp>
    </p:spTree>
    <p:extLst>
      <p:ext uri="{BB962C8B-B14F-4D97-AF65-F5344CB8AC3E}">
        <p14:creationId xmlns:p14="http://schemas.microsoft.com/office/powerpoint/2010/main" val="10078940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does WIC stand for?</a:t>
            </a:r>
          </a:p>
          <a:p>
            <a:pPr lvl="1"/>
            <a:r>
              <a:rPr lang="en-US" dirty="0" smtClean="0"/>
              <a:t>(Special Supplemental Nutrition Program for) Women, Infants, and Children</a:t>
            </a:r>
            <a:endParaRPr lang="en-US" dirty="0"/>
          </a:p>
        </p:txBody>
      </p:sp>
    </p:spTree>
    <p:extLst>
      <p:ext uri="{BB962C8B-B14F-4D97-AF65-F5344CB8AC3E}">
        <p14:creationId xmlns:p14="http://schemas.microsoft.com/office/powerpoint/2010/main" val="5601011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228600" lvl="1">
              <a:spcBef>
                <a:spcPts val="1000"/>
              </a:spcBef>
            </a:pPr>
            <a:r>
              <a:rPr lang="en-US" dirty="0" smtClean="0"/>
              <a:t>Which of the following is a reimbursement </a:t>
            </a:r>
            <a:r>
              <a:rPr lang="en-US" dirty="0"/>
              <a:t>method </a:t>
            </a:r>
            <a:r>
              <a:rPr lang="en-US" dirty="0" smtClean="0"/>
              <a:t>which: </a:t>
            </a:r>
            <a:r>
              <a:rPr lang="en-US" dirty="0"/>
              <a:t>The physician or hospital is paid a fee for each service (for example, medication, IV fluids, ECG, surgical procedure) provided (uninsured, some private insurance</a:t>
            </a:r>
            <a:r>
              <a:rPr lang="en-US" dirty="0" smtClean="0"/>
              <a:t>).</a:t>
            </a:r>
            <a:endParaRPr lang="en-US" dirty="0" smtClean="0"/>
          </a:p>
          <a:p>
            <a:pPr lvl="1"/>
            <a:r>
              <a:rPr lang="en-US" dirty="0" smtClean="0"/>
              <a:t>A</a:t>
            </a:r>
            <a:r>
              <a:rPr lang="en-US" dirty="0" smtClean="0"/>
              <a:t>) Per Diem</a:t>
            </a:r>
            <a:endParaRPr lang="en-US" dirty="0" smtClean="0"/>
          </a:p>
          <a:p>
            <a:pPr lvl="1"/>
            <a:r>
              <a:rPr lang="en-US" dirty="0" smtClean="0"/>
              <a:t>B</a:t>
            </a:r>
            <a:r>
              <a:rPr lang="en-US" dirty="0" smtClean="0"/>
              <a:t>) Fee-For-Service</a:t>
            </a:r>
            <a:endParaRPr lang="en-US" dirty="0" smtClean="0"/>
          </a:p>
          <a:p>
            <a:pPr lvl="1"/>
            <a:r>
              <a:rPr lang="en-US" dirty="0" smtClean="0"/>
              <a:t>C</a:t>
            </a:r>
            <a:r>
              <a:rPr lang="en-US" dirty="0" smtClean="0"/>
              <a:t>) Capitation</a:t>
            </a:r>
            <a:endParaRPr lang="en-US" dirty="0" smtClean="0"/>
          </a:p>
          <a:p>
            <a:pPr lvl="1"/>
            <a:r>
              <a:rPr lang="en-US" dirty="0" smtClean="0"/>
              <a:t>D</a:t>
            </a:r>
            <a:r>
              <a:rPr lang="en-US" dirty="0" smtClean="0"/>
              <a:t>) By Diagnosis Related Group</a:t>
            </a:r>
            <a:endParaRPr lang="en-US" dirty="0"/>
          </a:p>
        </p:txBody>
      </p:sp>
    </p:spTree>
    <p:extLst>
      <p:ext uri="{BB962C8B-B14F-4D97-AF65-F5344CB8AC3E}">
        <p14:creationId xmlns:p14="http://schemas.microsoft.com/office/powerpoint/2010/main" val="280820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228600" lvl="1">
              <a:spcBef>
                <a:spcPts val="1000"/>
              </a:spcBef>
            </a:pPr>
            <a:r>
              <a:rPr lang="en-US" dirty="0" smtClean="0"/>
              <a:t>Which of the following is a reimbursement </a:t>
            </a:r>
            <a:r>
              <a:rPr lang="en-US" dirty="0"/>
              <a:t>method </a:t>
            </a:r>
            <a:r>
              <a:rPr lang="en-US" dirty="0" smtClean="0"/>
              <a:t>which: </a:t>
            </a:r>
            <a:r>
              <a:rPr lang="en-US" dirty="0"/>
              <a:t>Physician or hospital is paid one sum for all services delivered during one illness; there is a different set case-price for each of approximately 750 distinct </a:t>
            </a:r>
            <a:r>
              <a:rPr lang="en-US" dirty="0" smtClean="0"/>
              <a:t>categories (Medicare).</a:t>
            </a:r>
            <a:endParaRPr lang="en-US" dirty="0" smtClean="0"/>
          </a:p>
          <a:p>
            <a:pPr lvl="1"/>
            <a:r>
              <a:rPr lang="en-US" dirty="0" smtClean="0"/>
              <a:t>A</a:t>
            </a:r>
            <a:r>
              <a:rPr lang="en-US" dirty="0" smtClean="0"/>
              <a:t>) Per Diem</a:t>
            </a:r>
            <a:endParaRPr lang="en-US" dirty="0" smtClean="0"/>
          </a:p>
          <a:p>
            <a:pPr lvl="1"/>
            <a:r>
              <a:rPr lang="en-US" dirty="0" smtClean="0"/>
              <a:t>B</a:t>
            </a:r>
            <a:r>
              <a:rPr lang="en-US" dirty="0" smtClean="0"/>
              <a:t>) Fee-For-Service</a:t>
            </a:r>
            <a:endParaRPr lang="en-US" dirty="0" smtClean="0"/>
          </a:p>
          <a:p>
            <a:pPr lvl="1"/>
            <a:r>
              <a:rPr lang="en-US" dirty="0" smtClean="0"/>
              <a:t>C</a:t>
            </a:r>
            <a:r>
              <a:rPr lang="en-US" dirty="0" smtClean="0"/>
              <a:t>) Capitation</a:t>
            </a:r>
            <a:endParaRPr lang="en-US" dirty="0" smtClean="0"/>
          </a:p>
          <a:p>
            <a:pPr lvl="1"/>
            <a:r>
              <a:rPr lang="en-US" dirty="0" smtClean="0"/>
              <a:t>D</a:t>
            </a:r>
            <a:r>
              <a:rPr lang="en-US" dirty="0" smtClean="0"/>
              <a:t>) By Diagnosis Related Group</a:t>
            </a:r>
            <a:endParaRPr lang="en-US" dirty="0"/>
          </a:p>
        </p:txBody>
      </p:sp>
    </p:spTree>
    <p:extLst>
      <p:ext uri="{BB962C8B-B14F-4D97-AF65-F5344CB8AC3E}">
        <p14:creationId xmlns:p14="http://schemas.microsoft.com/office/powerpoint/2010/main" val="93353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228600" lvl="1">
              <a:spcBef>
                <a:spcPts val="1000"/>
              </a:spcBef>
            </a:pPr>
            <a:r>
              <a:rPr lang="en-US" dirty="0" smtClean="0"/>
              <a:t>Which of the following is a reimbursement </a:t>
            </a:r>
            <a:r>
              <a:rPr lang="en-US" dirty="0"/>
              <a:t>method </a:t>
            </a:r>
            <a:r>
              <a:rPr lang="en-US" dirty="0" smtClean="0"/>
              <a:t>which: </a:t>
            </a:r>
            <a:r>
              <a:rPr lang="en-US" dirty="0"/>
              <a:t>One payment is made for each patient’s treatment during a month or year  (has now virtually disappeared; previously, largely HMOs).</a:t>
            </a:r>
            <a:endParaRPr lang="en-US" dirty="0" smtClean="0"/>
          </a:p>
          <a:p>
            <a:pPr lvl="1"/>
            <a:r>
              <a:rPr lang="en-US" dirty="0" smtClean="0"/>
              <a:t>A</a:t>
            </a:r>
            <a:r>
              <a:rPr lang="en-US" dirty="0" smtClean="0"/>
              <a:t>) Per Diem</a:t>
            </a:r>
            <a:endParaRPr lang="en-US" dirty="0" smtClean="0"/>
          </a:p>
          <a:p>
            <a:pPr lvl="1"/>
            <a:r>
              <a:rPr lang="en-US" dirty="0" smtClean="0"/>
              <a:t>B</a:t>
            </a:r>
            <a:r>
              <a:rPr lang="en-US" dirty="0" smtClean="0"/>
              <a:t>) Fee-For-Service</a:t>
            </a:r>
            <a:endParaRPr lang="en-US" dirty="0" smtClean="0"/>
          </a:p>
          <a:p>
            <a:pPr lvl="1"/>
            <a:r>
              <a:rPr lang="en-US" dirty="0" smtClean="0"/>
              <a:t>C</a:t>
            </a:r>
            <a:r>
              <a:rPr lang="en-US" dirty="0" smtClean="0"/>
              <a:t>) Capitation</a:t>
            </a:r>
            <a:endParaRPr lang="en-US" dirty="0" smtClean="0"/>
          </a:p>
          <a:p>
            <a:pPr lvl="1"/>
            <a:r>
              <a:rPr lang="en-US" dirty="0" smtClean="0"/>
              <a:t>D</a:t>
            </a:r>
            <a:r>
              <a:rPr lang="en-US" dirty="0" smtClean="0"/>
              <a:t>) By Diagnosis Related Group</a:t>
            </a:r>
            <a:endParaRPr lang="en-US" dirty="0"/>
          </a:p>
        </p:txBody>
      </p:sp>
    </p:spTree>
    <p:extLst>
      <p:ext uri="{BB962C8B-B14F-4D97-AF65-F5344CB8AC3E}">
        <p14:creationId xmlns:p14="http://schemas.microsoft.com/office/powerpoint/2010/main" val="2509009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is the most popular type of MCO?</a:t>
            </a:r>
            <a:endParaRPr lang="en-US" dirty="0" smtClean="0"/>
          </a:p>
          <a:p>
            <a:pPr lvl="1"/>
            <a:r>
              <a:rPr lang="en-US" dirty="0" smtClean="0"/>
              <a:t>A</a:t>
            </a:r>
            <a:r>
              <a:rPr lang="en-US" dirty="0" smtClean="0"/>
              <a:t>) Safety-Net Hospital</a:t>
            </a:r>
            <a:endParaRPr lang="en-US" dirty="0" smtClean="0"/>
          </a:p>
          <a:p>
            <a:pPr lvl="1"/>
            <a:r>
              <a:rPr lang="en-US" dirty="0" smtClean="0"/>
              <a:t>B</a:t>
            </a:r>
            <a:r>
              <a:rPr lang="en-US" dirty="0" smtClean="0"/>
              <a:t>) Medicare</a:t>
            </a:r>
            <a:endParaRPr lang="en-US" dirty="0" smtClean="0"/>
          </a:p>
          <a:p>
            <a:pPr lvl="1"/>
            <a:r>
              <a:rPr lang="en-US" dirty="0" smtClean="0"/>
              <a:t>C</a:t>
            </a:r>
            <a:r>
              <a:rPr lang="en-US" dirty="0" smtClean="0"/>
              <a:t>) HMO</a:t>
            </a:r>
            <a:endParaRPr lang="en-US" dirty="0" smtClean="0"/>
          </a:p>
          <a:p>
            <a:pPr lvl="1"/>
            <a:r>
              <a:rPr lang="en-US" dirty="0" smtClean="0"/>
              <a:t>D</a:t>
            </a:r>
            <a:r>
              <a:rPr lang="en-US" dirty="0" smtClean="0"/>
              <a:t>) P4P</a:t>
            </a:r>
            <a:endParaRPr lang="en-US" dirty="0"/>
          </a:p>
        </p:txBody>
      </p:sp>
    </p:spTree>
    <p:extLst>
      <p:ext uri="{BB962C8B-B14F-4D97-AF65-F5344CB8AC3E}">
        <p14:creationId xmlns:p14="http://schemas.microsoft.com/office/powerpoint/2010/main" val="3360948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does MCO stand for?</a:t>
            </a:r>
            <a:endParaRPr lang="en-US" dirty="0"/>
          </a:p>
        </p:txBody>
      </p:sp>
    </p:spTree>
    <p:extLst>
      <p:ext uri="{BB962C8B-B14F-4D97-AF65-F5344CB8AC3E}">
        <p14:creationId xmlns:p14="http://schemas.microsoft.com/office/powerpoint/2010/main" val="10877692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does MCO stand for?</a:t>
            </a:r>
          </a:p>
          <a:p>
            <a:pPr lvl="1"/>
            <a:r>
              <a:rPr lang="en-US" dirty="0" smtClean="0"/>
              <a:t>Managed Care Organization</a:t>
            </a:r>
            <a:endParaRPr lang="en-US" dirty="0"/>
          </a:p>
        </p:txBody>
      </p:sp>
    </p:spTree>
    <p:extLst>
      <p:ext uri="{BB962C8B-B14F-4D97-AF65-F5344CB8AC3E}">
        <p14:creationId xmlns:p14="http://schemas.microsoft.com/office/powerpoint/2010/main" val="29284601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does ACO stand for?</a:t>
            </a:r>
            <a:endParaRPr lang="en-US" dirty="0"/>
          </a:p>
        </p:txBody>
      </p:sp>
    </p:spTree>
    <p:extLst>
      <p:ext uri="{BB962C8B-B14F-4D97-AF65-F5344CB8AC3E}">
        <p14:creationId xmlns:p14="http://schemas.microsoft.com/office/powerpoint/2010/main" val="3779559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category causes the most disability in the US?</a:t>
            </a:r>
          </a:p>
          <a:p>
            <a:pPr lvl="1"/>
            <a:r>
              <a:rPr lang="en-US" dirty="0" smtClean="0"/>
              <a:t>A)Communicable diseases</a:t>
            </a:r>
          </a:p>
          <a:p>
            <a:pPr lvl="1"/>
            <a:r>
              <a:rPr lang="en-US" dirty="0" smtClean="0"/>
              <a:t>B)Non-communicable diseases</a:t>
            </a:r>
          </a:p>
          <a:p>
            <a:pPr lvl="1"/>
            <a:r>
              <a:rPr lang="en-US" dirty="0" smtClean="0"/>
              <a:t>C)Injuries</a:t>
            </a:r>
          </a:p>
          <a:p>
            <a:pPr lvl="1"/>
            <a:r>
              <a:rPr lang="en-US" dirty="0" smtClean="0"/>
              <a:t>D)Maternal and neonatal diseases</a:t>
            </a:r>
            <a:endParaRPr lang="en-US" dirty="0"/>
          </a:p>
        </p:txBody>
      </p:sp>
    </p:spTree>
    <p:extLst>
      <p:ext uri="{BB962C8B-B14F-4D97-AF65-F5344CB8AC3E}">
        <p14:creationId xmlns:p14="http://schemas.microsoft.com/office/powerpoint/2010/main" val="3324999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does ACO stand for?</a:t>
            </a:r>
          </a:p>
          <a:p>
            <a:pPr lvl="1"/>
            <a:r>
              <a:rPr lang="en-US" dirty="0" smtClean="0"/>
              <a:t>Accountable Care Organization</a:t>
            </a:r>
            <a:endParaRPr lang="en-US" dirty="0"/>
          </a:p>
        </p:txBody>
      </p:sp>
    </p:spTree>
    <p:extLst>
      <p:ext uri="{BB962C8B-B14F-4D97-AF65-F5344CB8AC3E}">
        <p14:creationId xmlns:p14="http://schemas.microsoft.com/office/powerpoint/2010/main" val="22101025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is the main difference between an ACO and an HMO</a:t>
            </a:r>
            <a:endParaRPr lang="en-US" dirty="0" smtClean="0"/>
          </a:p>
          <a:p>
            <a:pPr lvl="1"/>
            <a:r>
              <a:rPr lang="en-US" dirty="0" smtClean="0"/>
              <a:t>A</a:t>
            </a:r>
            <a:r>
              <a:rPr lang="en-US" dirty="0"/>
              <a:t>) An ACO is provider led rather than payer </a:t>
            </a:r>
            <a:r>
              <a:rPr lang="en-US" dirty="0" smtClean="0"/>
              <a:t>led</a:t>
            </a:r>
            <a:endParaRPr lang="en-US" dirty="0" smtClean="0"/>
          </a:p>
          <a:p>
            <a:pPr lvl="1"/>
            <a:r>
              <a:rPr lang="en-US" dirty="0" smtClean="0"/>
              <a:t>B</a:t>
            </a:r>
            <a:r>
              <a:rPr lang="en-US" dirty="0" smtClean="0"/>
              <a:t>) An HMO is subsidized by the government but not an ACO</a:t>
            </a:r>
            <a:endParaRPr lang="en-US" dirty="0" smtClean="0"/>
          </a:p>
          <a:p>
            <a:pPr lvl="1"/>
            <a:r>
              <a:rPr lang="en-US" dirty="0" smtClean="0"/>
              <a:t>C</a:t>
            </a:r>
            <a:r>
              <a:rPr lang="en-US" dirty="0" smtClean="0"/>
              <a:t>) An ACO has less regulation</a:t>
            </a:r>
            <a:endParaRPr lang="en-US" dirty="0" smtClean="0"/>
          </a:p>
          <a:p>
            <a:pPr lvl="1"/>
            <a:r>
              <a:rPr lang="en-US" dirty="0" smtClean="0"/>
              <a:t>D</a:t>
            </a:r>
            <a:r>
              <a:rPr lang="en-US" dirty="0" smtClean="0"/>
              <a:t>) All HMOs are run by Kaiser-Permanente</a:t>
            </a:r>
            <a:endParaRPr lang="en-US" dirty="0"/>
          </a:p>
        </p:txBody>
      </p:sp>
    </p:spTree>
    <p:extLst>
      <p:ext uri="{BB962C8B-B14F-4D97-AF65-F5344CB8AC3E}">
        <p14:creationId xmlns:p14="http://schemas.microsoft.com/office/powerpoint/2010/main" val="170052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ACOs generally promote what kind of integration?</a:t>
            </a:r>
            <a:endParaRPr lang="en-US" dirty="0" smtClean="0"/>
          </a:p>
          <a:p>
            <a:pPr lvl="1"/>
            <a:r>
              <a:rPr lang="en-US" dirty="0" smtClean="0"/>
              <a:t>A</a:t>
            </a:r>
            <a:r>
              <a:rPr lang="en-US" dirty="0" smtClean="0"/>
              <a:t>) Vertical</a:t>
            </a:r>
            <a:endParaRPr lang="en-US" dirty="0" smtClean="0"/>
          </a:p>
          <a:p>
            <a:pPr lvl="1"/>
            <a:r>
              <a:rPr lang="en-US" dirty="0" smtClean="0"/>
              <a:t>B</a:t>
            </a:r>
            <a:r>
              <a:rPr lang="en-US" dirty="0" smtClean="0"/>
              <a:t>) Horizontal</a:t>
            </a:r>
            <a:endParaRPr lang="en-US" dirty="0" smtClean="0"/>
          </a:p>
          <a:p>
            <a:pPr lvl="1"/>
            <a:r>
              <a:rPr lang="en-US" dirty="0" smtClean="0"/>
              <a:t>C</a:t>
            </a:r>
            <a:r>
              <a:rPr lang="en-US" dirty="0" smtClean="0"/>
              <a:t>) Spatial</a:t>
            </a:r>
            <a:endParaRPr lang="en-US" dirty="0" smtClean="0"/>
          </a:p>
          <a:p>
            <a:pPr lvl="1"/>
            <a:r>
              <a:rPr lang="en-US" dirty="0" smtClean="0"/>
              <a:t>D</a:t>
            </a:r>
            <a:r>
              <a:rPr lang="en-US" dirty="0" smtClean="0"/>
              <a:t>) Social</a:t>
            </a:r>
            <a:endParaRPr lang="en-US" dirty="0"/>
          </a:p>
        </p:txBody>
      </p:sp>
    </p:spTree>
    <p:extLst>
      <p:ext uri="{BB962C8B-B14F-4D97-AF65-F5344CB8AC3E}">
        <p14:creationId xmlns:p14="http://schemas.microsoft.com/office/powerpoint/2010/main" val="195266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does HAC stand for?</a:t>
            </a:r>
            <a:endParaRPr lang="en-US" dirty="0"/>
          </a:p>
        </p:txBody>
      </p:sp>
    </p:spTree>
    <p:extLst>
      <p:ext uri="{BB962C8B-B14F-4D97-AF65-F5344CB8AC3E}">
        <p14:creationId xmlns:p14="http://schemas.microsoft.com/office/powerpoint/2010/main" val="10710419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does HAC stand for?</a:t>
            </a:r>
          </a:p>
          <a:p>
            <a:pPr lvl="1"/>
            <a:r>
              <a:rPr lang="en-US" dirty="0" smtClean="0"/>
              <a:t>Hospital Acquired Conditions</a:t>
            </a:r>
            <a:endParaRPr lang="en-US" dirty="0"/>
          </a:p>
        </p:txBody>
      </p:sp>
    </p:spTree>
    <p:extLst>
      <p:ext uri="{BB962C8B-B14F-4D97-AF65-F5344CB8AC3E}">
        <p14:creationId xmlns:p14="http://schemas.microsoft.com/office/powerpoint/2010/main" val="30579806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is not a criticism of P4P?</a:t>
            </a:r>
            <a:endParaRPr lang="en-US" dirty="0" smtClean="0"/>
          </a:p>
          <a:p>
            <a:pPr lvl="1"/>
            <a:r>
              <a:rPr lang="en-US" dirty="0" smtClean="0"/>
              <a:t>A</a:t>
            </a:r>
            <a:r>
              <a:rPr lang="en-US" dirty="0" smtClean="0"/>
              <a:t>) It provides only upside incentives (subsidies and no penalties)</a:t>
            </a:r>
            <a:endParaRPr lang="en-US" dirty="0" smtClean="0"/>
          </a:p>
          <a:p>
            <a:pPr lvl="1"/>
            <a:r>
              <a:rPr lang="en-US" dirty="0" smtClean="0"/>
              <a:t>B</a:t>
            </a:r>
            <a:r>
              <a:rPr lang="en-US" dirty="0" smtClean="0"/>
              <a:t>) The outcomes incentivized may not be optimal measurements of quality</a:t>
            </a:r>
            <a:endParaRPr lang="en-US" dirty="0" smtClean="0"/>
          </a:p>
          <a:p>
            <a:pPr lvl="1"/>
            <a:r>
              <a:rPr lang="en-US" dirty="0" smtClean="0"/>
              <a:t>C</a:t>
            </a:r>
            <a:r>
              <a:rPr lang="en-US" dirty="0" smtClean="0"/>
              <a:t>) Penalties and subsidies are too small to affect hospital incentives</a:t>
            </a:r>
            <a:endParaRPr lang="en-US" dirty="0" smtClean="0"/>
          </a:p>
          <a:p>
            <a:pPr lvl="1"/>
            <a:r>
              <a:rPr lang="en-US" dirty="0" smtClean="0"/>
              <a:t>D</a:t>
            </a:r>
            <a:r>
              <a:rPr lang="en-US" dirty="0" smtClean="0"/>
              <a:t>) It is hard to </a:t>
            </a:r>
            <a:r>
              <a:rPr lang="en-US" dirty="0" smtClean="0"/>
              <a:t>differentiate high </a:t>
            </a:r>
            <a:r>
              <a:rPr lang="en-US" dirty="0" smtClean="0"/>
              <a:t>readmissions and mortality from high risk case-mix</a:t>
            </a:r>
            <a:endParaRPr lang="en-US" dirty="0"/>
          </a:p>
        </p:txBody>
      </p:sp>
    </p:spTree>
    <p:extLst>
      <p:ext uri="{BB962C8B-B14F-4D97-AF65-F5344CB8AC3E}">
        <p14:creationId xmlns:p14="http://schemas.microsoft.com/office/powerpoint/2010/main" val="84957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people earning what percent of the FPL was </a:t>
            </a:r>
            <a:r>
              <a:rPr lang="en-US" dirty="0" err="1"/>
              <a:t>medicaid</a:t>
            </a:r>
            <a:r>
              <a:rPr lang="en-US" dirty="0"/>
              <a:t> expanded?</a:t>
            </a:r>
            <a:endParaRPr lang="en-US" dirty="0"/>
          </a:p>
        </p:txBody>
      </p:sp>
    </p:spTree>
    <p:extLst>
      <p:ext uri="{BB962C8B-B14F-4D97-AF65-F5344CB8AC3E}">
        <p14:creationId xmlns:p14="http://schemas.microsoft.com/office/powerpoint/2010/main" val="20020568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To people earning what percent of the FPL was </a:t>
            </a:r>
            <a:r>
              <a:rPr lang="en-US" dirty="0" err="1"/>
              <a:t>medicaid</a:t>
            </a:r>
            <a:r>
              <a:rPr lang="en-US" dirty="0"/>
              <a:t> expanded</a:t>
            </a:r>
            <a:r>
              <a:rPr lang="en-US" dirty="0" smtClean="0"/>
              <a:t>?</a:t>
            </a:r>
          </a:p>
          <a:p>
            <a:pPr lvl="1"/>
            <a:r>
              <a:rPr lang="en-US" dirty="0" smtClean="0"/>
              <a:t>138%</a:t>
            </a:r>
            <a:endParaRPr lang="en-US" dirty="0"/>
          </a:p>
        </p:txBody>
      </p:sp>
    </p:spTree>
    <p:extLst>
      <p:ext uri="{BB962C8B-B14F-4D97-AF65-F5344CB8AC3E}">
        <p14:creationId xmlns:p14="http://schemas.microsoft.com/office/powerpoint/2010/main" val="11496490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senator opposed the public option being part of the ACA</a:t>
            </a:r>
            <a:endParaRPr lang="en-US" dirty="0" smtClean="0"/>
          </a:p>
          <a:p>
            <a:pPr lvl="1"/>
            <a:r>
              <a:rPr lang="en-US" dirty="0" smtClean="0"/>
              <a:t>A</a:t>
            </a:r>
            <a:r>
              <a:rPr lang="en-US" dirty="0" smtClean="0"/>
              <a:t>) Ben Nelson</a:t>
            </a:r>
            <a:endParaRPr lang="en-US" dirty="0" smtClean="0"/>
          </a:p>
          <a:p>
            <a:pPr lvl="1"/>
            <a:r>
              <a:rPr lang="en-US" dirty="0" smtClean="0"/>
              <a:t>B</a:t>
            </a:r>
            <a:r>
              <a:rPr lang="en-US" dirty="0" smtClean="0"/>
              <a:t>) Evan Bayh</a:t>
            </a:r>
            <a:endParaRPr lang="en-US" dirty="0" smtClean="0"/>
          </a:p>
          <a:p>
            <a:pPr lvl="1"/>
            <a:r>
              <a:rPr lang="en-US" dirty="0" smtClean="0"/>
              <a:t>C</a:t>
            </a:r>
            <a:r>
              <a:rPr lang="en-US" dirty="0" smtClean="0"/>
              <a:t>) Joe Lieberman</a:t>
            </a:r>
            <a:endParaRPr lang="en-US" dirty="0" smtClean="0"/>
          </a:p>
          <a:p>
            <a:pPr lvl="1"/>
            <a:r>
              <a:rPr lang="en-US" dirty="0" smtClean="0"/>
              <a:t>D</a:t>
            </a:r>
            <a:r>
              <a:rPr lang="en-US" dirty="0" smtClean="0"/>
              <a:t>) Edward Kennedy</a:t>
            </a:r>
            <a:endParaRPr lang="en-US" dirty="0"/>
          </a:p>
        </p:txBody>
      </p:sp>
    </p:spTree>
    <p:extLst>
      <p:ext uri="{BB962C8B-B14F-4D97-AF65-F5344CB8AC3E}">
        <p14:creationId xmlns:p14="http://schemas.microsoft.com/office/powerpoint/2010/main" val="959333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epithet was applied to the Independent Payments Advisory Board to criticize it?</a:t>
            </a:r>
            <a:endParaRPr lang="en-US" dirty="0" smtClean="0"/>
          </a:p>
          <a:p>
            <a:pPr lvl="1"/>
            <a:r>
              <a:rPr lang="en-US" dirty="0" smtClean="0"/>
              <a:t>A</a:t>
            </a:r>
            <a:r>
              <a:rPr lang="en-US" dirty="0" smtClean="0"/>
              <a:t>) Socialism</a:t>
            </a:r>
            <a:endParaRPr lang="en-US" dirty="0" smtClean="0"/>
          </a:p>
          <a:p>
            <a:pPr lvl="1"/>
            <a:r>
              <a:rPr lang="en-US" dirty="0" smtClean="0"/>
              <a:t>B</a:t>
            </a:r>
            <a:r>
              <a:rPr lang="en-US" dirty="0" smtClean="0"/>
              <a:t>) Obamacare</a:t>
            </a:r>
            <a:endParaRPr lang="en-US" dirty="0" smtClean="0"/>
          </a:p>
          <a:p>
            <a:pPr lvl="1"/>
            <a:r>
              <a:rPr lang="en-US" dirty="0" smtClean="0"/>
              <a:t>C</a:t>
            </a:r>
            <a:r>
              <a:rPr lang="en-US" dirty="0" smtClean="0"/>
              <a:t>) </a:t>
            </a:r>
            <a:r>
              <a:rPr lang="en-US" dirty="0" err="1" smtClean="0"/>
              <a:t>Boondogle</a:t>
            </a:r>
            <a:endParaRPr lang="en-US" dirty="0" smtClean="0"/>
          </a:p>
          <a:p>
            <a:pPr lvl="1"/>
            <a:r>
              <a:rPr lang="en-US" dirty="0" smtClean="0"/>
              <a:t>D</a:t>
            </a:r>
            <a:r>
              <a:rPr lang="en-US" dirty="0" smtClean="0"/>
              <a:t>) Death Panel</a:t>
            </a:r>
            <a:endParaRPr lang="en-US" dirty="0"/>
          </a:p>
        </p:txBody>
      </p:sp>
    </p:spTree>
    <p:extLst>
      <p:ext uri="{BB962C8B-B14F-4D97-AF65-F5344CB8AC3E}">
        <p14:creationId xmlns:p14="http://schemas.microsoft.com/office/powerpoint/2010/main" val="150145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source of payments represents the highest proportion of US health care expenditure</a:t>
            </a:r>
          </a:p>
          <a:p>
            <a:pPr lvl="1"/>
            <a:r>
              <a:rPr lang="en-US" dirty="0" smtClean="0"/>
              <a:t>A) OOP</a:t>
            </a:r>
          </a:p>
          <a:p>
            <a:pPr lvl="1"/>
            <a:r>
              <a:rPr lang="en-US" dirty="0" smtClean="0"/>
              <a:t>B) Public Insurance (Medicare, Medicaid, </a:t>
            </a:r>
            <a:r>
              <a:rPr lang="en-US" dirty="0" err="1" smtClean="0"/>
              <a:t>etc</a:t>
            </a:r>
            <a:r>
              <a:rPr lang="en-US" dirty="0" smtClean="0"/>
              <a:t>)</a:t>
            </a:r>
          </a:p>
          <a:p>
            <a:pPr lvl="1"/>
            <a:r>
              <a:rPr lang="en-US" dirty="0" smtClean="0"/>
              <a:t>C) Private Insurance</a:t>
            </a:r>
          </a:p>
          <a:p>
            <a:pPr lvl="1"/>
            <a:r>
              <a:rPr lang="en-US" dirty="0" smtClean="0"/>
              <a:t>D) DAH</a:t>
            </a:r>
            <a:endParaRPr lang="en-US" dirty="0"/>
          </a:p>
        </p:txBody>
      </p:sp>
    </p:spTree>
    <p:extLst>
      <p:ext uri="{BB962C8B-B14F-4D97-AF65-F5344CB8AC3E}">
        <p14:creationId xmlns:p14="http://schemas.microsoft.com/office/powerpoint/2010/main" val="296755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year was NFIB v </a:t>
            </a:r>
            <a:r>
              <a:rPr lang="en-US" dirty="0" err="1" smtClean="0"/>
              <a:t>Sebilius</a:t>
            </a:r>
            <a:r>
              <a:rPr lang="en-US" dirty="0" smtClean="0"/>
              <a:t> decided</a:t>
            </a:r>
            <a:endParaRPr lang="en-US" dirty="0" smtClean="0"/>
          </a:p>
          <a:p>
            <a:pPr lvl="1"/>
            <a:r>
              <a:rPr lang="en-US" dirty="0" smtClean="0"/>
              <a:t>A</a:t>
            </a:r>
            <a:r>
              <a:rPr lang="en-US" dirty="0" smtClean="0"/>
              <a:t>) 2010</a:t>
            </a:r>
            <a:endParaRPr lang="en-US" dirty="0" smtClean="0"/>
          </a:p>
          <a:p>
            <a:pPr lvl="1"/>
            <a:r>
              <a:rPr lang="en-US" dirty="0" smtClean="0"/>
              <a:t>B) 2011</a:t>
            </a:r>
            <a:endParaRPr lang="en-US" dirty="0" smtClean="0"/>
          </a:p>
          <a:p>
            <a:pPr lvl="1"/>
            <a:r>
              <a:rPr lang="en-US" dirty="0" smtClean="0"/>
              <a:t>C</a:t>
            </a:r>
            <a:r>
              <a:rPr lang="en-US" dirty="0" smtClean="0"/>
              <a:t>) 2012</a:t>
            </a:r>
            <a:endParaRPr lang="en-US" dirty="0" smtClean="0"/>
          </a:p>
          <a:p>
            <a:pPr lvl="1"/>
            <a:r>
              <a:rPr lang="en-US" dirty="0" smtClean="0"/>
              <a:t>D</a:t>
            </a:r>
            <a:r>
              <a:rPr lang="en-US" dirty="0" smtClean="0"/>
              <a:t>) 2013</a:t>
            </a:r>
            <a:endParaRPr lang="en-US" dirty="0"/>
          </a:p>
        </p:txBody>
      </p:sp>
    </p:spTree>
    <p:extLst>
      <p:ext uri="{BB962C8B-B14F-4D97-AF65-F5344CB8AC3E}">
        <p14:creationId xmlns:p14="http://schemas.microsoft.com/office/powerpoint/2010/main" val="607108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Who was (and still is) the chief justice of the United States in 2012?</a:t>
            </a:r>
          </a:p>
          <a:p>
            <a:pPr lvl="1"/>
            <a:r>
              <a:rPr lang="en-US" dirty="0"/>
              <a:t>A</a:t>
            </a:r>
            <a:r>
              <a:rPr lang="en-US" dirty="0" smtClean="0"/>
              <a:t>) John Marshall</a:t>
            </a:r>
            <a:endParaRPr lang="en-US" dirty="0"/>
          </a:p>
          <a:p>
            <a:pPr lvl="1"/>
            <a:r>
              <a:rPr lang="en-US" dirty="0"/>
              <a:t>B</a:t>
            </a:r>
            <a:r>
              <a:rPr lang="en-US" dirty="0" smtClean="0"/>
              <a:t>) John Roberts</a:t>
            </a:r>
            <a:endParaRPr lang="en-US" dirty="0"/>
          </a:p>
          <a:p>
            <a:pPr lvl="1"/>
            <a:r>
              <a:rPr lang="en-US" dirty="0"/>
              <a:t>C</a:t>
            </a:r>
            <a:r>
              <a:rPr lang="en-US" dirty="0" smtClean="0"/>
              <a:t>) Ruth Bader Ginsburg</a:t>
            </a:r>
            <a:endParaRPr lang="en-US" dirty="0"/>
          </a:p>
          <a:p>
            <a:pPr lvl="1"/>
            <a:r>
              <a:rPr lang="en-US" dirty="0"/>
              <a:t>D</a:t>
            </a:r>
            <a:r>
              <a:rPr lang="en-US" dirty="0" smtClean="0"/>
              <a:t>) Clarence Thomas</a:t>
            </a:r>
            <a:endParaRPr lang="en-US" dirty="0"/>
          </a:p>
          <a:p>
            <a:endParaRPr lang="en-US" dirty="0"/>
          </a:p>
        </p:txBody>
      </p:sp>
    </p:spTree>
    <p:extLst>
      <p:ext uri="{BB962C8B-B14F-4D97-AF65-F5344CB8AC3E}">
        <p14:creationId xmlns:p14="http://schemas.microsoft.com/office/powerpoint/2010/main" val="1053531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provision of the ACA was found unconstitutional by NFIB v </a:t>
            </a:r>
            <a:r>
              <a:rPr lang="en-US" dirty="0" err="1" smtClean="0"/>
              <a:t>Sebilius</a:t>
            </a:r>
            <a:r>
              <a:rPr lang="en-US" dirty="0" smtClean="0"/>
              <a:t>?</a:t>
            </a:r>
            <a:endParaRPr lang="en-US" dirty="0" smtClean="0"/>
          </a:p>
          <a:p>
            <a:pPr lvl="1"/>
            <a:r>
              <a:rPr lang="en-US" dirty="0" smtClean="0"/>
              <a:t>A</a:t>
            </a:r>
            <a:r>
              <a:rPr lang="en-US" dirty="0" smtClean="0"/>
              <a:t>) The Mandate</a:t>
            </a:r>
            <a:endParaRPr lang="en-US" dirty="0" smtClean="0"/>
          </a:p>
          <a:p>
            <a:pPr lvl="1"/>
            <a:r>
              <a:rPr lang="en-US" dirty="0" smtClean="0"/>
              <a:t>B</a:t>
            </a:r>
            <a:r>
              <a:rPr lang="en-US" dirty="0" smtClean="0"/>
              <a:t>) The Exchanges</a:t>
            </a:r>
            <a:endParaRPr lang="en-US" dirty="0" smtClean="0"/>
          </a:p>
          <a:p>
            <a:pPr lvl="1"/>
            <a:r>
              <a:rPr lang="en-US" dirty="0" smtClean="0"/>
              <a:t>C</a:t>
            </a:r>
            <a:r>
              <a:rPr lang="en-US" dirty="0" smtClean="0"/>
              <a:t>) The Cadillac Taxes</a:t>
            </a:r>
            <a:endParaRPr lang="en-US" dirty="0" smtClean="0"/>
          </a:p>
          <a:p>
            <a:pPr lvl="1"/>
            <a:r>
              <a:rPr lang="en-US" dirty="0" smtClean="0"/>
              <a:t>D</a:t>
            </a:r>
            <a:r>
              <a:rPr lang="en-US" dirty="0" smtClean="0"/>
              <a:t>) Medicaid Expansion</a:t>
            </a:r>
            <a:endParaRPr lang="en-US" dirty="0"/>
          </a:p>
        </p:txBody>
      </p:sp>
    </p:spTree>
    <p:extLst>
      <p:ext uri="{BB962C8B-B14F-4D97-AF65-F5344CB8AC3E}">
        <p14:creationId xmlns:p14="http://schemas.microsoft.com/office/powerpoint/2010/main" val="353030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was the </a:t>
            </a:r>
            <a:r>
              <a:rPr lang="en-US" dirty="0"/>
              <a:t>main result of Burwell v. Hobby Lobby Stores, Inc. </a:t>
            </a:r>
            <a:r>
              <a:rPr lang="en-US" dirty="0" smtClean="0"/>
              <a:t>(2014)</a:t>
            </a:r>
            <a:endParaRPr lang="en-US" dirty="0" smtClean="0"/>
          </a:p>
          <a:p>
            <a:pPr lvl="1"/>
            <a:r>
              <a:rPr lang="en-US" dirty="0" smtClean="0"/>
              <a:t>A</a:t>
            </a:r>
            <a:r>
              <a:rPr lang="en-US" dirty="0" smtClean="0"/>
              <a:t>) The Risk-Corridor Program was found unconstitutional</a:t>
            </a:r>
            <a:endParaRPr lang="en-US" dirty="0" smtClean="0"/>
          </a:p>
          <a:p>
            <a:pPr lvl="1"/>
            <a:r>
              <a:rPr lang="en-US" dirty="0" smtClean="0"/>
              <a:t>B</a:t>
            </a:r>
            <a:r>
              <a:rPr lang="en-US" dirty="0" smtClean="0"/>
              <a:t>) Certain types of companies were allowed religious exemption from certain coverage requirements in employer-offered health insurance</a:t>
            </a:r>
            <a:endParaRPr lang="en-US" dirty="0" smtClean="0"/>
          </a:p>
          <a:p>
            <a:pPr lvl="1"/>
            <a:r>
              <a:rPr lang="en-US" dirty="0" smtClean="0"/>
              <a:t>C</a:t>
            </a:r>
            <a:r>
              <a:rPr lang="en-US" dirty="0" smtClean="0"/>
              <a:t>) ACA subsidies were unconstitutional</a:t>
            </a:r>
            <a:endParaRPr lang="en-US" dirty="0" smtClean="0"/>
          </a:p>
          <a:p>
            <a:pPr lvl="1"/>
            <a:r>
              <a:rPr lang="en-US" dirty="0" smtClean="0"/>
              <a:t>D</a:t>
            </a:r>
            <a:r>
              <a:rPr lang="en-US" dirty="0" smtClean="0"/>
              <a:t>) The Tax Mandate was found unconstitutional</a:t>
            </a:r>
            <a:endParaRPr lang="en-US" dirty="0"/>
          </a:p>
        </p:txBody>
      </p:sp>
    </p:spTree>
    <p:extLst>
      <p:ext uri="{BB962C8B-B14F-4D97-AF65-F5344CB8AC3E}">
        <p14:creationId xmlns:p14="http://schemas.microsoft.com/office/powerpoint/2010/main" val="3526333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is being argued this year in SCOTUS in an appeal of Texas V Azar?</a:t>
            </a:r>
            <a:endParaRPr lang="en-US" dirty="0" smtClean="0"/>
          </a:p>
          <a:p>
            <a:pPr lvl="1"/>
            <a:r>
              <a:rPr lang="en-US" dirty="0" smtClean="0"/>
              <a:t>A</a:t>
            </a:r>
            <a:r>
              <a:rPr lang="en-US" dirty="0" smtClean="0"/>
              <a:t>) Whether the removal of the mandate voids the ACA</a:t>
            </a:r>
            <a:endParaRPr lang="en-US" dirty="0" smtClean="0"/>
          </a:p>
          <a:p>
            <a:pPr lvl="1"/>
            <a:r>
              <a:rPr lang="en-US" dirty="0" smtClean="0"/>
              <a:t>B</a:t>
            </a:r>
            <a:r>
              <a:rPr lang="en-US" dirty="0" smtClean="0"/>
              <a:t>) Whether Trump can unilaterally veto the ACA</a:t>
            </a:r>
            <a:endParaRPr lang="en-US" dirty="0" smtClean="0"/>
          </a:p>
          <a:p>
            <a:pPr lvl="1"/>
            <a:r>
              <a:rPr lang="en-US" dirty="0" smtClean="0"/>
              <a:t>C</a:t>
            </a:r>
            <a:r>
              <a:rPr lang="en-US" dirty="0" smtClean="0"/>
              <a:t>) Whether individuals can claim religious exemption from the insurance mandate</a:t>
            </a:r>
            <a:endParaRPr lang="en-US" dirty="0" smtClean="0"/>
          </a:p>
          <a:p>
            <a:pPr lvl="1"/>
            <a:r>
              <a:rPr lang="en-US" dirty="0" smtClean="0"/>
              <a:t>D</a:t>
            </a:r>
            <a:r>
              <a:rPr lang="en-US" dirty="0" smtClean="0"/>
              <a:t>) Whether Trumps justice department is required to defend the ACA</a:t>
            </a:r>
            <a:endParaRPr lang="en-US" dirty="0"/>
          </a:p>
        </p:txBody>
      </p:sp>
    </p:spTree>
    <p:extLst>
      <p:ext uri="{BB962C8B-B14F-4D97-AF65-F5344CB8AC3E}">
        <p14:creationId xmlns:p14="http://schemas.microsoft.com/office/powerpoint/2010/main" val="310857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071154"/>
            <a:ext cx="10515600" cy="5786845"/>
          </a:xfrm>
        </p:spPr>
        <p:txBody>
          <a:bodyPr>
            <a:normAutofit fontScale="55000" lnSpcReduction="20000"/>
          </a:bodyPr>
          <a:lstStyle/>
          <a:p>
            <a:r>
              <a:rPr lang="en-US" dirty="0" smtClean="0"/>
              <a:t>Which of the following is not a pre-existing condition that was not protected prior to the ACA</a:t>
            </a:r>
            <a:endParaRPr lang="en-US" dirty="0" smtClean="0"/>
          </a:p>
          <a:p>
            <a:pPr lvl="1"/>
            <a:r>
              <a:rPr lang="en-US" dirty="0" smtClean="0"/>
              <a:t>A</a:t>
            </a:r>
            <a:r>
              <a:rPr lang="en-US" dirty="0" smtClean="0"/>
              <a:t>) Mental Illnesses</a:t>
            </a:r>
            <a:endParaRPr lang="en-US" dirty="0" smtClean="0"/>
          </a:p>
          <a:p>
            <a:pPr lvl="1"/>
            <a:r>
              <a:rPr lang="en-US" dirty="0" smtClean="0"/>
              <a:t>B</a:t>
            </a:r>
            <a:r>
              <a:rPr lang="en-US" dirty="0" smtClean="0"/>
              <a:t>) Pregnancy</a:t>
            </a:r>
            <a:endParaRPr lang="en-US" dirty="0" smtClean="0"/>
          </a:p>
          <a:p>
            <a:pPr lvl="1"/>
            <a:r>
              <a:rPr lang="en-US" dirty="0" smtClean="0"/>
              <a:t>C</a:t>
            </a:r>
            <a:r>
              <a:rPr lang="en-US" dirty="0" smtClean="0"/>
              <a:t>) Allergies</a:t>
            </a:r>
            <a:endParaRPr lang="en-US" dirty="0" smtClean="0"/>
          </a:p>
          <a:p>
            <a:pPr lvl="1"/>
            <a:r>
              <a:rPr lang="en-US" dirty="0" smtClean="0"/>
              <a:t>D</a:t>
            </a:r>
            <a:r>
              <a:rPr lang="en-US" dirty="0" smtClean="0"/>
              <a:t>) Acne</a:t>
            </a:r>
          </a:p>
          <a:p>
            <a:pPr lvl="1"/>
            <a:r>
              <a:rPr lang="en-US" dirty="0" smtClean="0"/>
              <a:t>E) Anxiety</a:t>
            </a:r>
          </a:p>
          <a:p>
            <a:pPr lvl="1"/>
            <a:r>
              <a:rPr lang="en-US" dirty="0" smtClean="0"/>
              <a:t>F) Asthma</a:t>
            </a:r>
          </a:p>
          <a:p>
            <a:pPr lvl="1"/>
            <a:r>
              <a:rPr lang="en-US" dirty="0" smtClean="0"/>
              <a:t>G) Overweight (BMI &gt; 25)</a:t>
            </a:r>
          </a:p>
          <a:p>
            <a:pPr lvl="1"/>
            <a:r>
              <a:rPr lang="en-US" dirty="0" smtClean="0"/>
              <a:t>H) “Transsexualism”</a:t>
            </a:r>
          </a:p>
          <a:p>
            <a:pPr lvl="1"/>
            <a:r>
              <a:rPr lang="en-US" dirty="0" smtClean="0"/>
              <a:t>I) Lupus</a:t>
            </a:r>
          </a:p>
          <a:p>
            <a:pPr lvl="1"/>
            <a:r>
              <a:rPr lang="en-US" dirty="0" smtClean="0"/>
              <a:t>J) HIV/AIDS</a:t>
            </a:r>
          </a:p>
          <a:p>
            <a:pPr lvl="1"/>
            <a:r>
              <a:rPr lang="en-US" dirty="0" smtClean="0"/>
              <a:t>K) Organ Transplant</a:t>
            </a:r>
          </a:p>
          <a:p>
            <a:pPr lvl="1"/>
            <a:r>
              <a:rPr lang="en-US" dirty="0" smtClean="0"/>
              <a:t>L) Diabetes (type I or II)</a:t>
            </a:r>
          </a:p>
          <a:p>
            <a:pPr lvl="1"/>
            <a:r>
              <a:rPr lang="en-US" dirty="0" smtClean="0"/>
              <a:t>M) Alcohol/Drug addiction</a:t>
            </a:r>
          </a:p>
          <a:p>
            <a:pPr lvl="1"/>
            <a:r>
              <a:rPr lang="en-US" dirty="0" smtClean="0"/>
              <a:t>N) </a:t>
            </a:r>
            <a:r>
              <a:rPr lang="en-US" dirty="0" err="1" smtClean="0"/>
              <a:t>Alzheimers</a:t>
            </a:r>
            <a:endParaRPr lang="en-US" dirty="0" smtClean="0"/>
          </a:p>
          <a:p>
            <a:pPr lvl="1"/>
            <a:r>
              <a:rPr lang="en-US" dirty="0" smtClean="0"/>
              <a:t>O) MS</a:t>
            </a:r>
          </a:p>
          <a:p>
            <a:pPr lvl="1"/>
            <a:r>
              <a:rPr lang="en-US" dirty="0" smtClean="0"/>
              <a:t>P) Arthritis</a:t>
            </a:r>
          </a:p>
          <a:p>
            <a:pPr lvl="1"/>
            <a:r>
              <a:rPr lang="en-US" dirty="0" smtClean="0"/>
              <a:t>Q) Cancer in the past 10 years</a:t>
            </a:r>
          </a:p>
          <a:p>
            <a:pPr lvl="1"/>
            <a:r>
              <a:rPr lang="en-US" dirty="0" smtClean="0"/>
              <a:t>R) Heart Disease</a:t>
            </a:r>
          </a:p>
          <a:p>
            <a:pPr lvl="1"/>
            <a:r>
              <a:rPr lang="en-US" dirty="0" smtClean="0"/>
              <a:t>S) Parkinson’s</a:t>
            </a:r>
          </a:p>
          <a:p>
            <a:pPr lvl="1"/>
            <a:r>
              <a:rPr lang="en-US" dirty="0" smtClean="0"/>
              <a:t>T) COPD</a:t>
            </a:r>
          </a:p>
          <a:p>
            <a:pPr lvl="1"/>
            <a:r>
              <a:rPr lang="en-US" dirty="0" smtClean="0"/>
              <a:t>U) Epilepsy</a:t>
            </a:r>
          </a:p>
          <a:p>
            <a:pPr lvl="1"/>
            <a:r>
              <a:rPr lang="en-US" dirty="0" smtClean="0"/>
              <a:t>V) Sleep Apnea</a:t>
            </a:r>
          </a:p>
          <a:p>
            <a:pPr lvl="1"/>
            <a:r>
              <a:rPr lang="en-US" dirty="0" smtClean="0"/>
              <a:t>W) Ear Infection</a:t>
            </a:r>
          </a:p>
          <a:p>
            <a:pPr lvl="1"/>
            <a:r>
              <a:rPr lang="en-US" dirty="0" smtClean="0"/>
              <a:t>X) High </a:t>
            </a:r>
            <a:r>
              <a:rPr lang="en-US" dirty="0" err="1" smtClean="0"/>
              <a:t>Cholestrol</a:t>
            </a:r>
            <a:endParaRPr lang="en-US" dirty="0" smtClean="0"/>
          </a:p>
          <a:p>
            <a:pPr lvl="1"/>
            <a:r>
              <a:rPr lang="en-US" dirty="0" smtClean="0"/>
              <a:t>Y) High BP</a:t>
            </a:r>
          </a:p>
          <a:p>
            <a:pPr lvl="1"/>
            <a:r>
              <a:rPr lang="en-US" dirty="0" smtClean="0"/>
              <a:t>Z) Torn ACL</a:t>
            </a:r>
            <a:endParaRPr lang="en-US" dirty="0"/>
          </a:p>
        </p:txBody>
      </p:sp>
    </p:spTree>
    <p:extLst>
      <p:ext uri="{BB962C8B-B14F-4D97-AF65-F5344CB8AC3E}">
        <p14:creationId xmlns:p14="http://schemas.microsoft.com/office/powerpoint/2010/main" val="17742693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is the growth rate in insurance premiums?</a:t>
            </a:r>
            <a:endParaRPr lang="en-US" dirty="0" smtClean="0"/>
          </a:p>
          <a:p>
            <a:pPr lvl="1"/>
            <a:r>
              <a:rPr lang="en-US" dirty="0" smtClean="0"/>
              <a:t>A</a:t>
            </a:r>
            <a:r>
              <a:rPr lang="en-US" dirty="0" smtClean="0"/>
              <a:t>) under 4% per year</a:t>
            </a:r>
            <a:endParaRPr lang="en-US" dirty="0" smtClean="0"/>
          </a:p>
          <a:p>
            <a:pPr lvl="1"/>
            <a:r>
              <a:rPr lang="en-US" dirty="0" smtClean="0"/>
              <a:t>B</a:t>
            </a:r>
            <a:r>
              <a:rPr lang="en-US" dirty="0" smtClean="0"/>
              <a:t>) 4% to 8% per year</a:t>
            </a:r>
            <a:endParaRPr lang="en-US" dirty="0" smtClean="0"/>
          </a:p>
          <a:p>
            <a:pPr lvl="1"/>
            <a:r>
              <a:rPr lang="en-US" dirty="0" smtClean="0"/>
              <a:t>C</a:t>
            </a:r>
            <a:r>
              <a:rPr lang="en-US" dirty="0" smtClean="0"/>
              <a:t>) 8% to 12% per year</a:t>
            </a:r>
            <a:endParaRPr lang="en-US" dirty="0" smtClean="0"/>
          </a:p>
          <a:p>
            <a:pPr lvl="1"/>
            <a:r>
              <a:rPr lang="en-US" dirty="0" smtClean="0"/>
              <a:t>D</a:t>
            </a:r>
            <a:r>
              <a:rPr lang="en-US" dirty="0" smtClean="0"/>
              <a:t>) 12% to 16% per year</a:t>
            </a:r>
            <a:endParaRPr lang="en-US" dirty="0"/>
          </a:p>
        </p:txBody>
      </p:sp>
    </p:spTree>
    <p:extLst>
      <p:ext uri="{BB962C8B-B14F-4D97-AF65-F5344CB8AC3E}">
        <p14:creationId xmlns:p14="http://schemas.microsoft.com/office/powerpoint/2010/main" val="968864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is not a benefit of reinsurance</a:t>
            </a:r>
            <a:endParaRPr lang="en-US" dirty="0" smtClean="0"/>
          </a:p>
          <a:p>
            <a:pPr lvl="1"/>
            <a:r>
              <a:rPr lang="en-US" dirty="0" smtClean="0"/>
              <a:t>A</a:t>
            </a:r>
            <a:r>
              <a:rPr lang="en-US" dirty="0" smtClean="0"/>
              <a:t>) A secondary market for health insurance increases the size of the risk pool, lowering total cost</a:t>
            </a:r>
            <a:endParaRPr lang="en-US" dirty="0" smtClean="0"/>
          </a:p>
          <a:p>
            <a:pPr lvl="1"/>
            <a:r>
              <a:rPr lang="en-US" dirty="0" smtClean="0"/>
              <a:t>B</a:t>
            </a:r>
            <a:r>
              <a:rPr lang="en-US" dirty="0" smtClean="0"/>
              <a:t>) In small markets, it protects insurance companies from catastrophic claims of small numbers of </a:t>
            </a:r>
            <a:r>
              <a:rPr lang="en-US" dirty="0" err="1" smtClean="0"/>
              <a:t>insurees</a:t>
            </a:r>
            <a:r>
              <a:rPr lang="en-US" dirty="0" smtClean="0"/>
              <a:t> with high costs</a:t>
            </a:r>
            <a:endParaRPr lang="en-US" dirty="0" smtClean="0"/>
          </a:p>
          <a:p>
            <a:pPr lvl="1"/>
            <a:r>
              <a:rPr lang="en-US" dirty="0" smtClean="0"/>
              <a:t>C</a:t>
            </a:r>
            <a:r>
              <a:rPr lang="en-US" dirty="0" smtClean="0"/>
              <a:t>) It increases profitability of small markets which can increase the number of entries in the market increasing choice for consumers</a:t>
            </a:r>
            <a:endParaRPr lang="en-US" dirty="0" smtClean="0"/>
          </a:p>
          <a:p>
            <a:pPr lvl="1"/>
            <a:r>
              <a:rPr lang="en-US" dirty="0" smtClean="0"/>
              <a:t>D</a:t>
            </a:r>
            <a:r>
              <a:rPr lang="en-US" dirty="0" smtClean="0"/>
              <a:t>) It prevents moral hazard</a:t>
            </a:r>
            <a:endParaRPr lang="en-US" dirty="0"/>
          </a:p>
        </p:txBody>
      </p:sp>
    </p:spTree>
    <p:extLst>
      <p:ext uri="{BB962C8B-B14F-4D97-AF65-F5344CB8AC3E}">
        <p14:creationId xmlns:p14="http://schemas.microsoft.com/office/powerpoint/2010/main" val="215257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is not true for a well-performed meta-analysis or systematic review</a:t>
            </a:r>
            <a:endParaRPr lang="en-US" dirty="0" smtClean="0"/>
          </a:p>
          <a:p>
            <a:pPr lvl="1"/>
            <a:r>
              <a:rPr lang="en-US" dirty="0" smtClean="0"/>
              <a:t>A</a:t>
            </a:r>
            <a:r>
              <a:rPr lang="en-US" dirty="0" smtClean="0"/>
              <a:t>) It provides a clear description of search terms and methods of evaluation for picking articles to review</a:t>
            </a:r>
            <a:endParaRPr lang="en-US" dirty="0" smtClean="0"/>
          </a:p>
          <a:p>
            <a:pPr lvl="1"/>
            <a:r>
              <a:rPr lang="en-US" dirty="0" smtClean="0"/>
              <a:t>B</a:t>
            </a:r>
            <a:r>
              <a:rPr lang="en-US" dirty="0" smtClean="0"/>
              <a:t>) It attempts to take an exhaustive look at a question</a:t>
            </a:r>
            <a:endParaRPr lang="en-US" dirty="0" smtClean="0"/>
          </a:p>
          <a:p>
            <a:pPr lvl="1"/>
            <a:r>
              <a:rPr lang="en-US" dirty="0" smtClean="0"/>
              <a:t>C</a:t>
            </a:r>
            <a:r>
              <a:rPr lang="en-US" dirty="0" smtClean="0"/>
              <a:t>) It can provide a point estimate of a statistic which combines information from multiple studies</a:t>
            </a:r>
            <a:endParaRPr lang="en-US" dirty="0" smtClean="0"/>
          </a:p>
          <a:p>
            <a:pPr lvl="1"/>
            <a:r>
              <a:rPr lang="en-US" dirty="0" smtClean="0"/>
              <a:t>D</a:t>
            </a:r>
            <a:r>
              <a:rPr lang="en-US" dirty="0" smtClean="0"/>
              <a:t>) It does not attempt to control for the quality of the studies it uses</a:t>
            </a:r>
            <a:endParaRPr lang="en-US" dirty="0"/>
          </a:p>
        </p:txBody>
      </p:sp>
    </p:spTree>
    <p:extLst>
      <p:ext uri="{BB962C8B-B14F-4D97-AF65-F5344CB8AC3E}">
        <p14:creationId xmlns:p14="http://schemas.microsoft.com/office/powerpoint/2010/main" val="323168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does SG&amp;A stand for?</a:t>
            </a:r>
            <a:endParaRPr lang="en-US" dirty="0"/>
          </a:p>
        </p:txBody>
      </p:sp>
    </p:spTree>
    <p:extLst>
      <p:ext uri="{BB962C8B-B14F-4D97-AF65-F5344CB8AC3E}">
        <p14:creationId xmlns:p14="http://schemas.microsoft.com/office/powerpoint/2010/main" val="270602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form of coverage covered the most people in the US</a:t>
            </a:r>
          </a:p>
          <a:p>
            <a:pPr lvl="1"/>
            <a:r>
              <a:rPr lang="en-US" dirty="0" smtClean="0"/>
              <a:t>A) Government sources (Medicare, Medicaid, </a:t>
            </a:r>
            <a:r>
              <a:rPr lang="en-US" dirty="0" err="1" smtClean="0"/>
              <a:t>etc</a:t>
            </a:r>
            <a:r>
              <a:rPr lang="en-US" dirty="0" smtClean="0"/>
              <a:t>)</a:t>
            </a:r>
          </a:p>
          <a:p>
            <a:pPr lvl="1"/>
            <a:r>
              <a:rPr lang="en-US" dirty="0" smtClean="0"/>
              <a:t>B) Private Insurance</a:t>
            </a:r>
          </a:p>
          <a:p>
            <a:pPr lvl="1"/>
            <a:r>
              <a:rPr lang="en-US" dirty="0" smtClean="0"/>
              <a:t>C) Self-Coverage/Uninsured</a:t>
            </a:r>
          </a:p>
          <a:p>
            <a:pPr lvl="1"/>
            <a:r>
              <a:rPr lang="en-US" dirty="0" smtClean="0"/>
              <a:t>D) Alphabet Soup</a:t>
            </a:r>
            <a:endParaRPr lang="en-US" dirty="0"/>
          </a:p>
        </p:txBody>
      </p:sp>
    </p:spTree>
    <p:extLst>
      <p:ext uri="{BB962C8B-B14F-4D97-AF65-F5344CB8AC3E}">
        <p14:creationId xmlns:p14="http://schemas.microsoft.com/office/powerpoint/2010/main" val="195980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does SG&amp;A stand for?</a:t>
            </a:r>
          </a:p>
          <a:p>
            <a:pPr lvl="1"/>
            <a:r>
              <a:rPr lang="en-US" dirty="0" smtClean="0"/>
              <a:t>Selling, General, and Administrative (expenses)</a:t>
            </a:r>
            <a:endParaRPr lang="en-US" dirty="0"/>
          </a:p>
        </p:txBody>
      </p:sp>
    </p:spTree>
    <p:extLst>
      <p:ext uri="{BB962C8B-B14F-4D97-AF65-F5344CB8AC3E}">
        <p14:creationId xmlns:p14="http://schemas.microsoft.com/office/powerpoint/2010/main" val="250330566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of the following was not a reason we discussed for why health care costs so much in the US?</a:t>
            </a:r>
            <a:endParaRPr lang="en-US" dirty="0" smtClean="0"/>
          </a:p>
          <a:p>
            <a:pPr lvl="1"/>
            <a:r>
              <a:rPr lang="en-US" dirty="0" smtClean="0"/>
              <a:t>A</a:t>
            </a:r>
            <a:r>
              <a:rPr lang="en-US" dirty="0"/>
              <a:t>) Administrative </a:t>
            </a:r>
            <a:r>
              <a:rPr lang="en-US" dirty="0" smtClean="0"/>
              <a:t>costs</a:t>
            </a:r>
            <a:endParaRPr lang="en-US" dirty="0" smtClean="0"/>
          </a:p>
          <a:p>
            <a:pPr lvl="1"/>
            <a:r>
              <a:rPr lang="en-US" dirty="0" smtClean="0"/>
              <a:t>B</a:t>
            </a:r>
            <a:r>
              <a:rPr lang="en-US" dirty="0"/>
              <a:t>) Pharmaceutical </a:t>
            </a:r>
            <a:r>
              <a:rPr lang="en-US" dirty="0" smtClean="0"/>
              <a:t>prices</a:t>
            </a:r>
            <a:endParaRPr lang="en-US" dirty="0" smtClean="0"/>
          </a:p>
          <a:p>
            <a:pPr lvl="1"/>
            <a:r>
              <a:rPr lang="en-US" dirty="0" smtClean="0"/>
              <a:t>C</a:t>
            </a:r>
            <a:r>
              <a:rPr lang="en-US" dirty="0"/>
              <a:t>) Service intensity and </a:t>
            </a:r>
            <a:r>
              <a:rPr lang="en-US" dirty="0" smtClean="0"/>
              <a:t>utilization</a:t>
            </a:r>
            <a:endParaRPr lang="en-US" dirty="0" smtClean="0"/>
          </a:p>
          <a:p>
            <a:pPr lvl="1"/>
            <a:r>
              <a:rPr lang="en-US" dirty="0" smtClean="0"/>
              <a:t>D</a:t>
            </a:r>
            <a:r>
              <a:rPr lang="en-US" dirty="0" smtClean="0"/>
              <a:t>) Excess price transparency</a:t>
            </a:r>
            <a:endParaRPr lang="en-US" dirty="0"/>
          </a:p>
        </p:txBody>
      </p:sp>
    </p:spTree>
    <p:extLst>
      <p:ext uri="{BB962C8B-B14F-4D97-AF65-F5344CB8AC3E}">
        <p14:creationId xmlns:p14="http://schemas.microsoft.com/office/powerpoint/2010/main" val="398613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r>
              <a:rPr lang="en-US" dirty="0" smtClean="0"/>
              <a:t>What does HSA stand for?</a:t>
            </a:r>
            <a:endParaRPr lang="en-US" dirty="0"/>
          </a:p>
        </p:txBody>
      </p:sp>
    </p:spTree>
    <p:extLst>
      <p:ext uri="{BB962C8B-B14F-4D97-AF65-F5344CB8AC3E}">
        <p14:creationId xmlns:p14="http://schemas.microsoft.com/office/powerpoint/2010/main" val="20466808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r>
              <a:rPr lang="en-US" dirty="0" smtClean="0"/>
              <a:t>What does HSA stand for?</a:t>
            </a:r>
          </a:p>
          <a:p>
            <a:pPr lvl="2"/>
            <a:r>
              <a:rPr lang="en-US" dirty="0" smtClean="0"/>
              <a:t>Health Savings Account</a:t>
            </a:r>
            <a:endParaRPr lang="en-US" dirty="0"/>
          </a:p>
        </p:txBody>
      </p:sp>
    </p:spTree>
    <p:extLst>
      <p:ext uri="{BB962C8B-B14F-4D97-AF65-F5344CB8AC3E}">
        <p14:creationId xmlns:p14="http://schemas.microsoft.com/office/powerpoint/2010/main" val="14599337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 federal government can intervene against mergers which are shown to harm consumers. Which of the following was not an argument raised against the CVS-Aetna merger</a:t>
            </a:r>
            <a:endParaRPr lang="en-US" dirty="0" smtClean="0"/>
          </a:p>
          <a:p>
            <a:pPr lvl="1"/>
            <a:r>
              <a:rPr lang="en-US" dirty="0" smtClean="0"/>
              <a:t>A</a:t>
            </a:r>
            <a:r>
              <a:rPr lang="en-US" dirty="0"/>
              <a:t>) </a:t>
            </a:r>
            <a:r>
              <a:rPr lang="en-US" dirty="0" smtClean="0"/>
              <a:t>PBMs, including CVS-Caremark, have a history of directing </a:t>
            </a:r>
            <a:r>
              <a:rPr lang="en-US" dirty="0"/>
              <a:t>or </a:t>
            </a:r>
            <a:r>
              <a:rPr lang="en-US" dirty="0" smtClean="0"/>
              <a:t>incentivizing </a:t>
            </a:r>
            <a:r>
              <a:rPr lang="en-US" dirty="0"/>
              <a:t>the use of certain pharmacies with benefit design (lower co-pay at certain providers</a:t>
            </a:r>
            <a:r>
              <a:rPr lang="en-US" dirty="0" smtClean="0"/>
              <a:t>)</a:t>
            </a:r>
            <a:endParaRPr lang="en-US" dirty="0" smtClean="0"/>
          </a:p>
          <a:p>
            <a:pPr lvl="1"/>
            <a:r>
              <a:rPr lang="en-US" dirty="0" smtClean="0"/>
              <a:t>B</a:t>
            </a:r>
            <a:r>
              <a:rPr lang="en-US" dirty="0" smtClean="0"/>
              <a:t>) The PBM market is performing poorly </a:t>
            </a:r>
            <a:r>
              <a:rPr lang="en-US" dirty="0" smtClean="0"/>
              <a:t>and innovation and new entries should be encouraged not discouraged</a:t>
            </a:r>
            <a:endParaRPr lang="en-US" dirty="0" smtClean="0"/>
          </a:p>
          <a:p>
            <a:pPr lvl="1"/>
            <a:r>
              <a:rPr lang="en-US" dirty="0" smtClean="0"/>
              <a:t>C</a:t>
            </a:r>
            <a:r>
              <a:rPr lang="en-US" dirty="0" smtClean="0"/>
              <a:t>) CVS may use increased market power against independent pharmacies (and has been accused of doing so in the past)</a:t>
            </a:r>
            <a:endParaRPr lang="en-US" dirty="0" smtClean="0"/>
          </a:p>
          <a:p>
            <a:pPr lvl="1"/>
            <a:r>
              <a:rPr lang="en-US" dirty="0" smtClean="0"/>
              <a:t>D</a:t>
            </a:r>
            <a:r>
              <a:rPr lang="en-US" dirty="0" smtClean="0"/>
              <a:t>)  This is a horizontal merger which is illegal</a:t>
            </a:r>
            <a:endParaRPr lang="en-US" dirty="0"/>
          </a:p>
        </p:txBody>
      </p:sp>
    </p:spTree>
    <p:extLst>
      <p:ext uri="{BB962C8B-B14F-4D97-AF65-F5344CB8AC3E}">
        <p14:creationId xmlns:p14="http://schemas.microsoft.com/office/powerpoint/2010/main" val="277068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Which is not one of the three companies made headlines when in early 2018 they announced the creation of a new health care initiative which is likely to include a new health insurance company:</a:t>
            </a:r>
            <a:endParaRPr lang="en-US" dirty="0" smtClean="0"/>
          </a:p>
          <a:p>
            <a:pPr lvl="1"/>
            <a:r>
              <a:rPr lang="en-US" dirty="0" smtClean="0"/>
              <a:t>A</a:t>
            </a:r>
            <a:r>
              <a:rPr lang="en-US" dirty="0" smtClean="0"/>
              <a:t>) Berkshire Hathaway</a:t>
            </a:r>
            <a:endParaRPr lang="en-US" dirty="0" smtClean="0"/>
          </a:p>
          <a:p>
            <a:pPr lvl="1"/>
            <a:r>
              <a:rPr lang="en-US" dirty="0" smtClean="0"/>
              <a:t>B</a:t>
            </a:r>
            <a:r>
              <a:rPr lang="en-US" dirty="0" smtClean="0"/>
              <a:t>) JPMorgan Chase</a:t>
            </a:r>
            <a:endParaRPr lang="en-US" dirty="0" smtClean="0"/>
          </a:p>
          <a:p>
            <a:pPr lvl="1"/>
            <a:r>
              <a:rPr lang="en-US" dirty="0" smtClean="0"/>
              <a:t>C</a:t>
            </a:r>
            <a:r>
              <a:rPr lang="en-US" dirty="0" smtClean="0"/>
              <a:t>) Amazon</a:t>
            </a:r>
            <a:endParaRPr lang="en-US" dirty="0" smtClean="0"/>
          </a:p>
          <a:p>
            <a:pPr lvl="1"/>
            <a:r>
              <a:rPr lang="en-US" dirty="0" smtClean="0"/>
              <a:t>D</a:t>
            </a:r>
            <a:r>
              <a:rPr lang="en-US" dirty="0" smtClean="0"/>
              <a:t>) Tesla</a:t>
            </a:r>
            <a:endParaRPr lang="en-US" dirty="0"/>
          </a:p>
        </p:txBody>
      </p:sp>
    </p:spTree>
    <p:extLst>
      <p:ext uri="{BB962C8B-B14F-4D97-AF65-F5344CB8AC3E}">
        <p14:creationId xmlns:p14="http://schemas.microsoft.com/office/powerpoint/2010/main" val="334608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3">
                                            <p:txEl>
                                              <p:pRg st="0" end="0"/>
                                            </p:txEl>
                                          </p:spTgt>
                                        </p:tgtEl>
                                        <p:attrNameLst>
                                          <p:attrName>style.color</p:attrName>
                                        </p:attrNameLst>
                                      </p:cBhvr>
                                      <p:to>
                                        <a:schemeClr val="bg1"/>
                                      </p:to>
                                    </p:animClr>
                                    <p:animClr clrSpc="rgb" dir="cw">
                                      <p:cBhvr>
                                        <p:cTn id="7" dur="250" autoRev="1" fill="remove"/>
                                        <p:tgtEl>
                                          <p:spTgt spid="3">
                                            <p:txEl>
                                              <p:pRg st="0" end="0"/>
                                            </p:txEl>
                                          </p:spTgt>
                                        </p:tgtEl>
                                        <p:attrNameLst>
                                          <p:attrName>fillcolor</p:attrName>
                                        </p:attrNameLst>
                                      </p:cBhvr>
                                      <p:to>
                                        <a:schemeClr val="bg1"/>
                                      </p:to>
                                    </p:animClr>
                                    <p:set>
                                      <p:cBhvr>
                                        <p:cTn id="8" dur="250" autoRev="1" fill="remove"/>
                                        <p:tgtEl>
                                          <p:spTgt spid="3">
                                            <p:txEl>
                                              <p:pRg st="0" end="0"/>
                                            </p:txEl>
                                          </p:spTgt>
                                        </p:tgtEl>
                                        <p:attrNameLst>
                                          <p:attrName>fill.type</p:attrName>
                                        </p:attrNameLst>
                                      </p:cBhvr>
                                      <p:to>
                                        <p:strVal val="solid"/>
                                      </p:to>
                                    </p:set>
                                    <p:set>
                                      <p:cBhvr>
                                        <p:cTn id="9" dur="250" autoRev="1" fill="remove"/>
                                        <p:tgtEl>
                                          <p:spTgt spid="3">
                                            <p:txEl>
                                              <p:pRg st="0" end="0"/>
                                            </p:txEl>
                                          </p:spTgt>
                                        </p:tgtEl>
                                        <p:attrNameLst>
                                          <p:attrName>fill.on</p:attrName>
                                        </p:attrNameLst>
                                      </p:cBhvr>
                                      <p:to>
                                        <p:strVal val="true"/>
                                      </p:to>
                                    </p:set>
                                  </p:childTnLst>
                                </p:cTn>
                              </p:par>
                              <p:par>
                                <p:cTn id="10" presetID="27" presetClass="emph" presetSubtype="0" fill="remove" grpId="0" nodeType="withEffect">
                                  <p:stCondLst>
                                    <p:cond delay="0"/>
                                  </p:stCondLst>
                                  <p:childTnLst>
                                    <p:animClr clrSpc="rgb" dir="cw">
                                      <p:cBhvr override="childStyle">
                                        <p:cTn id="11" dur="250" autoRev="1" fill="remove"/>
                                        <p:tgtEl>
                                          <p:spTgt spid="3">
                                            <p:txEl>
                                              <p:pRg st="1" end="1"/>
                                            </p:txEl>
                                          </p:spTgt>
                                        </p:tgtEl>
                                        <p:attrNameLst>
                                          <p:attrName>style.color</p:attrName>
                                        </p:attrNameLst>
                                      </p:cBhvr>
                                      <p:to>
                                        <a:schemeClr val="bg1"/>
                                      </p:to>
                                    </p:animClr>
                                    <p:animClr clrSpc="rgb" dir="cw">
                                      <p:cBhvr>
                                        <p:cTn id="12" dur="250" autoRev="1" fill="remove"/>
                                        <p:tgtEl>
                                          <p:spTgt spid="3">
                                            <p:txEl>
                                              <p:pRg st="1" end="1"/>
                                            </p:txEl>
                                          </p:spTgt>
                                        </p:tgtEl>
                                        <p:attrNameLst>
                                          <p:attrName>fillcolor</p:attrName>
                                        </p:attrNameLst>
                                      </p:cBhvr>
                                      <p:to>
                                        <a:schemeClr val="bg1"/>
                                      </p:to>
                                    </p:animClr>
                                    <p:set>
                                      <p:cBhvr>
                                        <p:cTn id="13" dur="250" autoRev="1" fill="remove"/>
                                        <p:tgtEl>
                                          <p:spTgt spid="3">
                                            <p:txEl>
                                              <p:pRg st="1" end="1"/>
                                            </p:txEl>
                                          </p:spTgt>
                                        </p:tgtEl>
                                        <p:attrNameLst>
                                          <p:attrName>fill.type</p:attrName>
                                        </p:attrNameLst>
                                      </p:cBhvr>
                                      <p:to>
                                        <p:strVal val="solid"/>
                                      </p:to>
                                    </p:set>
                                    <p:set>
                                      <p:cBhvr>
                                        <p:cTn id="14" dur="250" autoRev="1" fill="remove"/>
                                        <p:tgtEl>
                                          <p:spTgt spid="3">
                                            <p:txEl>
                                              <p:pRg st="1" end="1"/>
                                            </p:txEl>
                                          </p:spTgt>
                                        </p:tgtEl>
                                        <p:attrNameLst>
                                          <p:attrName>fill.on</p:attrName>
                                        </p:attrNameLst>
                                      </p:cBhvr>
                                      <p:to>
                                        <p:strVal val="true"/>
                                      </p:to>
                                    </p:set>
                                  </p:childTnLst>
                                </p:cTn>
                              </p:par>
                              <p:par>
                                <p:cTn id="15" presetID="27" presetClass="emph" presetSubtype="0" fill="remove" grpId="0" nodeType="withEffect">
                                  <p:stCondLst>
                                    <p:cond delay="0"/>
                                  </p:stCondLst>
                                  <p:childTnLst>
                                    <p:animClr clrSpc="rgb" dir="cw">
                                      <p:cBhvr override="childStyle">
                                        <p:cTn id="16" dur="250" autoRev="1" fill="remove"/>
                                        <p:tgtEl>
                                          <p:spTgt spid="3">
                                            <p:txEl>
                                              <p:pRg st="2" end="2"/>
                                            </p:txEl>
                                          </p:spTgt>
                                        </p:tgtEl>
                                        <p:attrNameLst>
                                          <p:attrName>style.color</p:attrName>
                                        </p:attrNameLst>
                                      </p:cBhvr>
                                      <p:to>
                                        <a:schemeClr val="bg1"/>
                                      </p:to>
                                    </p:animClr>
                                    <p:animClr clrSpc="rgb" dir="cw">
                                      <p:cBhvr>
                                        <p:cTn id="17" dur="250" autoRev="1" fill="remove"/>
                                        <p:tgtEl>
                                          <p:spTgt spid="3">
                                            <p:txEl>
                                              <p:pRg st="2" end="2"/>
                                            </p:txEl>
                                          </p:spTgt>
                                        </p:tgtEl>
                                        <p:attrNameLst>
                                          <p:attrName>fillcolor</p:attrName>
                                        </p:attrNameLst>
                                      </p:cBhvr>
                                      <p:to>
                                        <a:schemeClr val="bg1"/>
                                      </p:to>
                                    </p:animClr>
                                    <p:set>
                                      <p:cBhvr>
                                        <p:cTn id="18" dur="250" autoRev="1" fill="remove"/>
                                        <p:tgtEl>
                                          <p:spTgt spid="3">
                                            <p:txEl>
                                              <p:pRg st="2" end="2"/>
                                            </p:txEl>
                                          </p:spTgt>
                                        </p:tgtEl>
                                        <p:attrNameLst>
                                          <p:attrName>fill.type</p:attrName>
                                        </p:attrNameLst>
                                      </p:cBhvr>
                                      <p:to>
                                        <p:strVal val="solid"/>
                                      </p:to>
                                    </p:set>
                                    <p:set>
                                      <p:cBhvr>
                                        <p:cTn id="19" dur="250" autoRev="1" fill="remove"/>
                                        <p:tgtEl>
                                          <p:spTgt spid="3">
                                            <p:txEl>
                                              <p:pRg st="2" end="2"/>
                                            </p:txEl>
                                          </p:spTgt>
                                        </p:tgtEl>
                                        <p:attrNameLst>
                                          <p:attrName>fill.on</p:attrName>
                                        </p:attrNameLst>
                                      </p:cBhvr>
                                      <p:to>
                                        <p:strVal val="true"/>
                                      </p:to>
                                    </p:set>
                                  </p:childTnLst>
                                </p:cTn>
                              </p:par>
                              <p:par>
                                <p:cTn id="20" presetID="27" presetClass="emph" presetSubtype="0" fill="remove" grpId="0" nodeType="withEffect">
                                  <p:stCondLst>
                                    <p:cond delay="0"/>
                                  </p:stCondLst>
                                  <p:childTnLst>
                                    <p:animClr clrSpc="rgb" dir="cw">
                                      <p:cBhvr override="childStyle">
                                        <p:cTn id="21" dur="250" autoRev="1" fill="remove"/>
                                        <p:tgtEl>
                                          <p:spTgt spid="3">
                                            <p:txEl>
                                              <p:pRg st="3" end="3"/>
                                            </p:txEl>
                                          </p:spTgt>
                                        </p:tgtEl>
                                        <p:attrNameLst>
                                          <p:attrName>style.color</p:attrName>
                                        </p:attrNameLst>
                                      </p:cBhvr>
                                      <p:to>
                                        <a:schemeClr val="bg1"/>
                                      </p:to>
                                    </p:animClr>
                                    <p:animClr clrSpc="rgb" dir="cw">
                                      <p:cBhvr>
                                        <p:cTn id="22" dur="250" autoRev="1" fill="remove"/>
                                        <p:tgtEl>
                                          <p:spTgt spid="3">
                                            <p:txEl>
                                              <p:pRg st="3" end="3"/>
                                            </p:txEl>
                                          </p:spTgt>
                                        </p:tgtEl>
                                        <p:attrNameLst>
                                          <p:attrName>fillcolor</p:attrName>
                                        </p:attrNameLst>
                                      </p:cBhvr>
                                      <p:to>
                                        <a:schemeClr val="bg1"/>
                                      </p:to>
                                    </p:animClr>
                                    <p:set>
                                      <p:cBhvr>
                                        <p:cTn id="23" dur="250" autoRev="1" fill="remove"/>
                                        <p:tgtEl>
                                          <p:spTgt spid="3">
                                            <p:txEl>
                                              <p:pRg st="3" end="3"/>
                                            </p:txEl>
                                          </p:spTgt>
                                        </p:tgtEl>
                                        <p:attrNameLst>
                                          <p:attrName>fill.type</p:attrName>
                                        </p:attrNameLst>
                                      </p:cBhvr>
                                      <p:to>
                                        <p:strVal val="solid"/>
                                      </p:to>
                                    </p:set>
                                    <p:set>
                                      <p:cBhvr>
                                        <p:cTn id="24" dur="250" autoRev="1" fill="remove"/>
                                        <p:tgtEl>
                                          <p:spTgt spid="3">
                                            <p:txEl>
                                              <p:pRg st="3" end="3"/>
                                            </p:txEl>
                                          </p:spTgt>
                                        </p:tgtEl>
                                        <p:attrNameLst>
                                          <p:attrName>fill.on</p:attrName>
                                        </p:attrNameLst>
                                      </p:cBhvr>
                                      <p:to>
                                        <p:strVal val="true"/>
                                      </p:to>
                                    </p:set>
                                  </p:childTnLst>
                                </p:cTn>
                              </p:par>
                              <p:par>
                                <p:cTn id="25" presetID="26" presetClass="emph" presetSubtype="0" fill="hold" grpId="0" nodeType="withEffect">
                                  <p:stCondLst>
                                    <p:cond delay="0"/>
                                  </p:stCondLst>
                                  <p:childTnLst>
                                    <p:animEffect transition="out" filter="fade">
                                      <p:cBhvr>
                                        <p:cTn id="26" dur="500" tmFilter="0, 0; .2, .5; .8, .5; 1, 0"/>
                                        <p:tgtEl>
                                          <p:spTgt spid="3">
                                            <p:txEl>
                                              <p:pRg st="4" end="4"/>
                                            </p:txEl>
                                          </p:spTgt>
                                        </p:tgtEl>
                                      </p:cBhvr>
                                    </p:animEffect>
                                    <p:animScale>
                                      <p:cBhvr>
                                        <p:cTn id="2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pPr lvl="1"/>
            <a:r>
              <a:rPr lang="en-US" dirty="0" smtClean="0"/>
              <a:t>A)</a:t>
            </a:r>
          </a:p>
          <a:p>
            <a:pPr lvl="1"/>
            <a:r>
              <a:rPr lang="en-US" dirty="0" smtClean="0"/>
              <a:t>B)</a:t>
            </a:r>
          </a:p>
          <a:p>
            <a:pPr lvl="1"/>
            <a:r>
              <a:rPr lang="en-US" dirty="0" smtClean="0"/>
              <a:t>C)</a:t>
            </a:r>
          </a:p>
          <a:p>
            <a:pPr lvl="1"/>
            <a:r>
              <a:rPr lang="en-US" dirty="0" smtClean="0"/>
              <a:t>D)</a:t>
            </a:r>
            <a:endParaRPr lang="en-US" dirty="0"/>
          </a:p>
        </p:txBody>
      </p:sp>
    </p:spTree>
    <p:extLst>
      <p:ext uri="{BB962C8B-B14F-4D97-AF65-F5344CB8AC3E}">
        <p14:creationId xmlns:p14="http://schemas.microsoft.com/office/powerpoint/2010/main" val="118101971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pPr lvl="1"/>
            <a:r>
              <a:rPr lang="en-US" dirty="0" smtClean="0"/>
              <a:t>A)</a:t>
            </a:r>
          </a:p>
          <a:p>
            <a:pPr lvl="1"/>
            <a:r>
              <a:rPr lang="en-US" dirty="0" smtClean="0"/>
              <a:t>B)</a:t>
            </a:r>
          </a:p>
          <a:p>
            <a:pPr lvl="1"/>
            <a:r>
              <a:rPr lang="en-US" dirty="0" smtClean="0"/>
              <a:t>C)</a:t>
            </a:r>
          </a:p>
          <a:p>
            <a:pPr lvl="1"/>
            <a:r>
              <a:rPr lang="en-US" dirty="0" smtClean="0"/>
              <a:t>D)</a:t>
            </a:r>
            <a:endParaRPr lang="en-US" dirty="0"/>
          </a:p>
        </p:txBody>
      </p:sp>
    </p:spTree>
    <p:extLst>
      <p:ext uri="{BB962C8B-B14F-4D97-AF65-F5344CB8AC3E}">
        <p14:creationId xmlns:p14="http://schemas.microsoft.com/office/powerpoint/2010/main" val="89222412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Past Student Evaluations</a:t>
            </a:r>
            <a:r>
              <a:rPr lang="en-US" dirty="0"/>
              <a:t>: What was the most positive aspect of the way in which this instructor taught this course?</a:t>
            </a:r>
          </a:p>
        </p:txBody>
      </p:sp>
      <p:graphicFrame>
        <p:nvGraphicFramePr>
          <p:cNvPr id="4" name="Table 3"/>
          <p:cNvGraphicFramePr>
            <a:graphicFrameLocks noGrp="1"/>
          </p:cNvGraphicFramePr>
          <p:nvPr>
            <p:extLst/>
          </p:nvPr>
        </p:nvGraphicFramePr>
        <p:xfrm>
          <a:off x="123370" y="2017259"/>
          <a:ext cx="11945259" cy="4485640"/>
        </p:xfrm>
        <a:graphic>
          <a:graphicData uri="http://schemas.openxmlformats.org/drawingml/2006/table">
            <a:tbl>
              <a:tblPr firstRow="1" bandRow="1">
                <a:tableStyleId>{5C22544A-7EE6-4342-B048-85BDC9FD1C3A}</a:tableStyleId>
              </a:tblPr>
              <a:tblGrid>
                <a:gridCol w="3981753">
                  <a:extLst>
                    <a:ext uri="{9D8B030D-6E8A-4147-A177-3AD203B41FA5}">
                      <a16:colId xmlns:a16="http://schemas.microsoft.com/office/drawing/2014/main" val="1088663606"/>
                    </a:ext>
                  </a:extLst>
                </a:gridCol>
                <a:gridCol w="3981753">
                  <a:extLst>
                    <a:ext uri="{9D8B030D-6E8A-4147-A177-3AD203B41FA5}">
                      <a16:colId xmlns:a16="http://schemas.microsoft.com/office/drawing/2014/main" val="476471752"/>
                    </a:ext>
                  </a:extLst>
                </a:gridCol>
                <a:gridCol w="3981753">
                  <a:extLst>
                    <a:ext uri="{9D8B030D-6E8A-4147-A177-3AD203B41FA5}">
                      <a16:colId xmlns:a16="http://schemas.microsoft.com/office/drawing/2014/main" val="2610113231"/>
                    </a:ext>
                  </a:extLst>
                </a:gridCol>
              </a:tblGrid>
              <a:tr h="370840">
                <a:tc>
                  <a:txBody>
                    <a:bodyPr/>
                    <a:lstStyle/>
                    <a:p>
                      <a:r>
                        <a:rPr lang="en-US" sz="1200" dirty="0" smtClean="0"/>
                        <a:t>HCMI 4225 Fall 2018</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HCMI 4225 Spring</a:t>
                      </a:r>
                      <a:r>
                        <a:rPr lang="en-US" sz="1200" baseline="0" dirty="0" smtClean="0"/>
                        <a:t> 2019</a:t>
                      </a:r>
                      <a:endParaRPr lang="en-US"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HCMI 5243 Spring 2019</a:t>
                      </a:r>
                      <a:endParaRPr lang="en-US" sz="1200" dirty="0"/>
                    </a:p>
                  </a:txBody>
                  <a:tcPr/>
                </a:tc>
                <a:extLst>
                  <a:ext uri="{0D108BD9-81ED-4DB2-BD59-A6C34878D82A}">
                    <a16:rowId xmlns:a16="http://schemas.microsoft.com/office/drawing/2014/main" val="3608349451"/>
                  </a:ext>
                </a:extLst>
              </a:tr>
              <a:tr h="370840">
                <a:tc>
                  <a:txBody>
                    <a:bodyPr/>
                    <a:lstStyle/>
                    <a:p>
                      <a:r>
                        <a:rPr lang="en-US" sz="1200" dirty="0" smtClean="0"/>
                        <a:t>He explained the articles after we read them and did assignments on them, instead of just asking what we thought and leaving us confused.</a:t>
                      </a:r>
                    </a:p>
                    <a:p>
                      <a:endParaRPr lang="en-US" sz="1200" dirty="0" smtClean="0"/>
                    </a:p>
                    <a:p>
                      <a:r>
                        <a:rPr lang="en-US" sz="1200" dirty="0" smtClean="0"/>
                        <a:t>Shane was accessible to students and made lectures seem more like a conversation than him talking at us.</a:t>
                      </a:r>
                    </a:p>
                    <a:p>
                      <a:endParaRPr lang="en-US" sz="1200" dirty="0" smtClean="0"/>
                    </a:p>
                    <a:p>
                      <a:r>
                        <a:rPr lang="en-US" sz="1200" dirty="0" smtClean="0"/>
                        <a:t>He is very fun and entertaining, tries to make our very small lecture section fun and worthwhile</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Classes were interesting and relevant to current events</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He had interactive segments throughout the semester which was good. Also, he would show videos to help us understand various concepts.</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He did a very good job keeping the class interacted with his teachings at all times. He really did a great job helping</a:t>
                      </a:r>
                    </a:p>
                    <a:p>
                      <a:r>
                        <a:rPr lang="en-US" sz="1200" b="0" i="0" u="none" strike="noStrike" kern="1200" baseline="0" dirty="0" smtClean="0">
                          <a:solidFill>
                            <a:schemeClr val="dk1"/>
                          </a:solidFill>
                          <a:latin typeface="+mn-lt"/>
                          <a:ea typeface="+mn-ea"/>
                          <a:cs typeface="+mn-cs"/>
                        </a:rPr>
                        <a:t>bolster our health insurance and social insurance knowledge and made sure everyone was on the same page at all</a:t>
                      </a:r>
                    </a:p>
                    <a:p>
                      <a:r>
                        <a:rPr lang="en-US" sz="1200" b="0" i="0" u="none" strike="noStrike" kern="1200" baseline="0" dirty="0" smtClean="0">
                          <a:solidFill>
                            <a:schemeClr val="dk1"/>
                          </a:solidFill>
                          <a:latin typeface="+mn-lt"/>
                          <a:ea typeface="+mn-ea"/>
                          <a:cs typeface="+mn-cs"/>
                        </a:rPr>
                        <a:t>times</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The activities were really helpful for engaging students and we got to choose some of the lecture topics. Also he was</a:t>
                      </a:r>
                    </a:p>
                    <a:p>
                      <a:r>
                        <a:rPr lang="en-US" sz="1200" b="0" i="0" u="none" strike="noStrike" kern="1200" baseline="0" dirty="0" smtClean="0">
                          <a:solidFill>
                            <a:schemeClr val="dk1"/>
                          </a:solidFill>
                          <a:latin typeface="+mn-lt"/>
                          <a:ea typeface="+mn-ea"/>
                          <a:cs typeface="+mn-cs"/>
                        </a:rPr>
                        <a:t>really engaged in supporting students learning and wanted us to succeed.</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Shane is a nice guy, and very flexible on due dates.</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Professor brought in current topics and issues that were related to the material allowing for class discussion</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Professor Murphy has a very Socratic approach to teaching, in that he presents a few opposing perspectives and asks questions in attempt to break them down without letting his own biases guide the discussion toward a particular outcome.</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The best parts of the class were watching videos of other professionals and academics explaining the material in a concise and interesting manner.</a:t>
                      </a:r>
                    </a:p>
                    <a:p>
                      <a:r>
                        <a:rPr lang="en-US" sz="1200" b="0" i="0" u="none" strike="noStrike" kern="1200" baseline="0" dirty="0" smtClean="0">
                          <a:solidFill>
                            <a:schemeClr val="dk1"/>
                          </a:solidFill>
                          <a:latin typeface="+mn-lt"/>
                          <a:ea typeface="+mn-ea"/>
                          <a:cs typeface="+mn-cs"/>
                        </a:rPr>
                        <a:t>Instructor introduced some of world renowned economist/health economist work part of the course; I believe that made a huge impact in the learning process.</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Providing a lot of published articles as class material, which were really helpful.</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I think we read some interesting articles this semester.</a:t>
                      </a:r>
                      <a:endParaRPr lang="en-US" sz="1200" dirty="0"/>
                    </a:p>
                  </a:txBody>
                  <a:tcPr/>
                </a:tc>
                <a:extLst>
                  <a:ext uri="{0D108BD9-81ED-4DB2-BD59-A6C34878D82A}">
                    <a16:rowId xmlns:a16="http://schemas.microsoft.com/office/drawing/2014/main" val="1864550768"/>
                  </a:ext>
                </a:extLst>
              </a:tr>
            </a:tbl>
          </a:graphicData>
        </a:graphic>
      </p:graphicFrame>
    </p:spTree>
    <p:extLst>
      <p:ext uri="{BB962C8B-B14F-4D97-AF65-F5344CB8AC3E}">
        <p14:creationId xmlns:p14="http://schemas.microsoft.com/office/powerpoint/2010/main" val="150551376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Past Student Evaluations: What can this instructor do to improve teaching effectiveness in the classroom?</a:t>
            </a:r>
          </a:p>
        </p:txBody>
      </p:sp>
      <p:graphicFrame>
        <p:nvGraphicFramePr>
          <p:cNvPr id="5" name="Table 4"/>
          <p:cNvGraphicFramePr>
            <a:graphicFrameLocks noGrp="1"/>
          </p:cNvGraphicFramePr>
          <p:nvPr>
            <p:extLst/>
          </p:nvPr>
        </p:nvGraphicFramePr>
        <p:xfrm>
          <a:off x="94341" y="1942646"/>
          <a:ext cx="11945259" cy="4851400"/>
        </p:xfrm>
        <a:graphic>
          <a:graphicData uri="http://schemas.openxmlformats.org/drawingml/2006/table">
            <a:tbl>
              <a:tblPr firstRow="1" bandRow="1">
                <a:tableStyleId>{5C22544A-7EE6-4342-B048-85BDC9FD1C3A}</a:tableStyleId>
              </a:tblPr>
              <a:tblGrid>
                <a:gridCol w="2714173">
                  <a:extLst>
                    <a:ext uri="{9D8B030D-6E8A-4147-A177-3AD203B41FA5}">
                      <a16:colId xmlns:a16="http://schemas.microsoft.com/office/drawing/2014/main" val="1088663606"/>
                    </a:ext>
                  </a:extLst>
                </a:gridCol>
                <a:gridCol w="2315029">
                  <a:extLst>
                    <a:ext uri="{9D8B030D-6E8A-4147-A177-3AD203B41FA5}">
                      <a16:colId xmlns:a16="http://schemas.microsoft.com/office/drawing/2014/main" val="476471752"/>
                    </a:ext>
                  </a:extLst>
                </a:gridCol>
                <a:gridCol w="6916057">
                  <a:extLst>
                    <a:ext uri="{9D8B030D-6E8A-4147-A177-3AD203B41FA5}">
                      <a16:colId xmlns:a16="http://schemas.microsoft.com/office/drawing/2014/main" val="2610113231"/>
                    </a:ext>
                  </a:extLst>
                </a:gridCol>
              </a:tblGrid>
              <a:tr h="370840">
                <a:tc>
                  <a:txBody>
                    <a:bodyPr/>
                    <a:lstStyle/>
                    <a:p>
                      <a:r>
                        <a:rPr lang="en-US" sz="1200" dirty="0" smtClean="0"/>
                        <a:t>HCMI 4225 Fall 2018</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HCMI 4225 Spring</a:t>
                      </a:r>
                      <a:r>
                        <a:rPr lang="en-US" sz="1200" baseline="0" dirty="0" smtClean="0"/>
                        <a:t> 2019</a:t>
                      </a:r>
                      <a:endParaRPr lang="en-US"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HCMI 5243 Spring 2019</a:t>
                      </a:r>
                      <a:endParaRPr lang="en-US" sz="1200" dirty="0"/>
                    </a:p>
                  </a:txBody>
                  <a:tcPr/>
                </a:tc>
                <a:extLst>
                  <a:ext uri="{0D108BD9-81ED-4DB2-BD59-A6C34878D82A}">
                    <a16:rowId xmlns:a16="http://schemas.microsoft.com/office/drawing/2014/main" val="3608349451"/>
                  </a:ext>
                </a:extLst>
              </a:tr>
              <a:tr h="370840">
                <a:tc>
                  <a:txBody>
                    <a:bodyPr/>
                    <a:lstStyle/>
                    <a:p>
                      <a:r>
                        <a:rPr lang="en-US" sz="1200" b="0" i="0" u="none" strike="noStrike" kern="1200" baseline="0" dirty="0" smtClean="0">
                          <a:solidFill>
                            <a:schemeClr val="dk1"/>
                          </a:solidFill>
                          <a:latin typeface="+mn-lt"/>
                          <a:ea typeface="+mn-ea"/>
                          <a:cs typeface="+mn-cs"/>
                        </a:rPr>
                        <a:t>Have more of a plan for each day; every day was kind of all over the place</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Try and find more class activities that can get the class involved. We had a couple, but not a lot.</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Reach out to other professors to see what information is taught in the lower level healthcare classes. A large amount of the information in this class is a repeat of information I’ve already learned, and the textbook used is the same textbook used for both HCMI 3240 and 3243. In addition, setting objectives a bit more clearly would help. I am not totally sure what the overall purpose of the course was. I definitely learned things, but I feel as though I just learned a wide variety of information without a solid main focus.</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Break up the class a little more because sometimes it can very monotonous.</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I think the only big improvement that could be made is maybe have paper checkpoints for the final paper beginning</a:t>
                      </a:r>
                    </a:p>
                    <a:p>
                      <a:r>
                        <a:rPr lang="en-US" sz="1200" b="0" i="0" u="none" strike="noStrike" kern="1200" baseline="0" dirty="0" smtClean="0">
                          <a:solidFill>
                            <a:schemeClr val="dk1"/>
                          </a:solidFill>
                          <a:latin typeface="+mn-lt"/>
                          <a:ea typeface="+mn-ea"/>
                          <a:cs typeface="+mn-cs"/>
                        </a:rPr>
                        <a:t>even earlier in the semester</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The material was not related from week to week sometimes. It was hard to follow how some of the info was related.</a:t>
                      </a:r>
                    </a:p>
                    <a:p>
                      <a:r>
                        <a:rPr lang="en-US" sz="1200" b="0" i="0" u="none" strike="noStrike" kern="1200" baseline="0" dirty="0" smtClean="0">
                          <a:solidFill>
                            <a:schemeClr val="dk1"/>
                          </a:solidFill>
                          <a:latin typeface="+mn-lt"/>
                          <a:ea typeface="+mn-ea"/>
                          <a:cs typeface="+mn-cs"/>
                        </a:rPr>
                        <a:t>Also sometimes the slides were a little word</a:t>
                      </a:r>
                      <a:endParaRPr lang="en-US" sz="1200" dirty="0"/>
                    </a:p>
                  </a:txBody>
                  <a:tcPr/>
                </a:tc>
                <a:tc>
                  <a:txBody>
                    <a:bodyPr/>
                    <a:lstStyle/>
                    <a:p>
                      <a:r>
                        <a:rPr lang="en-US" sz="1200" b="0" i="0" u="none" strike="noStrike" kern="1200" baseline="0" dirty="0" smtClean="0">
                          <a:solidFill>
                            <a:schemeClr val="dk1"/>
                          </a:solidFill>
                          <a:latin typeface="+mn-lt"/>
                          <a:ea typeface="+mn-ea"/>
                          <a:cs typeface="+mn-cs"/>
                        </a:rPr>
                        <a:t>Use more recent articles for weekly readings. The articles assigned were extremely outdated. I don't feel as though I learned anything about the current economics of health care, but rather I learned more about the history of it. Also assign less reading/writing assignments! This is a part time MBA program and the amount of work given truly felt like a</a:t>
                      </a:r>
                    </a:p>
                    <a:p>
                      <a:r>
                        <a:rPr lang="en-US" sz="1200" b="0" i="0" u="none" strike="noStrike" kern="1200" baseline="0" dirty="0" smtClean="0">
                          <a:solidFill>
                            <a:schemeClr val="dk1"/>
                          </a:solidFill>
                          <a:latin typeface="+mn-lt"/>
                          <a:ea typeface="+mn-ea"/>
                          <a:cs typeface="+mn-cs"/>
                        </a:rPr>
                        <a:t>full-time course. The expectations to have each student read and write as much as we did is truly too high. More work assigned in this class, than a combination of classes! Article content was often boring and too outdated to promote functional learning. I would suggest focusing on current day health economics. Only one week is assigned to talk about the ACA and that is the final week of the semester which is extremely disappointing.</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At times, it was hard to grasp what was expected for the assignments and when assignments were due.</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He had a tendency to over-explain certain things to the point where it became a little unclear what the expectations were.</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The material needs to be organized better. Most of the readings were completely unnecessary. If the material is not going to be discussed in the subsequent classes, do not make students read 3 plus articles a week for no purpose. It was a complete waste of time and no value add. Class discussions also need more structure. Lectures lacked</a:t>
                      </a:r>
                    </a:p>
                    <a:p>
                      <a:r>
                        <a:rPr lang="en-US" sz="1200" b="0" i="0" u="none" strike="noStrike" kern="1200" baseline="0" dirty="0" smtClean="0">
                          <a:solidFill>
                            <a:schemeClr val="dk1"/>
                          </a:solidFill>
                          <a:latin typeface="+mn-lt"/>
                          <a:ea typeface="+mn-ea"/>
                          <a:cs typeface="+mn-cs"/>
                        </a:rPr>
                        <a:t>direction and cohesiveness.</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I think Shane should realize that his students are professionals and not academics and should structure his class to serve the interests of business professionals. People in the MBA program don't usually care about theory. I certainly don't and I can't imagine anyone does either. It doesn't factor into my everyday life.</a:t>
                      </a:r>
                      <a:endParaRPr lang="en-US" sz="1200" dirty="0"/>
                    </a:p>
                  </a:txBody>
                  <a:tcPr/>
                </a:tc>
                <a:extLst>
                  <a:ext uri="{0D108BD9-81ED-4DB2-BD59-A6C34878D82A}">
                    <a16:rowId xmlns:a16="http://schemas.microsoft.com/office/drawing/2014/main" val="1864550768"/>
                  </a:ext>
                </a:extLst>
              </a:tr>
            </a:tbl>
          </a:graphicData>
        </a:graphic>
      </p:graphicFrame>
    </p:spTree>
    <p:extLst>
      <p:ext uri="{BB962C8B-B14F-4D97-AF65-F5344CB8AC3E}">
        <p14:creationId xmlns:p14="http://schemas.microsoft.com/office/powerpoint/2010/main" val="2048129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Federal programs enshrining some right to care include all of the following except:</a:t>
            </a:r>
          </a:p>
          <a:p>
            <a:pPr lvl="1"/>
            <a:r>
              <a:rPr lang="en-US" dirty="0" smtClean="0"/>
              <a:t>A) ACA</a:t>
            </a:r>
          </a:p>
          <a:p>
            <a:pPr lvl="1"/>
            <a:r>
              <a:rPr lang="en-US" dirty="0" smtClean="0"/>
              <a:t>B) Medicare</a:t>
            </a:r>
          </a:p>
          <a:p>
            <a:pPr lvl="1"/>
            <a:r>
              <a:rPr lang="en-US" dirty="0" smtClean="0"/>
              <a:t>C) CHIP</a:t>
            </a:r>
          </a:p>
          <a:p>
            <a:pPr lvl="1"/>
            <a:r>
              <a:rPr lang="en-US" dirty="0" smtClean="0"/>
              <a:t>D) HUD</a:t>
            </a:r>
          </a:p>
          <a:p>
            <a:endParaRPr lang="en-US" dirty="0"/>
          </a:p>
        </p:txBody>
      </p:sp>
    </p:spTree>
    <p:extLst>
      <p:ext uri="{BB962C8B-B14F-4D97-AF65-F5344CB8AC3E}">
        <p14:creationId xmlns:p14="http://schemas.microsoft.com/office/powerpoint/2010/main" val="407943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Past Student Evaluations</a:t>
            </a:r>
            <a:r>
              <a:rPr lang="en-US" dirty="0"/>
              <a:t>: Please write any comments you have about the course or course materials.</a:t>
            </a:r>
          </a:p>
        </p:txBody>
      </p:sp>
      <p:graphicFrame>
        <p:nvGraphicFramePr>
          <p:cNvPr id="4" name="Table 3"/>
          <p:cNvGraphicFramePr>
            <a:graphicFrameLocks noGrp="1"/>
          </p:cNvGraphicFramePr>
          <p:nvPr>
            <p:extLst/>
          </p:nvPr>
        </p:nvGraphicFramePr>
        <p:xfrm>
          <a:off x="123370" y="2017259"/>
          <a:ext cx="11945259" cy="4668520"/>
        </p:xfrm>
        <a:graphic>
          <a:graphicData uri="http://schemas.openxmlformats.org/drawingml/2006/table">
            <a:tbl>
              <a:tblPr firstRow="1" bandRow="1">
                <a:tableStyleId>{5C22544A-7EE6-4342-B048-85BDC9FD1C3A}</a:tableStyleId>
              </a:tblPr>
              <a:tblGrid>
                <a:gridCol w="3981753">
                  <a:extLst>
                    <a:ext uri="{9D8B030D-6E8A-4147-A177-3AD203B41FA5}">
                      <a16:colId xmlns:a16="http://schemas.microsoft.com/office/drawing/2014/main" val="1088663606"/>
                    </a:ext>
                  </a:extLst>
                </a:gridCol>
                <a:gridCol w="3981753">
                  <a:extLst>
                    <a:ext uri="{9D8B030D-6E8A-4147-A177-3AD203B41FA5}">
                      <a16:colId xmlns:a16="http://schemas.microsoft.com/office/drawing/2014/main" val="476471752"/>
                    </a:ext>
                  </a:extLst>
                </a:gridCol>
                <a:gridCol w="3981753">
                  <a:extLst>
                    <a:ext uri="{9D8B030D-6E8A-4147-A177-3AD203B41FA5}">
                      <a16:colId xmlns:a16="http://schemas.microsoft.com/office/drawing/2014/main" val="2610113231"/>
                    </a:ext>
                  </a:extLst>
                </a:gridCol>
              </a:tblGrid>
              <a:tr h="370840">
                <a:tc>
                  <a:txBody>
                    <a:bodyPr/>
                    <a:lstStyle/>
                    <a:p>
                      <a:r>
                        <a:rPr lang="en-US" sz="1200" dirty="0" smtClean="0">
                          <a:latin typeface="+mn-lt"/>
                        </a:rPr>
                        <a:t>HCMI 4225 Fall 2018</a:t>
                      </a:r>
                      <a:endParaRPr lang="en-US" sz="1200" dirty="0">
                        <a:latin typeface="+mn-lt"/>
                      </a:endParaRPr>
                    </a:p>
                  </a:txBody>
                  <a:tcPr/>
                </a:tc>
                <a:tc>
                  <a:txBody>
                    <a:bodyPr/>
                    <a:lstStyle/>
                    <a:p>
                      <a:r>
                        <a:rPr lang="en-US" sz="1200" dirty="0" smtClean="0">
                          <a:latin typeface="+mn-lt"/>
                        </a:rPr>
                        <a:t>HCMI 4225 Spring 2019</a:t>
                      </a:r>
                      <a:endParaRPr lang="en-US" sz="12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HCMI 5243 Spring 2019</a:t>
                      </a:r>
                      <a:endParaRPr lang="en-US" sz="1200" dirty="0">
                        <a:latin typeface="+mn-lt"/>
                      </a:endParaRPr>
                    </a:p>
                  </a:txBody>
                  <a:tcPr/>
                </a:tc>
                <a:extLst>
                  <a:ext uri="{0D108BD9-81ED-4DB2-BD59-A6C34878D82A}">
                    <a16:rowId xmlns:a16="http://schemas.microsoft.com/office/drawing/2014/main" val="3608349451"/>
                  </a:ext>
                </a:extLst>
              </a:tr>
              <a:tr h="370840">
                <a:tc>
                  <a:txBody>
                    <a:bodyPr/>
                    <a:lstStyle/>
                    <a:p>
                      <a:r>
                        <a:rPr lang="en-US" sz="1200" b="0" i="0" u="none" strike="noStrike" kern="1200" baseline="0" dirty="0" smtClean="0">
                          <a:solidFill>
                            <a:schemeClr val="dk1"/>
                          </a:solidFill>
                          <a:latin typeface="+mn-lt"/>
                          <a:ea typeface="+mn-ea"/>
                          <a:cs typeface="+mn-cs"/>
                        </a:rPr>
                        <a:t>good teacher! Cares about his students and you can tell he enjoys the subject</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The papers we had to read and the homework was all useful for me, a healthcare management major.</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I liked the supplemental readings more than the textbook (which wasn’t used much at all, anyways). Some of the</a:t>
                      </a:r>
                    </a:p>
                    <a:p>
                      <a:r>
                        <a:rPr lang="en-US" sz="1200" b="0" i="0" u="none" strike="noStrike" kern="1200" baseline="0" dirty="0" smtClean="0">
                          <a:solidFill>
                            <a:schemeClr val="dk1"/>
                          </a:solidFill>
                          <a:latin typeface="+mn-lt"/>
                          <a:ea typeface="+mn-ea"/>
                          <a:cs typeface="+mn-cs"/>
                        </a:rPr>
                        <a:t>assignments were a little long for </a:t>
                      </a:r>
                      <a:r>
                        <a:rPr lang="en-US" sz="1200" b="0" i="0" u="none" strike="noStrike" kern="1200" baseline="0" dirty="0" err="1" smtClean="0">
                          <a:solidFill>
                            <a:schemeClr val="dk1"/>
                          </a:solidFill>
                          <a:latin typeface="+mn-lt"/>
                          <a:ea typeface="+mn-ea"/>
                          <a:cs typeface="+mn-cs"/>
                        </a:rPr>
                        <a:t>homeworks</a:t>
                      </a:r>
                      <a:r>
                        <a:rPr lang="en-US" sz="1200" b="0" i="0" u="none" strike="noStrike" kern="1200" baseline="0" dirty="0" smtClean="0">
                          <a:solidFill>
                            <a:schemeClr val="dk1"/>
                          </a:solidFill>
                          <a:latin typeface="+mn-lt"/>
                          <a:ea typeface="+mn-ea"/>
                          <a:cs typeface="+mn-cs"/>
                        </a:rPr>
                        <a:t>, however. Especially the most recent homework assignment 8 which is</a:t>
                      </a:r>
                    </a:p>
                    <a:p>
                      <a:r>
                        <a:rPr lang="en-US" sz="1200" b="0" i="0" u="none" strike="noStrike" kern="1200" baseline="0" dirty="0" smtClean="0">
                          <a:solidFill>
                            <a:schemeClr val="dk1"/>
                          </a:solidFill>
                          <a:latin typeface="+mn-lt"/>
                          <a:ea typeface="+mn-ea"/>
                          <a:cs typeface="+mn-cs"/>
                        </a:rPr>
                        <a:t>in the same week as the final exam and paper.</a:t>
                      </a:r>
                      <a:endParaRPr lang="en-US" sz="1200" dirty="0">
                        <a:latin typeface="+mn-lt"/>
                      </a:endParaRPr>
                    </a:p>
                  </a:txBody>
                  <a:tcPr/>
                </a:tc>
                <a:tc>
                  <a:txBody>
                    <a:bodyPr/>
                    <a:lstStyle/>
                    <a:p>
                      <a:r>
                        <a:rPr lang="en-US" sz="1200" b="0" i="0" u="none" strike="noStrike" baseline="0" dirty="0" smtClean="0">
                          <a:latin typeface="+mn-lt"/>
                        </a:rPr>
                        <a:t>Amazing course, amazing content, amazing teacher.</a:t>
                      </a:r>
                      <a:endParaRPr lang="en-US" sz="1200" dirty="0">
                        <a:latin typeface="+mn-lt"/>
                      </a:endParaRPr>
                    </a:p>
                  </a:txBody>
                  <a:tcPr/>
                </a:tc>
                <a:tc>
                  <a:txBody>
                    <a:bodyPr/>
                    <a:lstStyle/>
                    <a:p>
                      <a:r>
                        <a:rPr lang="en-US" sz="1200" b="0" i="0" u="none" strike="noStrike" kern="1200" baseline="0" dirty="0" smtClean="0">
                          <a:solidFill>
                            <a:schemeClr val="dk1"/>
                          </a:solidFill>
                          <a:latin typeface="+mn-lt"/>
                          <a:ea typeface="+mn-ea"/>
                          <a:cs typeface="+mn-cs"/>
                        </a:rPr>
                        <a:t>Get rid of the old articles assigned. Hardly any articles that were within the last 5 years. I feel like any health economist would capitalize on teaching this course, especially now, since there is so much going on in health care. However, this</a:t>
                      </a:r>
                    </a:p>
                    <a:p>
                      <a:r>
                        <a:rPr lang="en-US" sz="1200" b="0" i="0" u="none" strike="noStrike" kern="1200" baseline="0" dirty="0" smtClean="0">
                          <a:solidFill>
                            <a:schemeClr val="dk1"/>
                          </a:solidFill>
                          <a:latin typeface="+mn-lt"/>
                          <a:ea typeface="+mn-ea"/>
                          <a:cs typeface="+mn-cs"/>
                        </a:rPr>
                        <a:t>was not done this semester. Assign less work - unrealistic to expect full time dedicated to a part time program/class.</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I quite enjoyed this course and the way it examined a number of health topics from an economic perspective. My only criticism is that the reading materials were often quite dense and lengthy. I get the sense this might be typical of the</a:t>
                      </a:r>
                    </a:p>
                    <a:p>
                      <a:r>
                        <a:rPr lang="en-US" sz="1200" b="0" i="0" u="none" strike="noStrike" kern="1200" baseline="0" dirty="0" smtClean="0">
                          <a:solidFill>
                            <a:schemeClr val="dk1"/>
                          </a:solidFill>
                          <a:latin typeface="+mn-lt"/>
                          <a:ea typeface="+mn-ea"/>
                          <a:cs typeface="+mn-cs"/>
                        </a:rPr>
                        <a:t>economics field but some of the articles rambled considerably and were very poorly organized, to the point where their main thesis was muddled and lost. Examples include Deaton (2006), the Deaton </a:t>
                      </a:r>
                      <a:r>
                        <a:rPr lang="en-US" sz="1200" b="0" i="0" u="none" strike="noStrike" kern="1200" baseline="0" dirty="0" err="1" smtClean="0">
                          <a:solidFill>
                            <a:schemeClr val="dk1"/>
                          </a:solidFill>
                          <a:latin typeface="+mn-lt"/>
                          <a:ea typeface="+mn-ea"/>
                          <a:cs typeface="+mn-cs"/>
                        </a:rPr>
                        <a:t>youtube</a:t>
                      </a:r>
                      <a:r>
                        <a:rPr lang="en-US" sz="1200" b="0" i="0" u="none" strike="noStrike" kern="1200" baseline="0" dirty="0" smtClean="0">
                          <a:solidFill>
                            <a:schemeClr val="dk1"/>
                          </a:solidFill>
                          <a:latin typeface="+mn-lt"/>
                          <a:ea typeface="+mn-ea"/>
                          <a:cs typeface="+mn-cs"/>
                        </a:rPr>
                        <a:t> video, and Newhouse (1992) </a:t>
                      </a:r>
                    </a:p>
                    <a:p>
                      <a:endParaRPr lang="en-US" sz="1200" b="0" i="0" u="none" strike="noStrike" kern="1200" baseline="0" dirty="0" smtClean="0">
                        <a:solidFill>
                          <a:schemeClr val="dk1"/>
                        </a:solidFill>
                        <a:latin typeface="+mn-lt"/>
                        <a:ea typeface="+mn-ea"/>
                        <a:cs typeface="+mn-cs"/>
                      </a:endParaRPr>
                    </a:p>
                    <a:p>
                      <a:r>
                        <a:rPr lang="en-US" sz="1200" b="0" i="0" u="none" strike="noStrike" kern="1200" baseline="0" dirty="0" smtClean="0">
                          <a:solidFill>
                            <a:schemeClr val="dk1"/>
                          </a:solidFill>
                          <a:latin typeface="+mn-lt"/>
                          <a:ea typeface="+mn-ea"/>
                          <a:cs typeface="+mn-cs"/>
                        </a:rPr>
                        <a:t>There were too many reading materials that had no value add to the course. The reading response papers felt like busy work. There should have be no response papers due towards the end of the course, or at least due every other since</a:t>
                      </a:r>
                    </a:p>
                    <a:p>
                      <a:r>
                        <a:rPr lang="en-US" sz="1200" b="0" i="0" u="none" strike="noStrike" kern="1200" baseline="0" dirty="0" smtClean="0">
                          <a:solidFill>
                            <a:schemeClr val="dk1"/>
                          </a:solidFill>
                          <a:latin typeface="+mn-lt"/>
                          <a:ea typeface="+mn-ea"/>
                          <a:cs typeface="+mn-cs"/>
                        </a:rPr>
                        <a:t>since there is both a research paper and a final exam for the course.</a:t>
                      </a:r>
                      <a:endParaRPr lang="en-US" sz="1200" dirty="0">
                        <a:latin typeface="+mn-lt"/>
                      </a:endParaRPr>
                    </a:p>
                  </a:txBody>
                  <a:tcPr/>
                </a:tc>
                <a:extLst>
                  <a:ext uri="{0D108BD9-81ED-4DB2-BD59-A6C34878D82A}">
                    <a16:rowId xmlns:a16="http://schemas.microsoft.com/office/drawing/2014/main" val="1864550768"/>
                  </a:ext>
                </a:extLst>
              </a:tr>
            </a:tbl>
          </a:graphicData>
        </a:graphic>
      </p:graphicFrame>
    </p:spTree>
    <p:extLst>
      <p:ext uri="{BB962C8B-B14F-4D97-AF65-F5344CB8AC3E}">
        <p14:creationId xmlns:p14="http://schemas.microsoft.com/office/powerpoint/2010/main" val="455720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Otto van </a:t>
            </a:r>
            <a:r>
              <a:rPr lang="en-US" dirty="0" err="1" smtClean="0"/>
              <a:t>Bismark</a:t>
            </a:r>
            <a:r>
              <a:rPr lang="en-US" dirty="0" smtClean="0"/>
              <a:t> is known in part for which</a:t>
            </a:r>
          </a:p>
          <a:p>
            <a:pPr lvl="1"/>
            <a:r>
              <a:rPr lang="en-US" dirty="0" smtClean="0"/>
              <a:t>A) Establishing the first public hospitals</a:t>
            </a:r>
          </a:p>
          <a:p>
            <a:pPr lvl="1"/>
            <a:r>
              <a:rPr lang="en-US" dirty="0" smtClean="0"/>
              <a:t>B) Discovering penicillin</a:t>
            </a:r>
          </a:p>
          <a:p>
            <a:pPr lvl="1"/>
            <a:r>
              <a:rPr lang="en-US" dirty="0" smtClean="0"/>
              <a:t>C) Inventing the aircraft carrier</a:t>
            </a:r>
          </a:p>
          <a:p>
            <a:pPr lvl="1"/>
            <a:r>
              <a:rPr lang="en-US" dirty="0" smtClean="0"/>
              <a:t>D) Establishing the first social insurance schemes</a:t>
            </a:r>
            <a:endParaRPr lang="en-US" dirty="0"/>
          </a:p>
        </p:txBody>
      </p:sp>
    </p:spTree>
    <p:extLst>
      <p:ext uri="{BB962C8B-B14F-4D97-AF65-F5344CB8AC3E}">
        <p14:creationId xmlns:p14="http://schemas.microsoft.com/office/powerpoint/2010/main" val="166016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year was FDR’s Social Security Act Passed</a:t>
            </a:r>
          </a:p>
          <a:p>
            <a:pPr lvl="1"/>
            <a:r>
              <a:rPr lang="en-US" dirty="0" smtClean="0"/>
              <a:t>A) 1932</a:t>
            </a:r>
          </a:p>
          <a:p>
            <a:pPr lvl="1"/>
            <a:r>
              <a:rPr lang="en-US" dirty="0" smtClean="0"/>
              <a:t>B) 1935</a:t>
            </a:r>
          </a:p>
          <a:p>
            <a:pPr lvl="1"/>
            <a:r>
              <a:rPr lang="en-US" dirty="0" smtClean="0"/>
              <a:t>C) 1938</a:t>
            </a:r>
          </a:p>
          <a:p>
            <a:pPr lvl="1"/>
            <a:r>
              <a:rPr lang="en-US" dirty="0" smtClean="0"/>
              <a:t>D) 1942</a:t>
            </a:r>
            <a:endParaRPr lang="en-US" dirty="0"/>
          </a:p>
        </p:txBody>
      </p:sp>
    </p:spTree>
    <p:extLst>
      <p:ext uri="{BB962C8B-B14F-4D97-AF65-F5344CB8AC3E}">
        <p14:creationId xmlns:p14="http://schemas.microsoft.com/office/powerpoint/2010/main" val="300709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2" end="2"/>
                                            </p:txEl>
                                          </p:spTgt>
                                        </p:tgtEl>
                                      </p:cBhvr>
                                    </p:animEffect>
                                    <p:animScale>
                                      <p:cBhvr>
                                        <p:cTn id="7" dur="250" autoRev="1" fill="hold"/>
                                        <p:tgtEl>
                                          <p:spTgt spid="3">
                                            <p:txEl>
                                              <p:pRg st="2" end="2"/>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Unemployment insurance is financed by which tax</a:t>
            </a:r>
          </a:p>
          <a:p>
            <a:pPr lvl="1"/>
            <a:r>
              <a:rPr lang="en-US" dirty="0" smtClean="0"/>
              <a:t>A) FICA</a:t>
            </a:r>
          </a:p>
          <a:p>
            <a:pPr lvl="1"/>
            <a:r>
              <a:rPr lang="en-US" dirty="0" smtClean="0"/>
              <a:t>B) FILA</a:t>
            </a:r>
          </a:p>
          <a:p>
            <a:pPr lvl="1"/>
            <a:r>
              <a:rPr lang="en-US" dirty="0" smtClean="0"/>
              <a:t>C) FUBAR</a:t>
            </a:r>
          </a:p>
          <a:p>
            <a:pPr lvl="1"/>
            <a:r>
              <a:rPr lang="en-US" dirty="0" smtClean="0"/>
              <a:t>D) FUTA</a:t>
            </a:r>
            <a:endParaRPr lang="en-US" dirty="0"/>
          </a:p>
        </p:txBody>
      </p:sp>
    </p:spTree>
    <p:extLst>
      <p:ext uri="{BB962C8B-B14F-4D97-AF65-F5344CB8AC3E}">
        <p14:creationId xmlns:p14="http://schemas.microsoft.com/office/powerpoint/2010/main" val="118463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3202</TotalTime>
  <Words>3050</Words>
  <Application>Microsoft Office PowerPoint</Application>
  <PresentationFormat>Widescreen</PresentationFormat>
  <Paragraphs>328</Paragraphs>
  <Slides>60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Arial</vt:lpstr>
      <vt:lpstr>Calibri</vt:lpstr>
      <vt:lpstr>Calibri Light</vt:lpstr>
      <vt:lpstr>Office Theme</vt:lpstr>
      <vt:lpstr>HCMI 4225: Health and Social Insurance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Past Student Evaluations: What was the most positive aspect of the way in which this instructor taught this course?</vt:lpstr>
      <vt:lpstr>Past Student Evaluations: What can this instructor do to improve teaching effectiveness in the classroom?</vt:lpstr>
      <vt:lpstr>Past Student Evaluations: Please write any comments you have about the course or course materials.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29</cp:revision>
  <dcterms:created xsi:type="dcterms:W3CDTF">2018-10-10T14:24:45Z</dcterms:created>
  <dcterms:modified xsi:type="dcterms:W3CDTF">2019-12-02T17:07:07Z</dcterms:modified>
</cp:coreProperties>
</file>