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95" r:id="rId21"/>
    <p:sldId id="296" r:id="rId22"/>
    <p:sldId id="276" r:id="rId23"/>
    <p:sldId id="291" r:id="rId24"/>
    <p:sldId id="293" r:id="rId25"/>
    <p:sldId id="292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vizhub.healthdata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4225: Health and Social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BUSN 202: Mon/Wed 9:30 AM </a:t>
            </a:r>
            <a:r>
              <a:rPr lang="en-US"/>
              <a:t>– 11:45AM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Rate: deaths per year per 100,000 people</a:t>
            </a:r>
          </a:p>
          <a:p>
            <a:endParaRPr lang="en-US" dirty="0"/>
          </a:p>
          <a:p>
            <a:r>
              <a:rPr lang="en-US" dirty="0"/>
              <a:t>YLL: years of life lost to a disease</a:t>
            </a:r>
          </a:p>
          <a:p>
            <a:endParaRPr lang="en-US" dirty="0"/>
          </a:p>
          <a:p>
            <a:r>
              <a:rPr lang="en-US" dirty="0"/>
              <a:t>DALY/QALY: sum of YLL and years of life lived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Communicable Diseases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Cardiovascular Diseases</a:t>
            </a:r>
          </a:p>
          <a:p>
            <a:r>
              <a:rPr lang="en-US" dirty="0"/>
              <a:t>Chronic Respiratory Diseases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Digestive Diseases</a:t>
            </a:r>
          </a:p>
          <a:p>
            <a:r>
              <a:rPr lang="en-US" dirty="0"/>
              <a:t>Neurological Diseases</a:t>
            </a:r>
          </a:p>
          <a:p>
            <a:r>
              <a:rPr lang="en-US" dirty="0"/>
              <a:t>Mental and Substance Abuse Diseases</a:t>
            </a:r>
          </a:p>
          <a:p>
            <a:r>
              <a:rPr lang="en-US" dirty="0"/>
              <a:t>DUBE</a:t>
            </a:r>
          </a:p>
          <a:p>
            <a:r>
              <a:rPr lang="en-US" dirty="0"/>
              <a:t>Musculoskeletal Disorders</a:t>
            </a:r>
          </a:p>
          <a:p>
            <a:r>
              <a:rPr lang="en-US" dirty="0"/>
              <a:t>Non-communicable Diseases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Well Care</a:t>
            </a:r>
          </a:p>
          <a:p>
            <a:r>
              <a:rPr lang="en-US" dirty="0"/>
              <a:t>Risk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</a:t>
            </a:r>
            <a:r>
              <a:rPr lang="en-US" dirty="0">
                <a:solidFill>
                  <a:schemeClr val="bg2"/>
                </a:solidFill>
              </a:rPr>
              <a:t>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disability?</a:t>
            </a:r>
          </a:p>
        </p:txBody>
      </p:sp>
    </p:spTree>
    <p:extLst>
      <p:ext uri="{BB962C8B-B14F-4D97-AF65-F5344CB8AC3E}">
        <p14:creationId xmlns:p14="http://schemas.microsoft.com/office/powerpoint/2010/main" val="356841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34509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DALY cost of skin diseases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Karimkhani</a:t>
            </a:r>
            <a:r>
              <a:rPr lang="en-US" sz="1000" dirty="0"/>
              <a:t> et al 2017</a:t>
            </a:r>
          </a:p>
        </p:txBody>
      </p:sp>
    </p:spTree>
    <p:extLst>
      <p:ext uri="{BB962C8B-B14F-4D97-AF65-F5344CB8AC3E}">
        <p14:creationId xmlns:p14="http://schemas.microsoft.com/office/powerpoint/2010/main" val="379659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deaths?</a:t>
            </a:r>
          </a:p>
        </p:txBody>
      </p:sp>
    </p:spTree>
    <p:extLst>
      <p:ext uri="{BB962C8B-B14F-4D97-AF65-F5344CB8AC3E}">
        <p14:creationId xmlns:p14="http://schemas.microsoft.com/office/powerpoint/2010/main" val="185968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212843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/>
              <a:t>Health Expenditure:</a:t>
            </a:r>
          </a:p>
          <a:p>
            <a:pPr lvl="1"/>
            <a:r>
              <a:rPr lang="en-US" dirty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2062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Landscape and Health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Expenditure is growing</a:t>
            </a:r>
          </a:p>
          <a:p>
            <a:pPr lvl="1"/>
            <a:r>
              <a:rPr lang="en-US" dirty="0"/>
              <a:t>The United States is different</a:t>
            </a:r>
          </a:p>
          <a:p>
            <a:pPr lvl="1"/>
            <a:r>
              <a:rPr lang="en-US" dirty="0"/>
              <a:t>Measurement of mortality and morbidity</a:t>
            </a:r>
          </a:p>
          <a:p>
            <a:pPr lvl="2"/>
            <a:r>
              <a:rPr lang="en-US" dirty="0"/>
              <a:t>Importance of direct discussion of mortality and morbidity for health professionals</a:t>
            </a:r>
          </a:p>
          <a:p>
            <a:pPr lvl="1"/>
            <a:r>
              <a:rPr lang="en-US" dirty="0"/>
              <a:t>Causes of mortality and morbidity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Entry points into the healthcare system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Drivers of health care expenditure vary</a:t>
            </a:r>
          </a:p>
          <a:p>
            <a:pPr lvl="2"/>
            <a:r>
              <a:rPr lang="en-US" dirty="0"/>
              <a:t>By age, sex, and disease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1690688"/>
            <a:ext cx="10833463" cy="10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7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3"/>
          <a:stretch/>
        </p:blipFill>
        <p:spPr bwMode="auto">
          <a:xfrm>
            <a:off x="560614" y="1471748"/>
            <a:ext cx="10833463" cy="5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problem Big Pharma? Is it too many hospital administrators? Is it predatory nursing facilities?</a:t>
            </a:r>
          </a:p>
          <a:p>
            <a:endParaRPr lang="en-US" dirty="0"/>
          </a:p>
          <a:p>
            <a:r>
              <a:rPr lang="en-US" dirty="0"/>
              <a:t>In a broad sense, who is driving health care costs?</a:t>
            </a:r>
          </a:p>
          <a:p>
            <a:endParaRPr lang="en-US" dirty="0"/>
          </a:p>
          <a:p>
            <a:r>
              <a:rPr lang="en-US" dirty="0"/>
              <a:t>How should insurance premiums be structured given the distribution of costs across age and sex?</a:t>
            </a:r>
          </a:p>
          <a:p>
            <a:endParaRPr lang="en-US" dirty="0"/>
          </a:p>
          <a:p>
            <a:r>
              <a:rPr lang="en-US" dirty="0"/>
              <a:t>Does Medicare cause Health Care Costs to grow among people aged 65 and up or does increasing illness cause Health Care Costs to grow in this population?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1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90283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  <a:p>
            <a:pPr lvl="1"/>
            <a:r>
              <a:rPr lang="en-US" dirty="0"/>
              <a:t>For those who can afford care, quality is often very high</a:t>
            </a:r>
          </a:p>
          <a:p>
            <a:pPr lvl="1"/>
            <a:r>
              <a:rPr lang="en-US" dirty="0"/>
              <a:t>US is leader in innovation and development</a:t>
            </a:r>
          </a:p>
          <a:p>
            <a:pPr lvl="1"/>
            <a:r>
              <a:rPr lang="en-US" dirty="0"/>
              <a:t>Inequality in disease risk is higher in US than other wealthy countries</a:t>
            </a:r>
          </a:p>
          <a:p>
            <a:pPr lvl="1"/>
            <a:r>
              <a:rPr lang="en-US" dirty="0"/>
              <a:t>US leads in some statistics such as cancer survival rates</a:t>
            </a:r>
          </a:p>
          <a:p>
            <a:pPr lvl="1"/>
            <a:r>
              <a:rPr lang="en-US" dirty="0"/>
              <a:t>About 40 percent of the world’s medical travelers—people who go abroad to obtain acute elective care—come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61438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6210" y="1810280"/>
          <a:ext cx="7439580" cy="4382028"/>
        </p:xfrm>
        <a:graphic>
          <a:graphicData uri="http://schemas.openxmlformats.org/drawingml/2006/table">
            <a:tbl>
              <a:tblPr/>
              <a:tblGrid>
                <a:gridCol w="1239930">
                  <a:extLst>
                    <a:ext uri="{9D8B030D-6E8A-4147-A177-3AD203B41FA5}">
                      <a16:colId xmlns:a16="http://schemas.microsoft.com/office/drawing/2014/main" val="135564217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203239038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381602514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467923704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91772239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558212846"/>
                    </a:ext>
                  </a:extLst>
                </a:gridCol>
              </a:tblGrid>
              <a:tr h="634570">
                <a:tc gridSpan="6">
                  <a:txBody>
                    <a:bodyPr/>
                    <a:lstStyle/>
                    <a:p>
                      <a:r>
                        <a:rPr lang="en-US" sz="1800"/>
                        <a:t>Five-Year Survival Rates for Patients Diagnosed with Five Common Cancers in Seven Countries, 2005–2009</a:t>
                      </a:r>
                    </a:p>
                  </a:txBody>
                  <a:tcPr marL="90653" marR="90653" marT="45326" marB="45326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4422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Female Breast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Colon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Lung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Prostate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Childhood Leukemia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526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Canada*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62.8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17.3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253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France**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86.9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59.8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13.6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90.5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49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Germany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879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Italy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69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Japan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64.4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9490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Kingdom*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53.8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26984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States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88.6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18.7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97.2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0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78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2627-2646.</a:t>
            </a:r>
          </a:p>
          <a:p>
            <a:pPr marL="0" indent="0">
              <a:buNone/>
            </a:pPr>
            <a:r>
              <a:rPr lang="en-US" dirty="0"/>
              <a:t>Bonus:</a:t>
            </a:r>
          </a:p>
          <a:p>
            <a:r>
              <a:rPr lang="en-US" dirty="0"/>
              <a:t>IHME Data Visualizations: </a:t>
            </a:r>
            <a:r>
              <a:rPr lang="en-US" dirty="0">
                <a:hlinkClick r:id="rId2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Other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Indicators, O. E. C. D. "Health at a Glance 2017." </a:t>
            </a:r>
            <a:r>
              <a:rPr lang="en-US" i="1" dirty="0"/>
              <a:t>OECD Indicators, OECD Publishing, Paris. </a:t>
            </a:r>
            <a:r>
              <a:rPr lang="en-US" i="1" dirty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406-412.</a:t>
            </a:r>
          </a:p>
        </p:txBody>
      </p:sp>
    </p:spTree>
    <p:extLst>
      <p:ext uri="{BB962C8B-B14F-4D97-AF65-F5344CB8AC3E}">
        <p14:creationId xmlns:p14="http://schemas.microsoft.com/office/powerpoint/2010/main" val="1186525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Health care as a right and as a public good</a:t>
            </a:r>
          </a:p>
          <a:p>
            <a:pPr marL="0" indent="0">
              <a:buNone/>
            </a:pPr>
            <a:r>
              <a:rPr lang="en-US" dirty="0"/>
              <a:t>Reading: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Gawande</a:t>
            </a:r>
            <a:r>
              <a:rPr lang="en-US" dirty="0"/>
              <a:t>, </a:t>
            </a:r>
            <a:r>
              <a:rPr lang="en-US" dirty="0" err="1"/>
              <a:t>Atul</a:t>
            </a:r>
            <a:r>
              <a:rPr lang="en-US" dirty="0"/>
              <a:t>. “Is health care a right?” </a:t>
            </a:r>
            <a:r>
              <a:rPr lang="en-US" i="1" dirty="0"/>
              <a:t>New Yorker, October 2, 2017</a:t>
            </a:r>
          </a:p>
          <a:p>
            <a:pPr marL="0" indent="0">
              <a:buNone/>
            </a:pPr>
            <a:r>
              <a:rPr lang="en-US" dirty="0"/>
              <a:t>* Section I (pages 5-10) of Ruger, Jennifer </a:t>
            </a:r>
            <a:r>
              <a:rPr lang="en-US" dirty="0" err="1"/>
              <a:t>Prah</a:t>
            </a:r>
            <a:r>
              <a:rPr lang="en-US" dirty="0"/>
              <a:t>. "Toward a theory of a right to health: capability and incompletely theorized agreements." </a:t>
            </a:r>
            <a:r>
              <a:rPr lang="en-US" i="1" dirty="0"/>
              <a:t>Yale Journal of Law &amp; the Humanities</a:t>
            </a:r>
            <a:r>
              <a:rPr lang="en-US" dirty="0"/>
              <a:t> 18, no. 2 (2006): 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Optional Readings:</a:t>
            </a:r>
          </a:p>
          <a:p>
            <a:pPr marL="0" indent="0">
              <a:buNone/>
            </a:pPr>
            <a:r>
              <a:rPr lang="en-US" dirty="0"/>
              <a:t>Hamel, Mary Beth, Jennifer </a:t>
            </a:r>
            <a:r>
              <a:rPr lang="en-US" dirty="0" err="1"/>
              <a:t>Prah</a:t>
            </a:r>
            <a:r>
              <a:rPr lang="en-US" dirty="0"/>
              <a:t> Ruger, Theodore W. Ruger, and George J. </a:t>
            </a:r>
            <a:r>
              <a:rPr lang="en-US" dirty="0" err="1"/>
              <a:t>Annas</a:t>
            </a:r>
            <a:r>
              <a:rPr lang="en-US" dirty="0"/>
              <a:t>. "The elusive right to health care under US Law."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 372, no. 26 (2015): 2558-63.</a:t>
            </a:r>
          </a:p>
          <a:p>
            <a:pPr marL="0" indent="0">
              <a:buNone/>
            </a:pPr>
            <a:r>
              <a:rPr lang="en-US" dirty="0"/>
              <a:t>Ruger, Jennifer P. "The moral foundations of health insurance." </a:t>
            </a:r>
            <a:r>
              <a:rPr lang="en-US" i="1" dirty="0"/>
              <a:t>Journal of the Association of Physicians</a:t>
            </a:r>
            <a:r>
              <a:rPr lang="en-US" dirty="0"/>
              <a:t> 100, no. 1 (2007): 53-57.</a:t>
            </a:r>
          </a:p>
        </p:txBody>
      </p:sp>
    </p:spTree>
    <p:extLst>
      <p:ext uri="{BB962C8B-B14F-4D97-AF65-F5344CB8AC3E}">
        <p14:creationId xmlns:p14="http://schemas.microsoft.com/office/powerpoint/2010/main" val="152849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expenditure and GDP in the United States are rising. Is Health Expenditure as a share of GDP also rising? Should it be?</a:t>
            </a:r>
          </a:p>
        </p:txBody>
      </p:sp>
    </p:spTree>
    <p:extLst>
      <p:ext uri="{BB962C8B-B14F-4D97-AF65-F5344CB8AC3E}">
        <p14:creationId xmlns:p14="http://schemas.microsoft.com/office/powerpoint/2010/main" val="113066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5227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United States and outlier?</a:t>
            </a:r>
          </a:p>
          <a:p>
            <a:r>
              <a:rPr lang="en-US" dirty="0"/>
              <a:t>How could we tell?</a:t>
            </a:r>
          </a:p>
        </p:txBody>
      </p:sp>
    </p:spTree>
    <p:extLst>
      <p:ext uri="{BB962C8B-B14F-4D97-AF65-F5344CB8AC3E}">
        <p14:creationId xmlns:p14="http://schemas.microsoft.com/office/powerpoint/2010/main" val="205085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2" y="1825625"/>
            <a:ext cx="92932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OECD Health Data 2017</a:t>
            </a:r>
          </a:p>
        </p:txBody>
      </p:sp>
    </p:spTree>
    <p:extLst>
      <p:ext uri="{BB962C8B-B14F-4D97-AF65-F5344CB8AC3E}">
        <p14:creationId xmlns:p14="http://schemas.microsoft.com/office/powerpoint/2010/main" val="249151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bad that the United States is an outlier?</a:t>
            </a:r>
          </a:p>
          <a:p>
            <a:r>
              <a:rPr lang="en-US" dirty="0"/>
              <a:t>Is the United States wildly abnormal?</a:t>
            </a:r>
          </a:p>
          <a:p>
            <a:r>
              <a:rPr lang="en-US" dirty="0"/>
              <a:t>Is the income diversity (or other diversity) in the United States driving its outlier status?</a:t>
            </a:r>
          </a:p>
          <a:p>
            <a:r>
              <a:rPr lang="en-US" dirty="0"/>
              <a:t>Does Health Expenditure have a different meaning in the United States than elsewhere?</a:t>
            </a:r>
          </a:p>
        </p:txBody>
      </p:sp>
    </p:spTree>
    <p:extLst>
      <p:ext uri="{BB962C8B-B14F-4D97-AF65-F5344CB8AC3E}">
        <p14:creationId xmlns:p14="http://schemas.microsoft.com/office/powerpoint/2010/main" val="71038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769</Words>
  <Application>Microsoft Office PowerPoint</Application>
  <PresentationFormat>Widescreen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HCMI 4225: Health and Social Insurance</vt:lpstr>
      <vt:lpstr>Health Landscape and Health Costs</vt:lpstr>
      <vt:lpstr>Discussion Question</vt:lpstr>
      <vt:lpstr>US Health Expenditure</vt:lpstr>
      <vt:lpstr>Discussion Question</vt:lpstr>
      <vt:lpstr>Comparing National Health Expenditures</vt:lpstr>
      <vt:lpstr>Comparing National Health Expenditures</vt:lpstr>
      <vt:lpstr>Comparing National Health Expenditures</vt:lpstr>
      <vt:lpstr>Unresolved Question</vt:lpstr>
      <vt:lpstr>Measures of health</vt:lpstr>
      <vt:lpstr>Disease Groups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Health Care Costs by Age, Sex, and Disease</vt:lpstr>
      <vt:lpstr>Risk Factors</vt:lpstr>
      <vt:lpstr>Risk Factors</vt:lpstr>
      <vt:lpstr>Unresolved Question?</vt:lpstr>
      <vt:lpstr>Discussion question</vt:lpstr>
      <vt:lpstr>Discussion question</vt:lpstr>
      <vt:lpstr>PowerPoint Presentation</vt:lpstr>
      <vt:lpstr>Readings:</vt:lpstr>
      <vt:lpstr>Other Sources</vt:lpstr>
      <vt:lpstr>Next Time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Murphy, Shane M</cp:lastModifiedBy>
  <cp:revision>18</cp:revision>
  <dcterms:created xsi:type="dcterms:W3CDTF">2018-08-26T19:46:47Z</dcterms:created>
  <dcterms:modified xsi:type="dcterms:W3CDTF">2020-01-22T14:26:55Z</dcterms:modified>
</cp:coreProperties>
</file>