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sldIdLst>
    <p:sldId id="256" r:id="rId2"/>
    <p:sldId id="279" r:id="rId3"/>
    <p:sldId id="280" r:id="rId4"/>
    <p:sldId id="295" r:id="rId5"/>
    <p:sldId id="315" r:id="rId6"/>
    <p:sldId id="316" r:id="rId7"/>
    <p:sldId id="281" r:id="rId8"/>
    <p:sldId id="319" r:id="rId9"/>
    <p:sldId id="317" r:id="rId10"/>
    <p:sldId id="318" r:id="rId11"/>
    <p:sldId id="292" r:id="rId12"/>
    <p:sldId id="293" r:id="rId13"/>
    <p:sldId id="294" r:id="rId14"/>
    <p:sldId id="320" r:id="rId15"/>
    <p:sldId id="282" r:id="rId16"/>
    <p:sldId id="296" r:id="rId17"/>
    <p:sldId id="297" r:id="rId18"/>
    <p:sldId id="298" r:id="rId19"/>
    <p:sldId id="299" r:id="rId20"/>
    <p:sldId id="300" r:id="rId21"/>
    <p:sldId id="301" r:id="rId22"/>
    <p:sldId id="302" r:id="rId23"/>
    <p:sldId id="303" r:id="rId24"/>
    <p:sldId id="304" r:id="rId25"/>
    <p:sldId id="305" r:id="rId26"/>
    <p:sldId id="306" r:id="rId27"/>
    <p:sldId id="283" r:id="rId28"/>
    <p:sldId id="321" r:id="rId29"/>
    <p:sldId id="322" r:id="rId30"/>
    <p:sldId id="307" r:id="rId31"/>
    <p:sldId id="308" r:id="rId32"/>
    <p:sldId id="309" r:id="rId33"/>
    <p:sldId id="310" r:id="rId34"/>
    <p:sldId id="311" r:id="rId35"/>
    <p:sldId id="323" r:id="rId36"/>
    <p:sldId id="284" r:id="rId37"/>
    <p:sldId id="285" r:id="rId38"/>
    <p:sldId id="313" r:id="rId39"/>
    <p:sldId id="314" r:id="rId40"/>
    <p:sldId id="286" r:id="rId41"/>
    <p:sldId id="287" r:id="rId42"/>
    <p:sldId id="288" r:id="rId43"/>
    <p:sldId id="289" r:id="rId44"/>
    <p:sldId id="290" r:id="rId45"/>
    <p:sldId id="291" r:id="rId46"/>
    <p:sldId id="278" r:id="rId4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notesViewPr>
    <p:cSldViewPr snapToGrid="0">
      <p:cViewPr varScale="1">
        <p:scale>
          <a:sx n="96" d="100"/>
          <a:sy n="96" d="100"/>
        </p:scale>
        <p:origin x="4022" y="6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175D60-EF9F-4A47-A49B-5396FE52555C}" type="datetimeFigureOut">
              <a:rPr lang="en-US" smtClean="0"/>
              <a:t>1/24/2020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053351-50FF-4FC9-AAD8-5F7C0C19B1C5}" type="slidenum">
              <a:rPr lang="en-US" smtClean="0"/>
              <a:t>‹#›</a:t>
            </a:fld>
            <a:endParaRPr lang="en-US"/>
          </a:p>
        </p:txBody>
      </p:sp>
    </p:spTree>
    <p:extLst>
      <p:ext uri="{BB962C8B-B14F-4D97-AF65-F5344CB8AC3E}">
        <p14:creationId xmlns:p14="http://schemas.microsoft.com/office/powerpoint/2010/main" val="2358983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776624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697300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05574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500951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9549735-988B-45E5-827E-09C983918F5F}"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529384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549735-988B-45E5-827E-09C983918F5F}"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945371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549735-988B-45E5-827E-09C983918F5F}" type="datetimeFigureOut">
              <a:rPr lang="en-US" smtClean="0"/>
              <a:t>1/24/2020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14660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549735-988B-45E5-827E-09C983918F5F}" type="datetimeFigureOut">
              <a:rPr lang="en-US" smtClean="0"/>
              <a:t>1/24/2020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482753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549735-988B-45E5-827E-09C983918F5F}" type="datetimeFigureOut">
              <a:rPr lang="en-US" smtClean="0"/>
              <a:t>1/24/2020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035081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07380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76528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549735-988B-45E5-827E-09C983918F5F}" type="datetimeFigureOut">
              <a:rPr lang="en-US" smtClean="0"/>
              <a:t>1/24/2020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26435C-A113-48B9-8703-DEF8FE17A6AF}" type="slidenum">
              <a:rPr lang="en-US" smtClean="0"/>
              <a:t>‹#›</a:t>
            </a:fld>
            <a:endParaRPr lang="en-US"/>
          </a:p>
        </p:txBody>
      </p:sp>
    </p:spTree>
    <p:extLst>
      <p:ext uri="{BB962C8B-B14F-4D97-AF65-F5344CB8AC3E}">
        <p14:creationId xmlns:p14="http://schemas.microsoft.com/office/powerpoint/2010/main" val="527343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hane@uconn.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HCMI 4225: Economics of Insurance</a:t>
            </a:r>
            <a:endParaRPr lang="en-US" dirty="0"/>
          </a:p>
        </p:txBody>
      </p:sp>
      <p:sp>
        <p:nvSpPr>
          <p:cNvPr id="3" name="Subtitle 2"/>
          <p:cNvSpPr>
            <a:spLocks noGrp="1"/>
          </p:cNvSpPr>
          <p:nvPr>
            <p:ph type="subTitle" idx="1"/>
          </p:nvPr>
        </p:nvSpPr>
        <p:spPr/>
        <p:txBody>
          <a:bodyPr/>
          <a:lstStyle/>
          <a:p>
            <a:r>
              <a:rPr lang="en-US" dirty="0" smtClean="0"/>
              <a:t>BUSN </a:t>
            </a:r>
            <a:r>
              <a:rPr lang="en-US" dirty="0" smtClean="0"/>
              <a:t>202: </a:t>
            </a:r>
            <a:r>
              <a:rPr lang="en-US" dirty="0" smtClean="0"/>
              <a:t>Mon/Wed </a:t>
            </a:r>
            <a:r>
              <a:rPr lang="en-US" dirty="0"/>
              <a:t>9</a:t>
            </a:r>
            <a:r>
              <a:rPr lang="en-US" dirty="0" smtClean="0"/>
              <a:t>:30 AM </a:t>
            </a:r>
            <a:r>
              <a:rPr lang="en-US" dirty="0" smtClean="0"/>
              <a:t>– </a:t>
            </a:r>
            <a:r>
              <a:rPr lang="en-US" dirty="0" smtClean="0"/>
              <a:t>10:45AM</a:t>
            </a:r>
            <a:endParaRPr lang="en-US" dirty="0" smtClean="0"/>
          </a:p>
          <a:p>
            <a:r>
              <a:rPr lang="en-US" dirty="0" smtClean="0"/>
              <a:t>Shane Murphy – </a:t>
            </a:r>
            <a:r>
              <a:rPr lang="en-US" dirty="0" smtClean="0">
                <a:hlinkClick r:id="rId2"/>
              </a:rPr>
              <a:t>shane@uconn.edu</a:t>
            </a:r>
            <a:endParaRPr lang="en-US" dirty="0" smtClean="0"/>
          </a:p>
          <a:p>
            <a:r>
              <a:rPr lang="en-US" dirty="0" smtClean="0"/>
              <a:t>Office Hours: </a:t>
            </a:r>
            <a:r>
              <a:rPr lang="en-US" smtClean="0"/>
              <a:t>Mon/Wed </a:t>
            </a:r>
            <a:r>
              <a:rPr lang="en-US" smtClean="0"/>
              <a:t>11:00 AM </a:t>
            </a:r>
            <a:r>
              <a:rPr lang="en-US" smtClean="0"/>
              <a:t>– </a:t>
            </a:r>
            <a:r>
              <a:rPr lang="en-US" smtClean="0"/>
              <a:t>12:30PM</a:t>
            </a:r>
            <a:endParaRPr lang="en-US" dirty="0" smtClean="0"/>
          </a:p>
          <a:p>
            <a:endParaRPr lang="en-US" dirty="0" smtClean="0"/>
          </a:p>
          <a:p>
            <a:endParaRPr lang="en-US" dirty="0" smtClean="0"/>
          </a:p>
        </p:txBody>
      </p:sp>
    </p:spTree>
    <p:extLst>
      <p:ext uri="{BB962C8B-B14F-4D97-AF65-F5344CB8AC3E}">
        <p14:creationId xmlns:p14="http://schemas.microsoft.com/office/powerpoint/2010/main" val="14785127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Expected Value and Expected Utility</a:t>
            </a:r>
            <a:endParaRPr lang="en-US" dirty="0"/>
          </a:p>
        </p:txBody>
      </p:sp>
      <p:sp>
        <p:nvSpPr>
          <p:cNvPr id="3" name="Content Placeholder 2"/>
          <p:cNvSpPr>
            <a:spLocks noGrp="1"/>
          </p:cNvSpPr>
          <p:nvPr>
            <p:ph idx="1"/>
          </p:nvPr>
        </p:nvSpPr>
        <p:spPr/>
        <p:txBody>
          <a:bodyPr>
            <a:normAutofit/>
          </a:bodyPr>
          <a:lstStyle/>
          <a:p>
            <a:r>
              <a:rPr lang="en-US" dirty="0" smtClean="0"/>
              <a:t>Assume U(x) = ln (x), A = 30, p=1/2, B = 10, q=1/2</a:t>
            </a:r>
          </a:p>
          <a:p>
            <a:r>
              <a:rPr lang="en-US" dirty="0" smtClean="0"/>
              <a:t>So E(x) 	= 30*1/2 + 10*1/2</a:t>
            </a:r>
          </a:p>
          <a:p>
            <a:pPr marL="0" indent="0">
              <a:buNone/>
            </a:pPr>
            <a:r>
              <a:rPr lang="en-US" dirty="0" smtClean="0"/>
              <a:t>		= 15 + 5</a:t>
            </a:r>
          </a:p>
          <a:p>
            <a:pPr marL="0" indent="0">
              <a:buNone/>
            </a:pPr>
            <a:r>
              <a:rPr lang="en-US" dirty="0"/>
              <a:t>	</a:t>
            </a:r>
            <a:r>
              <a:rPr lang="en-US" dirty="0" smtClean="0"/>
              <a:t>	= 20</a:t>
            </a:r>
          </a:p>
        </p:txBody>
      </p:sp>
    </p:spTree>
    <p:extLst>
      <p:ext uri="{BB962C8B-B14F-4D97-AF65-F5344CB8AC3E}">
        <p14:creationId xmlns:p14="http://schemas.microsoft.com/office/powerpoint/2010/main" val="1830931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Expected Value and Expected Utility</a:t>
            </a:r>
            <a:endParaRPr lang="en-US" dirty="0"/>
          </a:p>
        </p:txBody>
      </p:sp>
      <p:sp>
        <p:nvSpPr>
          <p:cNvPr id="3" name="Content Placeholder 2"/>
          <p:cNvSpPr>
            <a:spLocks noGrp="1"/>
          </p:cNvSpPr>
          <p:nvPr>
            <p:ph idx="1"/>
          </p:nvPr>
        </p:nvSpPr>
        <p:spPr/>
        <p:txBody>
          <a:bodyPr>
            <a:normAutofit/>
          </a:bodyPr>
          <a:lstStyle/>
          <a:p>
            <a:r>
              <a:rPr lang="en-US" dirty="0" smtClean="0"/>
              <a:t>Assume U(x) = ln (x), A = 30, p=1/2, B = 10, q=1/2</a:t>
            </a:r>
          </a:p>
          <a:p>
            <a:r>
              <a:rPr lang="en-US" dirty="0" smtClean="0"/>
              <a:t>So U(E(x)) 	= U(30*1/2 + 10*1/2)</a:t>
            </a:r>
          </a:p>
          <a:p>
            <a:pPr marL="0" indent="0">
              <a:buNone/>
            </a:pPr>
            <a:r>
              <a:rPr lang="en-US" dirty="0" smtClean="0"/>
              <a:t>		= U(15 + 5)</a:t>
            </a:r>
          </a:p>
          <a:p>
            <a:pPr marL="0" indent="0">
              <a:buNone/>
            </a:pPr>
            <a:r>
              <a:rPr lang="en-US" dirty="0"/>
              <a:t>	</a:t>
            </a:r>
            <a:r>
              <a:rPr lang="en-US" dirty="0" smtClean="0"/>
              <a:t>	= U(20)</a:t>
            </a:r>
          </a:p>
          <a:p>
            <a:pPr marL="0" indent="0">
              <a:buNone/>
            </a:pPr>
            <a:r>
              <a:rPr lang="en-US" dirty="0"/>
              <a:t>	</a:t>
            </a:r>
            <a:r>
              <a:rPr lang="en-US" dirty="0" smtClean="0"/>
              <a:t>	= ln(20)</a:t>
            </a:r>
          </a:p>
          <a:p>
            <a:pPr marL="0" indent="0">
              <a:buNone/>
            </a:pPr>
            <a:r>
              <a:rPr lang="en-US" dirty="0"/>
              <a:t>	</a:t>
            </a:r>
            <a:r>
              <a:rPr lang="en-US" dirty="0" smtClean="0"/>
              <a:t>	= 3</a:t>
            </a:r>
          </a:p>
        </p:txBody>
      </p:sp>
    </p:spTree>
    <p:extLst>
      <p:ext uri="{BB962C8B-B14F-4D97-AF65-F5344CB8AC3E}">
        <p14:creationId xmlns:p14="http://schemas.microsoft.com/office/powerpoint/2010/main" val="22437121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Expected Value and Expected Utility</a:t>
            </a:r>
            <a:endParaRPr lang="en-US" dirty="0"/>
          </a:p>
        </p:txBody>
      </p:sp>
      <p:sp>
        <p:nvSpPr>
          <p:cNvPr id="3" name="Content Placeholder 2"/>
          <p:cNvSpPr>
            <a:spLocks noGrp="1"/>
          </p:cNvSpPr>
          <p:nvPr>
            <p:ph idx="1"/>
          </p:nvPr>
        </p:nvSpPr>
        <p:spPr/>
        <p:txBody>
          <a:bodyPr>
            <a:normAutofit/>
          </a:bodyPr>
          <a:lstStyle/>
          <a:p>
            <a:r>
              <a:rPr lang="en-US" dirty="0" smtClean="0"/>
              <a:t>Assume for Fred, U(x) = ln (x), A = 30, p=1/2, B = 10, q=1/2</a:t>
            </a:r>
          </a:p>
          <a:p>
            <a:r>
              <a:rPr lang="en-US" dirty="0" smtClean="0"/>
              <a:t>So U(A) 	= ln (A)</a:t>
            </a:r>
          </a:p>
          <a:p>
            <a:pPr marL="0" indent="0">
              <a:buNone/>
            </a:pPr>
            <a:r>
              <a:rPr lang="en-US" dirty="0" smtClean="0"/>
              <a:t>		= ln (30)</a:t>
            </a:r>
          </a:p>
          <a:p>
            <a:pPr marL="0" indent="0">
              <a:buNone/>
            </a:pPr>
            <a:r>
              <a:rPr lang="en-US" dirty="0"/>
              <a:t>	</a:t>
            </a:r>
            <a:r>
              <a:rPr lang="en-US" dirty="0" smtClean="0"/>
              <a:t>	= 3.4</a:t>
            </a:r>
          </a:p>
          <a:p>
            <a:r>
              <a:rPr lang="en-US" dirty="0"/>
              <a:t>So </a:t>
            </a:r>
            <a:r>
              <a:rPr lang="en-US" dirty="0" smtClean="0"/>
              <a:t>U(b) </a:t>
            </a:r>
            <a:r>
              <a:rPr lang="en-US" dirty="0"/>
              <a:t>	= ln </a:t>
            </a:r>
            <a:r>
              <a:rPr lang="en-US" dirty="0" smtClean="0"/>
              <a:t>(b)</a:t>
            </a:r>
            <a:endParaRPr lang="en-US" dirty="0"/>
          </a:p>
          <a:p>
            <a:pPr marL="0" indent="0">
              <a:buNone/>
            </a:pPr>
            <a:r>
              <a:rPr lang="en-US" dirty="0"/>
              <a:t>		= ln </a:t>
            </a:r>
            <a:r>
              <a:rPr lang="en-US" dirty="0" smtClean="0"/>
              <a:t>(10</a:t>
            </a:r>
            <a:r>
              <a:rPr lang="en-US" dirty="0"/>
              <a:t>)</a:t>
            </a:r>
          </a:p>
          <a:p>
            <a:pPr marL="0" indent="0">
              <a:buNone/>
            </a:pPr>
            <a:r>
              <a:rPr lang="en-US" dirty="0"/>
              <a:t>		= </a:t>
            </a:r>
            <a:r>
              <a:rPr lang="en-US" dirty="0" smtClean="0"/>
              <a:t>2.3</a:t>
            </a:r>
            <a:endParaRPr lang="en-US" dirty="0"/>
          </a:p>
        </p:txBody>
      </p:sp>
    </p:spTree>
    <p:extLst>
      <p:ext uri="{BB962C8B-B14F-4D97-AF65-F5344CB8AC3E}">
        <p14:creationId xmlns:p14="http://schemas.microsoft.com/office/powerpoint/2010/main" val="5114756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Expected Value and Expected Utility</a:t>
            </a:r>
            <a:endParaRPr lang="en-US" dirty="0"/>
          </a:p>
        </p:txBody>
      </p:sp>
      <p:sp>
        <p:nvSpPr>
          <p:cNvPr id="3" name="Content Placeholder 2"/>
          <p:cNvSpPr>
            <a:spLocks noGrp="1"/>
          </p:cNvSpPr>
          <p:nvPr>
            <p:ph idx="1"/>
          </p:nvPr>
        </p:nvSpPr>
        <p:spPr/>
        <p:txBody>
          <a:bodyPr>
            <a:normAutofit/>
          </a:bodyPr>
          <a:lstStyle/>
          <a:p>
            <a:r>
              <a:rPr lang="en-US" dirty="0" smtClean="0"/>
              <a:t>Assume U(x) = ln (x), A = 30, p=1/2, B = 10, q=1/2</a:t>
            </a:r>
          </a:p>
          <a:p>
            <a:r>
              <a:rPr lang="en-US" dirty="0" smtClean="0"/>
              <a:t>So E(U(x)) 	= 3.4*1/2 + 2.3*1/2</a:t>
            </a:r>
          </a:p>
          <a:p>
            <a:pPr marL="0" indent="0">
              <a:buNone/>
            </a:pPr>
            <a:r>
              <a:rPr lang="en-US" dirty="0" smtClean="0"/>
              <a:t>		= 1.7 + 1.15</a:t>
            </a:r>
          </a:p>
          <a:p>
            <a:pPr marL="0" indent="0">
              <a:buNone/>
            </a:pPr>
            <a:r>
              <a:rPr lang="en-US" dirty="0"/>
              <a:t>	</a:t>
            </a:r>
            <a:r>
              <a:rPr lang="en-US" dirty="0" smtClean="0"/>
              <a:t>	= 2.85</a:t>
            </a:r>
          </a:p>
          <a:p>
            <a:pPr marL="0" lvl="1" indent="0">
              <a:spcBef>
                <a:spcPts val="1000"/>
              </a:spcBef>
              <a:buNone/>
            </a:pPr>
            <a:r>
              <a:rPr lang="en-US" dirty="0" smtClean="0"/>
              <a:t>Note: U(E(x))	&gt; E(U(x))</a:t>
            </a:r>
          </a:p>
          <a:p>
            <a:pPr marL="0" lvl="1" indent="0">
              <a:spcBef>
                <a:spcPts val="1000"/>
              </a:spcBef>
              <a:buNone/>
            </a:pPr>
            <a:r>
              <a:rPr lang="en-US" dirty="0"/>
              <a:t>	</a:t>
            </a:r>
            <a:r>
              <a:rPr lang="en-US" dirty="0" smtClean="0"/>
              <a:t>3	&gt; 2.85</a:t>
            </a:r>
            <a:endParaRPr lang="en-US" dirty="0"/>
          </a:p>
          <a:p>
            <a:endParaRPr lang="en-US" dirty="0"/>
          </a:p>
          <a:p>
            <a:pPr marL="0" indent="0">
              <a:buNone/>
            </a:pPr>
            <a:endParaRPr lang="en-US" dirty="0" smtClean="0"/>
          </a:p>
        </p:txBody>
      </p:sp>
    </p:spTree>
    <p:extLst>
      <p:ext uri="{BB962C8B-B14F-4D97-AF65-F5344CB8AC3E}">
        <p14:creationId xmlns:p14="http://schemas.microsoft.com/office/powerpoint/2010/main" val="36520744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Diminishing marginal utility</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smtClean="0"/>
                  <a:t>Utility functions generally show diminishing marginal returns</a:t>
                </a:r>
              </a:p>
              <a:p>
                <a:pPr lvl="1"/>
                <a:r>
                  <a:rPr lang="en-US" dirty="0" smtClean="0"/>
                  <a:t>A millionaire gets less utility from an additional $100 than a poor person.</a:t>
                </a:r>
              </a:p>
              <a:p>
                <a:endParaRPr lang="en-US" dirty="0"/>
              </a:p>
              <a:p>
                <a:r>
                  <a:rPr lang="en-US" dirty="0" smtClean="0"/>
                  <a:t>Graphical representation:</a:t>
                </a:r>
              </a:p>
              <a:p>
                <a:endParaRPr lang="en-US" dirty="0"/>
              </a:p>
              <a:p>
                <a:endParaRPr lang="en-US" dirty="0" smtClean="0"/>
              </a:p>
              <a:p>
                <a:r>
                  <a:rPr lang="en-US" dirty="0" smtClean="0"/>
                  <a:t>Most common functional forms:</a:t>
                </a:r>
              </a:p>
              <a:p>
                <a:pPr marL="457200" lvl="1" indent="0">
                  <a:buNone/>
                </a:pPr>
                <a:r>
                  <a:rPr lang="en-US" dirty="0" smtClean="0"/>
                  <a:t>U(x) = ln(x)</a:t>
                </a:r>
              </a:p>
              <a:p>
                <a:pPr marL="457200" lvl="1" indent="0">
                  <a:buNone/>
                </a:pPr>
                <a:r>
                  <a:rPr lang="en-US" dirty="0" smtClean="0"/>
                  <a:t>U(x) = </a:t>
                </a:r>
                <a14:m>
                  <m:oMath xmlns:m="http://schemas.openxmlformats.org/officeDocument/2006/math">
                    <m:r>
                      <a:rPr lang="en-US" b="0" i="1" smtClean="0">
                        <a:latin typeface="Cambria Math" panose="02040503050406030204" pitchFamily="18" charset="0"/>
                      </a:rPr>
                      <m:t>√</m:t>
                    </m:r>
                    <m:r>
                      <a:rPr lang="en-US" b="0" i="1" smtClean="0">
                        <a:latin typeface="Cambria Math" panose="02040503050406030204" pitchFamily="18" charset="0"/>
                      </a:rPr>
                      <m:t>𝑥</m:t>
                    </m:r>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043" t="-2241" b="-560"/>
                </a:stretch>
              </a:blipFill>
            </p:spPr>
            <p:txBody>
              <a:bodyPr/>
              <a:lstStyle/>
              <a:p>
                <a:r>
                  <a:rPr lang="en-US">
                    <a:noFill/>
                  </a:rPr>
                  <a:t> </a:t>
                </a:r>
              </a:p>
            </p:txBody>
          </p:sp>
        </mc:Fallback>
      </mc:AlternateContent>
    </p:spTree>
    <p:extLst>
      <p:ext uri="{BB962C8B-B14F-4D97-AF65-F5344CB8AC3E}">
        <p14:creationId xmlns:p14="http://schemas.microsoft.com/office/powerpoint/2010/main" val="25985935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Premium</a:t>
            </a:r>
            <a:endParaRPr lang="en-US" dirty="0"/>
          </a:p>
        </p:txBody>
      </p:sp>
      <p:sp>
        <p:nvSpPr>
          <p:cNvPr id="3" name="Content Placeholder 2"/>
          <p:cNvSpPr>
            <a:spLocks noGrp="1"/>
          </p:cNvSpPr>
          <p:nvPr>
            <p:ph idx="1"/>
          </p:nvPr>
        </p:nvSpPr>
        <p:spPr/>
        <p:txBody>
          <a:bodyPr>
            <a:normAutofit/>
          </a:bodyPr>
          <a:lstStyle/>
          <a:p>
            <a:r>
              <a:rPr lang="en-US" dirty="0" smtClean="0"/>
              <a:t>Risk Premium is the maximum amount of money a risk-averse person would pay to avoid taking a risk</a:t>
            </a:r>
          </a:p>
          <a:p>
            <a:r>
              <a:rPr lang="en-US" dirty="0"/>
              <a:t>Risk Premium is the </a:t>
            </a:r>
            <a:r>
              <a:rPr lang="en-US" dirty="0" smtClean="0"/>
              <a:t>difference between the expected value of a gamble and the value of a sure outcome such that the utility of that outcome equals the expected utility of the gamble</a:t>
            </a:r>
            <a:endParaRPr lang="en-US" dirty="0"/>
          </a:p>
          <a:p>
            <a:endParaRPr lang="en-US" dirty="0" smtClean="0"/>
          </a:p>
          <a:p>
            <a:endParaRPr lang="en-US" dirty="0" smtClean="0"/>
          </a:p>
          <a:p>
            <a:pPr lvl="1"/>
            <a:r>
              <a:rPr lang="en-US" dirty="0" smtClean="0"/>
              <a:t>In our previous problem, </a:t>
            </a:r>
            <a:endParaRPr lang="en-US" dirty="0"/>
          </a:p>
        </p:txBody>
      </p:sp>
    </p:spTree>
    <p:extLst>
      <p:ext uri="{BB962C8B-B14F-4D97-AF65-F5344CB8AC3E}">
        <p14:creationId xmlns:p14="http://schemas.microsoft.com/office/powerpoint/2010/main" val="32629723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Premium</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Risk Premium is the difference between the expected value of a gamble and the value of a sure outcome such that the utility of that outcome equals the expected utility of the gamble</a:t>
            </a:r>
          </a:p>
          <a:p>
            <a:pPr lvl="1"/>
            <a:r>
              <a:rPr lang="en-US" dirty="0" smtClean="0"/>
              <a:t>Taking </a:t>
            </a:r>
            <a:r>
              <a:rPr lang="en-US" dirty="0" smtClean="0"/>
              <a:t>a risk means getting an expected utility of E(U(x))</a:t>
            </a:r>
          </a:p>
          <a:p>
            <a:pPr lvl="1"/>
            <a:r>
              <a:rPr lang="en-US" dirty="0" smtClean="0"/>
              <a:t>What would Z need to be such that:          U(Z) 	= E(U(X))?</a:t>
            </a:r>
          </a:p>
          <a:p>
            <a:pPr marL="457200" lvl="1" indent="0">
              <a:buNone/>
            </a:pPr>
            <a:r>
              <a:rPr lang="en-US" dirty="0"/>
              <a:t>	</a:t>
            </a:r>
            <a:r>
              <a:rPr lang="en-US" dirty="0" smtClean="0"/>
              <a:t>Solve for Z in 	U(Z)	= E(U(X))</a:t>
            </a:r>
          </a:p>
          <a:p>
            <a:pPr marL="457200" lvl="1" indent="0">
              <a:buNone/>
            </a:pPr>
            <a:r>
              <a:rPr lang="en-US" dirty="0"/>
              <a:t>	</a:t>
            </a:r>
            <a:r>
              <a:rPr lang="en-US" dirty="0" smtClean="0"/>
              <a:t>		    Z	= inverse U(E(U(X))</a:t>
            </a:r>
          </a:p>
          <a:p>
            <a:pPr marL="457200" lvl="1" indent="0">
              <a:buNone/>
            </a:pPr>
            <a:r>
              <a:rPr lang="en-US" dirty="0" smtClean="0"/>
              <a:t>So in our previous problem, E(U(X)) = 2.85</a:t>
            </a:r>
          </a:p>
          <a:p>
            <a:pPr marL="457200" lvl="1" indent="0">
              <a:buNone/>
            </a:pPr>
            <a:r>
              <a:rPr lang="en-US" dirty="0"/>
              <a:t>	</a:t>
            </a:r>
            <a:r>
              <a:rPr lang="en-US" dirty="0" smtClean="0"/>
              <a:t>			so,    Z = invers ln (2.85)</a:t>
            </a:r>
          </a:p>
          <a:p>
            <a:pPr marL="457200" lvl="1" indent="0">
              <a:buNone/>
            </a:pPr>
            <a:r>
              <a:rPr lang="en-US" dirty="0"/>
              <a:t>	</a:t>
            </a:r>
            <a:r>
              <a:rPr lang="en-US" dirty="0" smtClean="0"/>
              <a:t>			         Z	= e^(2.85)</a:t>
            </a:r>
          </a:p>
          <a:p>
            <a:pPr marL="457200" lvl="1" indent="0">
              <a:buNone/>
            </a:pPr>
            <a:r>
              <a:rPr lang="en-US" dirty="0"/>
              <a:t>				         Z	= </a:t>
            </a:r>
            <a:r>
              <a:rPr lang="en-US" dirty="0" smtClean="0"/>
              <a:t>17.3</a:t>
            </a:r>
          </a:p>
          <a:p>
            <a:pPr marL="457200" lvl="1" indent="0">
              <a:buNone/>
            </a:pPr>
            <a:endParaRPr lang="en-US" dirty="0"/>
          </a:p>
          <a:p>
            <a:pPr lvl="1"/>
            <a:r>
              <a:rPr lang="en-US" dirty="0" smtClean="0"/>
              <a:t>Z is called the Certainty Equivalent			         </a:t>
            </a:r>
            <a:endParaRPr lang="en-US" dirty="0"/>
          </a:p>
        </p:txBody>
      </p:sp>
    </p:spTree>
    <p:extLst>
      <p:ext uri="{BB962C8B-B14F-4D97-AF65-F5344CB8AC3E}">
        <p14:creationId xmlns:p14="http://schemas.microsoft.com/office/powerpoint/2010/main" val="9152253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Premium</a:t>
            </a:r>
            <a:endParaRPr lang="en-US" dirty="0"/>
          </a:p>
        </p:txBody>
      </p:sp>
      <p:sp>
        <p:nvSpPr>
          <p:cNvPr id="3" name="Content Placeholder 2"/>
          <p:cNvSpPr>
            <a:spLocks noGrp="1"/>
          </p:cNvSpPr>
          <p:nvPr>
            <p:ph idx="1"/>
          </p:nvPr>
        </p:nvSpPr>
        <p:spPr/>
        <p:txBody>
          <a:bodyPr>
            <a:normAutofit/>
          </a:bodyPr>
          <a:lstStyle/>
          <a:p>
            <a:r>
              <a:rPr lang="en-US" dirty="0"/>
              <a:t>Risk Premium is the difference between the expected value of a gamble and the value of a sure outcome such that the utility of that outcome equals the expected utility of the gamble</a:t>
            </a:r>
          </a:p>
          <a:p>
            <a:pPr lvl="1"/>
            <a:r>
              <a:rPr lang="en-US" dirty="0" smtClean="0"/>
              <a:t>So the risk premium 	= E(U(x)) - </a:t>
            </a:r>
            <a:r>
              <a:rPr lang="en-US" dirty="0"/>
              <a:t>inverse </a:t>
            </a:r>
            <a:r>
              <a:rPr lang="en-US" dirty="0" smtClean="0"/>
              <a:t>U(E(U(X))</a:t>
            </a:r>
          </a:p>
          <a:p>
            <a:pPr marL="457200" lvl="1" indent="0">
              <a:buNone/>
            </a:pPr>
            <a:r>
              <a:rPr lang="en-US" dirty="0"/>
              <a:t>	</a:t>
            </a:r>
            <a:r>
              <a:rPr lang="en-US" dirty="0" smtClean="0"/>
              <a:t>			= 20 – 17.3</a:t>
            </a:r>
          </a:p>
          <a:p>
            <a:pPr marL="457200" lvl="1" indent="0">
              <a:buNone/>
            </a:pPr>
            <a:r>
              <a:rPr lang="en-US" dirty="0"/>
              <a:t>	</a:t>
            </a:r>
            <a:r>
              <a:rPr lang="en-US" dirty="0" smtClean="0"/>
              <a:t>			= 2.7</a:t>
            </a:r>
            <a:endParaRPr lang="en-US" dirty="0"/>
          </a:p>
          <a:p>
            <a:r>
              <a:rPr lang="en-US" dirty="0" smtClean="0"/>
              <a:t>So Fred would be willing to pay 2.7 in order to get 20 (that is, to get E(X)) with 100% certainty rather than be uncertain between 10 and 30.</a:t>
            </a:r>
          </a:p>
        </p:txBody>
      </p:sp>
    </p:spTree>
    <p:extLst>
      <p:ext uri="{BB962C8B-B14F-4D97-AF65-F5344CB8AC3E}">
        <p14:creationId xmlns:p14="http://schemas.microsoft.com/office/powerpoint/2010/main" val="28143324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do a problem:</a:t>
            </a:r>
            <a:endParaRPr lang="en-US" dirty="0"/>
          </a:p>
        </p:txBody>
      </p:sp>
      <p:sp>
        <p:nvSpPr>
          <p:cNvPr id="3" name="Content Placeholder 2"/>
          <p:cNvSpPr>
            <a:spLocks noGrp="1"/>
          </p:cNvSpPr>
          <p:nvPr>
            <p:ph idx="1"/>
          </p:nvPr>
        </p:nvSpPr>
        <p:spPr/>
        <p:txBody>
          <a:bodyPr>
            <a:normAutofit fontScale="92500" lnSpcReduction="10000"/>
          </a:bodyPr>
          <a:lstStyle/>
          <a:p>
            <a:r>
              <a:rPr lang="en-US" dirty="0"/>
              <a:t>40% chance of earning $</a:t>
            </a:r>
            <a:r>
              <a:rPr lang="en-US" dirty="0" smtClean="0"/>
              <a:t>2500/month</a:t>
            </a:r>
          </a:p>
          <a:p>
            <a:r>
              <a:rPr lang="en-US" dirty="0" smtClean="0"/>
              <a:t>60</a:t>
            </a:r>
            <a:r>
              <a:rPr lang="en-US" dirty="0"/>
              <a:t>% change of $1600/month </a:t>
            </a:r>
            <a:endParaRPr lang="en-US" dirty="0" smtClean="0"/>
          </a:p>
          <a:p>
            <a:r>
              <a:rPr lang="en-US" dirty="0" smtClean="0"/>
              <a:t>U(Y</a:t>
            </a:r>
            <a:r>
              <a:rPr lang="en-US" dirty="0"/>
              <a:t>) = </a:t>
            </a:r>
            <a:r>
              <a:rPr lang="en-US" dirty="0" smtClean="0"/>
              <a:t>√Y </a:t>
            </a:r>
          </a:p>
          <a:p>
            <a:pPr lvl="1"/>
            <a:r>
              <a:rPr lang="en-US" dirty="0" smtClean="0"/>
              <a:t>Expected utility:  E(U(Y)) </a:t>
            </a:r>
            <a:r>
              <a:rPr lang="en-US" dirty="0"/>
              <a:t>= </a:t>
            </a:r>
            <a:r>
              <a:rPr lang="en-US" dirty="0" smtClean="0"/>
              <a:t>P1*U(Y1</a:t>
            </a:r>
            <a:r>
              <a:rPr lang="en-US" dirty="0"/>
              <a:t>) + </a:t>
            </a:r>
            <a:r>
              <a:rPr lang="en-US" dirty="0" smtClean="0"/>
              <a:t>P2*U(Y2)?</a:t>
            </a:r>
          </a:p>
          <a:p>
            <a:pPr lvl="1"/>
            <a:r>
              <a:rPr lang="en-US" dirty="0" smtClean="0"/>
              <a:t>E(U</a:t>
            </a:r>
            <a:r>
              <a:rPr lang="en-US" dirty="0"/>
              <a:t>(Y)</a:t>
            </a:r>
            <a:r>
              <a:rPr lang="en-US" dirty="0" smtClean="0"/>
              <a:t>) </a:t>
            </a:r>
            <a:r>
              <a:rPr lang="en-US" dirty="0"/>
              <a:t>= 0.4(2500)0.5 + 0.6(1600)0.5 = 0.4(50) + 0.6(40) = </a:t>
            </a:r>
            <a:r>
              <a:rPr lang="en-US" dirty="0" smtClean="0"/>
              <a:t>44</a:t>
            </a:r>
          </a:p>
          <a:p>
            <a:pPr lvl="1"/>
            <a:r>
              <a:rPr lang="en-US" dirty="0" smtClean="0"/>
              <a:t>E(Y)?</a:t>
            </a:r>
            <a:endParaRPr lang="en-US" dirty="0"/>
          </a:p>
          <a:p>
            <a:pPr lvl="1"/>
            <a:r>
              <a:rPr lang="en-US" dirty="0"/>
              <a:t>E(Y) = 0.4(2500) + 0.6(1600) = </a:t>
            </a:r>
            <a:r>
              <a:rPr lang="en-US" dirty="0" smtClean="0"/>
              <a:t>1960</a:t>
            </a:r>
          </a:p>
          <a:p>
            <a:pPr lvl="1"/>
            <a:r>
              <a:rPr lang="en-US" dirty="0" smtClean="0"/>
              <a:t>Certainty Equivalent = </a:t>
            </a:r>
            <a:r>
              <a:rPr lang="en-US" dirty="0"/>
              <a:t>inverse U(E(U(Y</a:t>
            </a:r>
            <a:r>
              <a:rPr lang="en-US" dirty="0" smtClean="0"/>
              <a:t>))?</a:t>
            </a:r>
          </a:p>
          <a:p>
            <a:pPr lvl="1"/>
            <a:r>
              <a:rPr lang="en-US" dirty="0" smtClean="0"/>
              <a:t>44^2 = 1936</a:t>
            </a:r>
          </a:p>
          <a:p>
            <a:pPr lvl="1"/>
            <a:r>
              <a:rPr lang="en-US" dirty="0" smtClean="0"/>
              <a:t>Risk Premium = E(U(Y)) </a:t>
            </a:r>
            <a:r>
              <a:rPr lang="en-US" dirty="0"/>
              <a:t>- inverse </a:t>
            </a:r>
            <a:r>
              <a:rPr lang="en-US" dirty="0" smtClean="0"/>
              <a:t>U(E(U(Y))?</a:t>
            </a:r>
          </a:p>
          <a:p>
            <a:pPr lvl="1"/>
            <a:r>
              <a:rPr lang="en-US" dirty="0" smtClean="0"/>
              <a:t>1960-44^2=1960-1936=24</a:t>
            </a:r>
          </a:p>
          <a:p>
            <a:pPr lvl="1"/>
            <a:r>
              <a:rPr lang="en-US" dirty="0" smtClean="0"/>
              <a:t>Interpretation?</a:t>
            </a:r>
            <a:endParaRPr lang="en-US" dirty="0"/>
          </a:p>
        </p:txBody>
      </p:sp>
    </p:spTree>
    <p:extLst>
      <p:ext uri="{BB962C8B-B14F-4D97-AF65-F5344CB8AC3E}">
        <p14:creationId xmlns:p14="http://schemas.microsoft.com/office/powerpoint/2010/main" val="4075209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a:p>
        </p:txBody>
      </p:sp>
      <p:sp>
        <p:nvSpPr>
          <p:cNvPr id="4" name="Title 3"/>
          <p:cNvSpPr>
            <a:spLocks noGrp="1"/>
          </p:cNvSpPr>
          <p:nvPr>
            <p:ph type="title"/>
          </p:nvPr>
        </p:nvSpPr>
        <p:spPr/>
        <p:txBody>
          <a:bodyPr/>
          <a:lstStyle/>
          <a:p>
            <a:r>
              <a:rPr lang="en-US" dirty="0" smtClean="0"/>
              <a:t>Graphical Representation</a:t>
            </a:r>
            <a:endParaRPr lang="en-US" dirty="0"/>
          </a:p>
        </p:txBody>
      </p:sp>
      <p:pic>
        <p:nvPicPr>
          <p:cNvPr id="2052" name="Picture 4" descr="Image result for risk premium utilit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62464" y="1407695"/>
            <a:ext cx="7267072" cy="54503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46483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Utility</a:t>
            </a:r>
            <a:endParaRPr lang="en-US" dirty="0"/>
          </a:p>
        </p:txBody>
      </p:sp>
      <p:sp>
        <p:nvSpPr>
          <p:cNvPr id="3" name="Content Placeholder 2"/>
          <p:cNvSpPr>
            <a:spLocks noGrp="1"/>
          </p:cNvSpPr>
          <p:nvPr>
            <p:ph idx="1"/>
          </p:nvPr>
        </p:nvSpPr>
        <p:spPr/>
        <p:txBody>
          <a:bodyPr/>
          <a:lstStyle/>
          <a:p>
            <a:r>
              <a:rPr lang="en-US" dirty="0" smtClean="0"/>
              <a:t>y=U(x)</a:t>
            </a:r>
          </a:p>
          <a:p>
            <a:endParaRPr lang="en-US" dirty="0"/>
          </a:p>
          <a:p>
            <a:r>
              <a:rPr lang="en-US" dirty="0" smtClean="0"/>
              <a:t>Utility is generally increasing in x</a:t>
            </a:r>
          </a:p>
          <a:p>
            <a:pPr lvl="1"/>
            <a:r>
              <a:rPr lang="en-US" dirty="0" smtClean="0"/>
              <a:t>(So U’(x)&gt;0)</a:t>
            </a:r>
            <a:endParaRPr lang="en-US" dirty="0"/>
          </a:p>
        </p:txBody>
      </p:sp>
    </p:spTree>
    <p:extLst>
      <p:ext uri="{BB962C8B-B14F-4D97-AF65-F5344CB8AC3E}">
        <p14:creationId xmlns:p14="http://schemas.microsoft.com/office/powerpoint/2010/main" val="29595501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problem</a:t>
            </a:r>
            <a:endParaRPr lang="en-US" dirty="0"/>
          </a:p>
        </p:txBody>
      </p:sp>
      <p:sp>
        <p:nvSpPr>
          <p:cNvPr id="3" name="Content Placeholder 2"/>
          <p:cNvSpPr>
            <a:spLocks noGrp="1"/>
          </p:cNvSpPr>
          <p:nvPr>
            <p:ph idx="1"/>
          </p:nvPr>
        </p:nvSpPr>
        <p:spPr/>
        <p:txBody>
          <a:bodyPr/>
          <a:lstStyle/>
          <a:p>
            <a:r>
              <a:rPr lang="en-US" dirty="0"/>
              <a:t>Suppose have $200,000 home (wealth</a:t>
            </a:r>
            <a:r>
              <a:rPr lang="en-US" dirty="0" smtClean="0"/>
              <a:t>).</a:t>
            </a:r>
          </a:p>
          <a:p>
            <a:r>
              <a:rPr lang="en-US" dirty="0" smtClean="0"/>
              <a:t>Small </a:t>
            </a:r>
            <a:r>
              <a:rPr lang="en-US" dirty="0"/>
              <a:t>chance that a fire will damage you house. If does, will generate $75,000 in loss (</a:t>
            </a:r>
            <a:r>
              <a:rPr lang="en-US" dirty="0" smtClean="0"/>
              <a:t>L)</a:t>
            </a:r>
          </a:p>
          <a:p>
            <a:r>
              <a:rPr lang="en-US" dirty="0" smtClean="0"/>
              <a:t>U(W</a:t>
            </a:r>
            <a:r>
              <a:rPr lang="en-US" dirty="0"/>
              <a:t>) = </a:t>
            </a:r>
            <a:r>
              <a:rPr lang="en-US" dirty="0" smtClean="0"/>
              <a:t>ln(W)</a:t>
            </a:r>
          </a:p>
          <a:p>
            <a:r>
              <a:rPr lang="en-US" dirty="0" err="1" smtClean="0"/>
              <a:t>Prob</a:t>
            </a:r>
            <a:r>
              <a:rPr lang="en-US" dirty="0" smtClean="0"/>
              <a:t> </a:t>
            </a:r>
            <a:r>
              <a:rPr lang="en-US" dirty="0"/>
              <a:t>of a loss is 0.02 or </a:t>
            </a:r>
            <a:r>
              <a:rPr lang="en-US" dirty="0" smtClean="0"/>
              <a:t>2%</a:t>
            </a:r>
          </a:p>
          <a:p>
            <a:r>
              <a:rPr lang="en-US" dirty="0" smtClean="0"/>
              <a:t>Wealth </a:t>
            </a:r>
            <a:r>
              <a:rPr lang="en-US" dirty="0"/>
              <a:t>in “good” state = </a:t>
            </a:r>
            <a:r>
              <a:rPr lang="en-US" dirty="0" smtClean="0"/>
              <a:t>W</a:t>
            </a:r>
          </a:p>
          <a:p>
            <a:r>
              <a:rPr lang="en-US" dirty="0" smtClean="0"/>
              <a:t>Wealth </a:t>
            </a:r>
            <a:r>
              <a:rPr lang="en-US" dirty="0"/>
              <a:t>in bad state = </a:t>
            </a:r>
            <a:r>
              <a:rPr lang="en-US" dirty="0" smtClean="0"/>
              <a:t>W-L</a:t>
            </a:r>
          </a:p>
          <a:p>
            <a:r>
              <a:rPr lang="en-US" dirty="0" smtClean="0"/>
              <a:t>Fist Calculate E(Y) and E(U(Y))</a:t>
            </a:r>
            <a:endParaRPr lang="en-US" dirty="0"/>
          </a:p>
        </p:txBody>
      </p:sp>
    </p:spTree>
    <p:extLst>
      <p:ext uri="{BB962C8B-B14F-4D97-AF65-F5344CB8AC3E}">
        <p14:creationId xmlns:p14="http://schemas.microsoft.com/office/powerpoint/2010/main" val="38616186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pl-PL" dirty="0" smtClean="0"/>
              <a:t>E(</a:t>
            </a:r>
            <a:r>
              <a:rPr lang="en-US" dirty="0" smtClean="0"/>
              <a:t>Y</a:t>
            </a:r>
            <a:r>
              <a:rPr lang="pl-PL" dirty="0" smtClean="0"/>
              <a:t>) </a:t>
            </a:r>
            <a:r>
              <a:rPr lang="pl-PL" dirty="0"/>
              <a:t>= (1-P)W + </a:t>
            </a:r>
            <a:r>
              <a:rPr lang="pl-PL" dirty="0" smtClean="0"/>
              <a:t>P(W-L)</a:t>
            </a:r>
            <a:endParaRPr lang="en-US" dirty="0" smtClean="0"/>
          </a:p>
          <a:p>
            <a:r>
              <a:rPr lang="pl-PL" dirty="0" smtClean="0"/>
              <a:t>E(</a:t>
            </a:r>
            <a:r>
              <a:rPr lang="en-US" dirty="0" smtClean="0"/>
              <a:t>Y</a:t>
            </a:r>
            <a:r>
              <a:rPr lang="pl-PL" dirty="0" smtClean="0"/>
              <a:t>) </a:t>
            </a:r>
            <a:r>
              <a:rPr lang="pl-PL" dirty="0"/>
              <a:t>= 0.98(200,000) + 0.02(125,000) = $</a:t>
            </a:r>
            <a:r>
              <a:rPr lang="pl-PL" dirty="0" smtClean="0"/>
              <a:t>198,500</a:t>
            </a:r>
            <a:endParaRPr lang="en-US" dirty="0" smtClean="0"/>
          </a:p>
          <a:p>
            <a:r>
              <a:rPr lang="pl-PL" dirty="0" smtClean="0"/>
              <a:t>E(U</a:t>
            </a:r>
            <a:r>
              <a:rPr lang="en-US" dirty="0" smtClean="0"/>
              <a:t>(Y)</a:t>
            </a:r>
            <a:r>
              <a:rPr lang="pl-PL" dirty="0" smtClean="0"/>
              <a:t>) </a:t>
            </a:r>
            <a:r>
              <a:rPr lang="pl-PL" dirty="0"/>
              <a:t>= (1-P) ln(W) + P ln(W-L) </a:t>
            </a:r>
            <a:endParaRPr lang="en-US" dirty="0"/>
          </a:p>
          <a:p>
            <a:r>
              <a:rPr lang="pl-PL" dirty="0" smtClean="0"/>
              <a:t>E(U</a:t>
            </a:r>
            <a:r>
              <a:rPr lang="en-US" dirty="0" smtClean="0"/>
              <a:t>(Y)</a:t>
            </a:r>
            <a:r>
              <a:rPr lang="pl-PL" dirty="0" smtClean="0"/>
              <a:t>) </a:t>
            </a:r>
            <a:r>
              <a:rPr lang="pl-PL" dirty="0"/>
              <a:t>= 0.98 ln(200K) + 0.02 ln(200K-75K) = 12.197</a:t>
            </a:r>
            <a:endParaRPr lang="en-US" dirty="0"/>
          </a:p>
        </p:txBody>
      </p:sp>
    </p:spTree>
    <p:extLst>
      <p:ext uri="{BB962C8B-B14F-4D97-AF65-F5344CB8AC3E}">
        <p14:creationId xmlns:p14="http://schemas.microsoft.com/office/powerpoint/2010/main" val="5868160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Continuing</a:t>
            </a:r>
            <a:endParaRPr lang="en-US" dirty="0"/>
          </a:p>
        </p:txBody>
      </p:sp>
      <p:sp>
        <p:nvSpPr>
          <p:cNvPr id="3" name="Content Placeholder 2"/>
          <p:cNvSpPr>
            <a:spLocks noGrp="1"/>
          </p:cNvSpPr>
          <p:nvPr>
            <p:ph idx="1"/>
          </p:nvPr>
        </p:nvSpPr>
        <p:spPr/>
        <p:txBody>
          <a:bodyPr/>
          <a:lstStyle/>
          <a:p>
            <a:r>
              <a:rPr lang="en-US" dirty="0"/>
              <a:t>Suppose you can add a fire detection/prevention system to your </a:t>
            </a:r>
            <a:r>
              <a:rPr lang="en-US" dirty="0" smtClean="0"/>
              <a:t>house.</a:t>
            </a:r>
          </a:p>
          <a:p>
            <a:r>
              <a:rPr lang="en-US" dirty="0" smtClean="0"/>
              <a:t>This </a:t>
            </a:r>
            <a:r>
              <a:rPr lang="en-US" dirty="0"/>
              <a:t>would reduce the chance of a bad event to 0 but it would cost you $C to </a:t>
            </a:r>
            <a:r>
              <a:rPr lang="en-US" dirty="0" smtClean="0"/>
              <a:t>install</a:t>
            </a:r>
          </a:p>
          <a:p>
            <a:r>
              <a:rPr lang="en-US" dirty="0" smtClean="0"/>
              <a:t>What </a:t>
            </a:r>
            <a:r>
              <a:rPr lang="en-US" dirty="0"/>
              <a:t>is the most you are willing to pay for the security </a:t>
            </a:r>
            <a:r>
              <a:rPr lang="en-US" dirty="0" smtClean="0"/>
              <a:t>system?</a:t>
            </a:r>
          </a:p>
          <a:p>
            <a:r>
              <a:rPr lang="en-US" dirty="0" smtClean="0"/>
              <a:t>E(U(Y)) </a:t>
            </a:r>
            <a:r>
              <a:rPr lang="en-US" dirty="0"/>
              <a:t>in the current situation is </a:t>
            </a:r>
            <a:r>
              <a:rPr lang="en-US" dirty="0" smtClean="0"/>
              <a:t>12.197</a:t>
            </a:r>
          </a:p>
          <a:p>
            <a:r>
              <a:rPr lang="en-US" dirty="0" smtClean="0"/>
              <a:t>Utility </a:t>
            </a:r>
            <a:r>
              <a:rPr lang="en-US" dirty="0"/>
              <a:t>with the security system is </a:t>
            </a:r>
            <a:r>
              <a:rPr lang="en-US" dirty="0" smtClean="0"/>
              <a:t>U(W-C)</a:t>
            </a:r>
          </a:p>
          <a:p>
            <a:r>
              <a:rPr lang="en-US" dirty="0" smtClean="0"/>
              <a:t>Set U(W-C</a:t>
            </a:r>
            <a:r>
              <a:rPr lang="en-US" dirty="0"/>
              <a:t>) equal to 12.197 and solve for C</a:t>
            </a:r>
          </a:p>
        </p:txBody>
      </p:sp>
    </p:spTree>
    <p:extLst>
      <p:ext uri="{BB962C8B-B14F-4D97-AF65-F5344CB8AC3E}">
        <p14:creationId xmlns:p14="http://schemas.microsoft.com/office/powerpoint/2010/main" val="8451907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ln(W-C) =12.197 </a:t>
            </a:r>
          </a:p>
          <a:p>
            <a:r>
              <a:rPr lang="en-US" dirty="0" smtClean="0"/>
              <a:t>Recall </a:t>
            </a:r>
            <a:r>
              <a:rPr lang="en-US" dirty="0"/>
              <a:t>that </a:t>
            </a:r>
            <a:r>
              <a:rPr lang="en-US" dirty="0" err="1" smtClean="0"/>
              <a:t>e^ln</a:t>
            </a:r>
            <a:r>
              <a:rPr lang="en-US" dirty="0" smtClean="0"/>
              <a:t>(x</a:t>
            </a:r>
            <a:r>
              <a:rPr lang="en-US" dirty="0"/>
              <a:t>) = x </a:t>
            </a:r>
          </a:p>
          <a:p>
            <a:r>
              <a:rPr lang="en-US" dirty="0" smtClean="0"/>
              <a:t>Raise </a:t>
            </a:r>
            <a:r>
              <a:rPr lang="en-US" dirty="0"/>
              <a:t>both sides to the e </a:t>
            </a:r>
          </a:p>
          <a:p>
            <a:r>
              <a:rPr lang="en-US" dirty="0" err="1" smtClean="0"/>
              <a:t>E^ln</a:t>
            </a:r>
            <a:r>
              <a:rPr lang="en-US" dirty="0" smtClean="0"/>
              <a:t>(W-C</a:t>
            </a:r>
            <a:r>
              <a:rPr lang="en-US" dirty="0"/>
              <a:t>) = W-C = </a:t>
            </a:r>
            <a:r>
              <a:rPr lang="en-US" dirty="0" smtClean="0"/>
              <a:t>e^12.197 </a:t>
            </a:r>
            <a:r>
              <a:rPr lang="en-US" dirty="0"/>
              <a:t>= 198,128 </a:t>
            </a:r>
          </a:p>
          <a:p>
            <a:r>
              <a:rPr lang="en-US" dirty="0" smtClean="0"/>
              <a:t>198,500 </a:t>
            </a:r>
            <a:r>
              <a:rPr lang="en-US" dirty="0"/>
              <a:t>– 198,128 = $372 </a:t>
            </a:r>
            <a:endParaRPr lang="en-US" dirty="0" smtClean="0"/>
          </a:p>
          <a:p>
            <a:r>
              <a:rPr lang="en-US" dirty="0" smtClean="0"/>
              <a:t>Expected </a:t>
            </a:r>
            <a:r>
              <a:rPr lang="en-US" dirty="0"/>
              <a:t>loss is $1500 </a:t>
            </a:r>
          </a:p>
          <a:p>
            <a:r>
              <a:rPr lang="en-US" dirty="0" smtClean="0"/>
              <a:t>Would </a:t>
            </a:r>
            <a:r>
              <a:rPr lang="en-US" dirty="0"/>
              <a:t>be willing to pay $372 to avoid that </a:t>
            </a:r>
            <a:r>
              <a:rPr lang="en-US" dirty="0" smtClean="0"/>
              <a:t>loss</a:t>
            </a:r>
          </a:p>
          <a:p>
            <a:r>
              <a:rPr lang="en-US" dirty="0" smtClean="0"/>
              <a:t>Graph the situation</a:t>
            </a:r>
            <a:endParaRPr lang="en-US" dirty="0"/>
          </a:p>
        </p:txBody>
      </p:sp>
    </p:spTree>
    <p:extLst>
      <p:ext uri="{BB962C8B-B14F-4D97-AF65-F5344CB8AC3E}">
        <p14:creationId xmlns:p14="http://schemas.microsoft.com/office/powerpoint/2010/main" val="21428456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605745" y="1191378"/>
            <a:ext cx="6670476" cy="4993105"/>
          </a:xfrm>
          <a:prstGeom prst="rect">
            <a:avLst/>
          </a:prstGeom>
        </p:spPr>
      </p:pic>
      <p:sp>
        <p:nvSpPr>
          <p:cNvPr id="3" name="Content Placeholder 2"/>
          <p:cNvSpPr>
            <a:spLocks noGrp="1"/>
          </p:cNvSpPr>
          <p:nvPr>
            <p:ph idx="1"/>
          </p:nvPr>
        </p:nvSpPr>
        <p:spPr>
          <a:xfrm>
            <a:off x="96252" y="84221"/>
            <a:ext cx="6412832" cy="6683793"/>
          </a:xfrm>
        </p:spPr>
        <p:txBody>
          <a:bodyPr>
            <a:normAutofit fontScale="77500" lnSpcReduction="20000"/>
          </a:bodyPr>
          <a:lstStyle/>
          <a:p>
            <a:r>
              <a:rPr lang="en-US" dirty="0" smtClean="0"/>
              <a:t>Will </a:t>
            </a:r>
            <a:r>
              <a:rPr lang="en-US" dirty="0"/>
              <a:t>earn Y1 with probability p1 – Generates utility </a:t>
            </a:r>
            <a:r>
              <a:rPr lang="en-US" dirty="0" smtClean="0"/>
              <a:t>U1</a:t>
            </a:r>
          </a:p>
          <a:p>
            <a:r>
              <a:rPr lang="en-US" dirty="0" smtClean="0"/>
              <a:t>Will </a:t>
            </a:r>
            <a:r>
              <a:rPr lang="en-US" dirty="0"/>
              <a:t>earn Y2 with probability p2=1-p1 – Generates utility U2 </a:t>
            </a:r>
            <a:endParaRPr lang="en-US" dirty="0" smtClean="0"/>
          </a:p>
          <a:p>
            <a:r>
              <a:rPr lang="en-US" dirty="0" smtClean="0"/>
              <a:t>E(I</a:t>
            </a:r>
            <a:r>
              <a:rPr lang="en-US" dirty="0"/>
              <a:t>) =p1Y1 + (1-p1)Y2 = Y3 </a:t>
            </a:r>
          </a:p>
          <a:p>
            <a:r>
              <a:rPr lang="en-US" dirty="0" smtClean="0"/>
              <a:t>Line </a:t>
            </a:r>
            <a:r>
              <a:rPr lang="en-US" dirty="0"/>
              <a:t>(ab) is a weighted average of U1 and U2 </a:t>
            </a:r>
          </a:p>
          <a:p>
            <a:r>
              <a:rPr lang="en-US" dirty="0" smtClean="0"/>
              <a:t>Note </a:t>
            </a:r>
            <a:r>
              <a:rPr lang="en-US" dirty="0"/>
              <a:t>that expected utility is also a weighted average </a:t>
            </a:r>
          </a:p>
          <a:p>
            <a:r>
              <a:rPr lang="en-US" dirty="0" smtClean="0"/>
              <a:t>A </a:t>
            </a:r>
            <a:r>
              <a:rPr lang="en-US" dirty="0"/>
              <a:t>line from E(Y) to the line (ab) give E(U) for given E(Y)Take the expected income, E(Y). Draw a line to (ab). The height of this line is E(U). </a:t>
            </a:r>
          </a:p>
          <a:p>
            <a:r>
              <a:rPr lang="en-US" dirty="0" smtClean="0"/>
              <a:t>E(U</a:t>
            </a:r>
            <a:r>
              <a:rPr lang="en-US" dirty="0"/>
              <a:t>) at E(Y) is U4 </a:t>
            </a:r>
          </a:p>
          <a:p>
            <a:r>
              <a:rPr lang="en-US" dirty="0" smtClean="0"/>
              <a:t>Suppose </a:t>
            </a:r>
            <a:r>
              <a:rPr lang="en-US" dirty="0"/>
              <a:t>income is know with certainty at I3. Notice that utility would be U3, which is greater that U4 </a:t>
            </a:r>
          </a:p>
          <a:p>
            <a:r>
              <a:rPr lang="en-US" dirty="0" smtClean="0"/>
              <a:t>Look </a:t>
            </a:r>
            <a:r>
              <a:rPr lang="en-US" dirty="0"/>
              <a:t>at Y4. Note that the </a:t>
            </a:r>
            <a:r>
              <a:rPr lang="en-US" dirty="0" smtClean="0"/>
              <a:t>Y4</a:t>
            </a:r>
          </a:p>
          <a:p>
            <a:r>
              <a:rPr lang="en-US" dirty="0"/>
              <a:t>The line segment (cd) is the “Risk Premium.” It is the amount a person is willing to pay to avoid the risky situation. </a:t>
            </a:r>
          </a:p>
          <a:p>
            <a:r>
              <a:rPr lang="en-US" dirty="0" smtClean="0"/>
              <a:t>If </a:t>
            </a:r>
            <a:r>
              <a:rPr lang="en-US" dirty="0"/>
              <a:t>you offered a person the gamble of Y3 or income Y4, they would be indifferent. </a:t>
            </a:r>
          </a:p>
          <a:p>
            <a:r>
              <a:rPr lang="en-US" dirty="0" smtClean="0"/>
              <a:t>Therefore</a:t>
            </a:r>
            <a:r>
              <a:rPr lang="en-US" dirty="0"/>
              <a:t>, people are willing to sacrifice cash to ‘shed’ risk. </a:t>
            </a:r>
          </a:p>
        </p:txBody>
      </p:sp>
    </p:spTree>
    <p:extLst>
      <p:ext uri="{BB962C8B-B14F-4D97-AF65-F5344CB8AC3E}">
        <p14:creationId xmlns:p14="http://schemas.microsoft.com/office/powerpoint/2010/main" val="9390239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Can you spot the mistake?</a:t>
            </a:r>
            <a:endParaRPr lang="en-US" dirty="0"/>
          </a:p>
        </p:txBody>
      </p:sp>
      <p:pic>
        <p:nvPicPr>
          <p:cNvPr id="4" name="Picture 3"/>
          <p:cNvPicPr>
            <a:picLocks noChangeAspect="1"/>
          </p:cNvPicPr>
          <p:nvPr/>
        </p:nvPicPr>
        <p:blipFill>
          <a:blip r:embed="rId2"/>
          <a:stretch>
            <a:fillRect/>
          </a:stretch>
        </p:blipFill>
        <p:spPr>
          <a:xfrm>
            <a:off x="5399203" y="1690688"/>
            <a:ext cx="6670476" cy="4993105"/>
          </a:xfrm>
          <a:prstGeom prst="rect">
            <a:avLst/>
          </a:prstGeom>
        </p:spPr>
      </p:pic>
    </p:spTree>
    <p:extLst>
      <p:ext uri="{BB962C8B-B14F-4D97-AF65-F5344CB8AC3E}">
        <p14:creationId xmlns:p14="http://schemas.microsoft.com/office/powerpoint/2010/main" val="28058378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averse vs Risk loving vs Risk neutral</a:t>
            </a:r>
            <a:endParaRPr lang="en-US" dirty="0"/>
          </a:p>
        </p:txBody>
      </p:sp>
      <p:sp>
        <p:nvSpPr>
          <p:cNvPr id="3" name="Content Placeholder 2"/>
          <p:cNvSpPr>
            <a:spLocks noGrp="1"/>
          </p:cNvSpPr>
          <p:nvPr>
            <p:ph idx="1"/>
          </p:nvPr>
        </p:nvSpPr>
        <p:spPr/>
        <p:txBody>
          <a:bodyPr/>
          <a:lstStyle/>
          <a:p>
            <a:r>
              <a:rPr lang="en-US" dirty="0" smtClean="0"/>
              <a:t>What in the graph expresses an individual is risk averse? </a:t>
            </a:r>
          </a:p>
          <a:p>
            <a:r>
              <a:rPr lang="en-US" dirty="0" smtClean="0"/>
              <a:t>If an individual is risk loving, their utility function is convex (like u(X)=x^2</a:t>
            </a:r>
          </a:p>
          <a:p>
            <a:endParaRPr lang="en-US" dirty="0" smtClean="0"/>
          </a:p>
          <a:p>
            <a:endParaRPr lang="en-US" dirty="0"/>
          </a:p>
          <a:p>
            <a:endParaRPr lang="en-US" dirty="0" smtClean="0"/>
          </a:p>
          <a:p>
            <a:endParaRPr lang="en-US" dirty="0"/>
          </a:p>
          <a:p>
            <a:r>
              <a:rPr lang="en-US" dirty="0" smtClean="0"/>
              <a:t>What about Risk neutral?</a:t>
            </a:r>
            <a:endParaRPr lang="en-US" dirty="0"/>
          </a:p>
        </p:txBody>
      </p:sp>
      <p:pic>
        <p:nvPicPr>
          <p:cNvPr id="4" name="Picture 3"/>
          <p:cNvPicPr>
            <a:picLocks noChangeAspect="1"/>
          </p:cNvPicPr>
          <p:nvPr/>
        </p:nvPicPr>
        <p:blipFill>
          <a:blip r:embed="rId2"/>
          <a:stretch>
            <a:fillRect/>
          </a:stretch>
        </p:blipFill>
        <p:spPr>
          <a:xfrm>
            <a:off x="5975433" y="3206750"/>
            <a:ext cx="3838575" cy="3105150"/>
          </a:xfrm>
          <a:prstGeom prst="rect">
            <a:avLst/>
          </a:prstGeom>
        </p:spPr>
      </p:pic>
    </p:spTree>
    <p:extLst>
      <p:ext uri="{BB962C8B-B14F-4D97-AF65-F5344CB8AC3E}">
        <p14:creationId xmlns:p14="http://schemas.microsoft.com/office/powerpoint/2010/main" val="2700147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Insurance</a:t>
            </a:r>
            <a:endParaRPr lang="en-US" dirty="0"/>
          </a:p>
        </p:txBody>
      </p:sp>
      <p:sp>
        <p:nvSpPr>
          <p:cNvPr id="3" name="Content Placeholder 2"/>
          <p:cNvSpPr>
            <a:spLocks noGrp="1"/>
          </p:cNvSpPr>
          <p:nvPr>
            <p:ph idx="1"/>
          </p:nvPr>
        </p:nvSpPr>
        <p:spPr/>
        <p:txBody>
          <a:bodyPr/>
          <a:lstStyle/>
          <a:p>
            <a:r>
              <a:rPr lang="en-US" dirty="0" smtClean="0"/>
              <a:t>Consider our Previous problem:</a:t>
            </a:r>
          </a:p>
          <a:p>
            <a:pPr lvl="1"/>
            <a:r>
              <a:rPr lang="pl-PL" dirty="0"/>
              <a:t>E(W) = </a:t>
            </a:r>
            <a:r>
              <a:rPr lang="pl-PL" dirty="0" smtClean="0"/>
              <a:t>$198,500</a:t>
            </a:r>
            <a:endParaRPr lang="en-US" dirty="0" smtClean="0"/>
          </a:p>
          <a:p>
            <a:pPr lvl="1"/>
            <a:r>
              <a:rPr lang="en-US" dirty="0" smtClean="0"/>
              <a:t>L = 75,000 with P=2%</a:t>
            </a:r>
            <a:endParaRPr lang="en-US" dirty="0"/>
          </a:p>
          <a:p>
            <a:pPr lvl="1"/>
            <a:r>
              <a:rPr lang="pl-PL" dirty="0" smtClean="0"/>
              <a:t>E(U</a:t>
            </a:r>
            <a:r>
              <a:rPr lang="en-US" dirty="0"/>
              <a:t>(W)</a:t>
            </a:r>
            <a:r>
              <a:rPr lang="pl-PL" dirty="0" smtClean="0"/>
              <a:t>) </a:t>
            </a:r>
            <a:r>
              <a:rPr lang="pl-PL" dirty="0"/>
              <a:t>= </a:t>
            </a:r>
            <a:r>
              <a:rPr lang="pl-PL" dirty="0" smtClean="0"/>
              <a:t>12.197</a:t>
            </a:r>
            <a:endParaRPr lang="en-US" dirty="0" smtClean="0"/>
          </a:p>
          <a:p>
            <a:pPr lvl="1"/>
            <a:r>
              <a:rPr lang="en-US" dirty="0" smtClean="0"/>
              <a:t>C = </a:t>
            </a:r>
            <a:r>
              <a:rPr lang="en-US" dirty="0"/>
              <a:t>198,128</a:t>
            </a:r>
          </a:p>
          <a:p>
            <a:pPr lvl="1"/>
            <a:r>
              <a:rPr lang="en-US" dirty="0"/>
              <a:t>Expected loss is $1500 </a:t>
            </a:r>
          </a:p>
          <a:p>
            <a:pPr lvl="1"/>
            <a:r>
              <a:rPr lang="en-US" dirty="0"/>
              <a:t>Would be willing to </a:t>
            </a:r>
            <a:r>
              <a:rPr lang="en-US" dirty="0" smtClean="0"/>
              <a:t>pay (risk premium) </a:t>
            </a:r>
            <a:r>
              <a:rPr lang="en-US" dirty="0"/>
              <a:t>$372 to avoid that </a:t>
            </a:r>
            <a:r>
              <a:rPr lang="en-US" dirty="0" smtClean="0"/>
              <a:t>loss</a:t>
            </a:r>
          </a:p>
          <a:p>
            <a:r>
              <a:rPr lang="en-US" dirty="0" smtClean="0"/>
              <a:t>Another firm can capitalize on the risk aversion by providing insurance.</a:t>
            </a:r>
            <a:endParaRPr lang="en-US" dirty="0"/>
          </a:p>
          <a:p>
            <a:endParaRPr lang="en-US" dirty="0"/>
          </a:p>
        </p:txBody>
      </p:sp>
    </p:spTree>
    <p:extLst>
      <p:ext uri="{BB962C8B-B14F-4D97-AF65-F5344CB8AC3E}">
        <p14:creationId xmlns:p14="http://schemas.microsoft.com/office/powerpoint/2010/main" val="34466359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Insurance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Consider our Previous problem:</a:t>
            </a:r>
          </a:p>
          <a:p>
            <a:pPr lvl="1"/>
            <a:r>
              <a:rPr lang="pl-PL" dirty="0"/>
              <a:t>E(W) = </a:t>
            </a:r>
            <a:r>
              <a:rPr lang="pl-PL" dirty="0" smtClean="0"/>
              <a:t>$198,500</a:t>
            </a:r>
            <a:endParaRPr lang="en-US" dirty="0" smtClean="0"/>
          </a:p>
          <a:p>
            <a:pPr lvl="1"/>
            <a:r>
              <a:rPr lang="en-US" dirty="0" smtClean="0"/>
              <a:t>L = 75,000 with P=2%</a:t>
            </a:r>
            <a:endParaRPr lang="en-US" dirty="0"/>
          </a:p>
          <a:p>
            <a:pPr lvl="1"/>
            <a:r>
              <a:rPr lang="pl-PL" dirty="0" smtClean="0"/>
              <a:t>E(U</a:t>
            </a:r>
            <a:r>
              <a:rPr lang="en-US" dirty="0"/>
              <a:t>(W)</a:t>
            </a:r>
            <a:r>
              <a:rPr lang="pl-PL" dirty="0" smtClean="0"/>
              <a:t>) </a:t>
            </a:r>
            <a:r>
              <a:rPr lang="pl-PL" dirty="0"/>
              <a:t>= </a:t>
            </a:r>
            <a:r>
              <a:rPr lang="pl-PL" dirty="0" smtClean="0"/>
              <a:t>12.197</a:t>
            </a:r>
            <a:endParaRPr lang="en-US" dirty="0" smtClean="0"/>
          </a:p>
          <a:p>
            <a:pPr lvl="1"/>
            <a:r>
              <a:rPr lang="en-US" dirty="0" smtClean="0"/>
              <a:t>C = </a:t>
            </a:r>
            <a:r>
              <a:rPr lang="en-US" dirty="0"/>
              <a:t>198,128</a:t>
            </a:r>
          </a:p>
          <a:p>
            <a:pPr lvl="1"/>
            <a:r>
              <a:rPr lang="en-US" dirty="0"/>
              <a:t>Expected loss is $1500 </a:t>
            </a:r>
          </a:p>
          <a:p>
            <a:pPr lvl="1"/>
            <a:r>
              <a:rPr lang="en-US" dirty="0"/>
              <a:t>Would be willing to </a:t>
            </a:r>
            <a:r>
              <a:rPr lang="en-US" dirty="0" smtClean="0"/>
              <a:t>pay (risk premium) </a:t>
            </a:r>
            <a:r>
              <a:rPr lang="en-US" dirty="0"/>
              <a:t>$372 to avoid that </a:t>
            </a:r>
            <a:r>
              <a:rPr lang="en-US" dirty="0" smtClean="0"/>
              <a:t>loss</a:t>
            </a:r>
          </a:p>
          <a:p>
            <a:r>
              <a:rPr lang="en-US" dirty="0" smtClean="0"/>
              <a:t>How much can the firm charge?</a:t>
            </a:r>
          </a:p>
          <a:p>
            <a:r>
              <a:rPr lang="en-US" dirty="0" smtClean="0"/>
              <a:t>What is the firms expected profit?</a:t>
            </a:r>
          </a:p>
          <a:p>
            <a:r>
              <a:rPr lang="en-US" dirty="0" smtClean="0"/>
              <a:t>If the firm is required to keep capital on hand equal to the possible loss, if the insurance premium is paid each year, what is the firms return to capital on hand?</a:t>
            </a:r>
            <a:endParaRPr lang="en-US" dirty="0"/>
          </a:p>
          <a:p>
            <a:endParaRPr lang="en-US" dirty="0"/>
          </a:p>
        </p:txBody>
      </p:sp>
    </p:spTree>
    <p:extLst>
      <p:ext uri="{BB962C8B-B14F-4D97-AF65-F5344CB8AC3E}">
        <p14:creationId xmlns:p14="http://schemas.microsoft.com/office/powerpoint/2010/main" val="72179356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Insurance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How much can the firm charge?</a:t>
            </a:r>
          </a:p>
          <a:p>
            <a:pPr marL="0" indent="0">
              <a:buNone/>
            </a:pPr>
            <a:r>
              <a:rPr lang="en-US" dirty="0"/>
              <a:t>	</a:t>
            </a:r>
            <a:r>
              <a:rPr lang="en-US" dirty="0" smtClean="0"/>
              <a:t>	$1500 + $372 = $1872</a:t>
            </a:r>
          </a:p>
          <a:p>
            <a:r>
              <a:rPr lang="en-US" dirty="0" smtClean="0"/>
              <a:t>What is the firms expected profit from this person if they charge this amount?</a:t>
            </a:r>
          </a:p>
          <a:p>
            <a:pPr marL="0" indent="0">
              <a:buNone/>
            </a:pPr>
            <a:r>
              <a:rPr lang="en-US" dirty="0"/>
              <a:t>	</a:t>
            </a:r>
            <a:r>
              <a:rPr lang="en-US" dirty="0" smtClean="0"/>
              <a:t>		$372</a:t>
            </a:r>
          </a:p>
          <a:p>
            <a:r>
              <a:rPr lang="en-US" dirty="0" smtClean="0"/>
              <a:t>If the firm is required to keep capital on hand equal to the possible loss, if the insurance premium is paid each year, what is the firms return to capital on hand?</a:t>
            </a:r>
          </a:p>
          <a:p>
            <a:pPr marL="0" indent="0">
              <a:buNone/>
            </a:pPr>
            <a:r>
              <a:rPr lang="en-US" dirty="0"/>
              <a:t>	</a:t>
            </a:r>
            <a:r>
              <a:rPr lang="en-US" dirty="0" smtClean="0"/>
              <a:t>Capital requirement is $75,000, so return is $372/$75,000 = .00496</a:t>
            </a:r>
          </a:p>
          <a:p>
            <a:r>
              <a:rPr lang="en-US" dirty="0"/>
              <a:t>If the firm is required to keep capital on hand equal to the </a:t>
            </a:r>
            <a:r>
              <a:rPr lang="en-US" dirty="0" smtClean="0"/>
              <a:t>10% of the possible </a:t>
            </a:r>
            <a:r>
              <a:rPr lang="en-US" dirty="0"/>
              <a:t>loss, if the insurance premium is paid each year, what is the firms return to capital on hand?</a:t>
            </a:r>
          </a:p>
          <a:p>
            <a:pPr marL="0" indent="0">
              <a:buNone/>
            </a:pPr>
            <a:r>
              <a:rPr lang="en-US" dirty="0"/>
              <a:t>	Capital requirement is $</a:t>
            </a:r>
            <a:r>
              <a:rPr lang="en-US" dirty="0" smtClean="0"/>
              <a:t>7,500</a:t>
            </a:r>
            <a:r>
              <a:rPr lang="en-US" dirty="0"/>
              <a:t>, so return is $372/$</a:t>
            </a:r>
            <a:r>
              <a:rPr lang="en-US" dirty="0" smtClean="0"/>
              <a:t>7,500 </a:t>
            </a:r>
            <a:r>
              <a:rPr lang="en-US" dirty="0"/>
              <a:t>= </a:t>
            </a:r>
            <a:r>
              <a:rPr lang="en-US" dirty="0" smtClean="0"/>
              <a:t>.0496</a:t>
            </a:r>
            <a:endParaRPr lang="en-US" dirty="0"/>
          </a:p>
          <a:p>
            <a:pPr marL="0" indent="0">
              <a:buNone/>
            </a:pPr>
            <a:endParaRPr lang="en-US" dirty="0"/>
          </a:p>
          <a:p>
            <a:endParaRPr lang="en-US" dirty="0"/>
          </a:p>
        </p:txBody>
      </p:sp>
    </p:spTree>
    <p:extLst>
      <p:ext uri="{BB962C8B-B14F-4D97-AF65-F5344CB8AC3E}">
        <p14:creationId xmlns:p14="http://schemas.microsoft.com/office/powerpoint/2010/main" val="1678912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Diminishing Marginal Returns</a:t>
            </a:r>
            <a:endParaRPr lang="en-US" dirty="0"/>
          </a:p>
        </p:txBody>
      </p:sp>
      <p:sp>
        <p:nvSpPr>
          <p:cNvPr id="3" name="Content Placeholder 2"/>
          <p:cNvSpPr>
            <a:spLocks noGrp="1"/>
          </p:cNvSpPr>
          <p:nvPr>
            <p:ph idx="1"/>
          </p:nvPr>
        </p:nvSpPr>
        <p:spPr/>
        <p:txBody>
          <a:bodyPr/>
          <a:lstStyle/>
          <a:p>
            <a:r>
              <a:rPr lang="en-US" dirty="0" smtClean="0"/>
              <a:t>Utility is generally concave</a:t>
            </a:r>
          </a:p>
          <a:p>
            <a:pPr lvl="1"/>
            <a:r>
              <a:rPr lang="en-US" dirty="0" smtClean="0"/>
              <a:t>U(E(x))&gt;E(U(x))</a:t>
            </a:r>
          </a:p>
          <a:p>
            <a:pPr lvl="1"/>
            <a:r>
              <a:rPr lang="en-US" dirty="0" smtClean="0"/>
              <a:t>(also </a:t>
            </a:r>
            <a:r>
              <a:rPr lang="en-US" dirty="0"/>
              <a:t>U’’(x)&lt;</a:t>
            </a:r>
            <a:r>
              <a:rPr lang="en-US" dirty="0" smtClean="0"/>
              <a:t>0)</a:t>
            </a:r>
          </a:p>
          <a:p>
            <a:r>
              <a:rPr lang="en-US" dirty="0" smtClean="0"/>
              <a:t>Examples</a:t>
            </a:r>
          </a:p>
          <a:p>
            <a:pPr lvl="1"/>
            <a:r>
              <a:rPr lang="en-US" dirty="0" smtClean="0"/>
              <a:t>y=ln(x)</a:t>
            </a:r>
          </a:p>
          <a:p>
            <a:pPr lvl="1"/>
            <a:endParaRPr lang="en-US" dirty="0" smtClean="0"/>
          </a:p>
          <a:p>
            <a:pPr lvl="1"/>
            <a:endParaRPr lang="en-US" dirty="0"/>
          </a:p>
          <a:p>
            <a:pPr lvl="1"/>
            <a:endParaRPr lang="en-US" dirty="0" smtClean="0"/>
          </a:p>
          <a:p>
            <a:pPr lvl="1"/>
            <a:r>
              <a:rPr lang="en-US" dirty="0" smtClean="0"/>
              <a:t>y=√x</a:t>
            </a:r>
          </a:p>
        </p:txBody>
      </p:sp>
      <p:pic>
        <p:nvPicPr>
          <p:cNvPr id="1026" name="Picture 2" descr="https://upload.wikimedia.org/wikipedia/commons/thumb/4/4a/Square_root_0_25.svg/400px-Square_root_0_25.sv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91563" y="4739772"/>
            <a:ext cx="3810000" cy="198120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upload.wikimedia.org/wikipedia/commons/thumb/e/ea/Log.svg/300px-Log.svg.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46611" y="1383632"/>
            <a:ext cx="4585640" cy="30112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95629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Insurance</a:t>
            </a:r>
            <a:endParaRPr lang="en-US" dirty="0"/>
          </a:p>
        </p:txBody>
      </p:sp>
      <p:sp>
        <p:nvSpPr>
          <p:cNvPr id="3" name="Content Placeholder 2"/>
          <p:cNvSpPr>
            <a:spLocks noGrp="1"/>
          </p:cNvSpPr>
          <p:nvPr>
            <p:ph idx="1"/>
          </p:nvPr>
        </p:nvSpPr>
        <p:spPr/>
        <p:txBody>
          <a:bodyPr/>
          <a:lstStyle/>
          <a:p>
            <a:r>
              <a:rPr lang="en-US" dirty="0"/>
              <a:t>Suppose you can buy insurance that costs you PREM. The insurance pay you to compensate for the loss L. </a:t>
            </a:r>
            <a:endParaRPr lang="en-US" dirty="0" smtClean="0"/>
          </a:p>
          <a:p>
            <a:r>
              <a:rPr lang="en-US" dirty="0" smtClean="0"/>
              <a:t>In </a:t>
            </a:r>
            <a:r>
              <a:rPr lang="en-US" dirty="0"/>
              <a:t>good state, income </a:t>
            </a:r>
            <a:r>
              <a:rPr lang="en-US" dirty="0" smtClean="0"/>
              <a:t>is </a:t>
            </a:r>
          </a:p>
          <a:p>
            <a:pPr marL="0" indent="0">
              <a:buNone/>
            </a:pPr>
            <a:r>
              <a:rPr lang="en-US" dirty="0"/>
              <a:t>	</a:t>
            </a:r>
            <a:r>
              <a:rPr lang="en-US" dirty="0" smtClean="0"/>
              <a:t>			Y-</a:t>
            </a:r>
            <a:r>
              <a:rPr lang="en-US" dirty="0" err="1" smtClean="0"/>
              <a:t>Prem</a:t>
            </a:r>
            <a:endParaRPr lang="en-US" dirty="0" smtClean="0"/>
          </a:p>
          <a:p>
            <a:r>
              <a:rPr lang="en-US" dirty="0" smtClean="0"/>
              <a:t>In </a:t>
            </a:r>
            <a:r>
              <a:rPr lang="en-US" dirty="0"/>
              <a:t>bad </a:t>
            </a:r>
            <a:r>
              <a:rPr lang="en-US" dirty="0" smtClean="0"/>
              <a:t>state; you paid </a:t>
            </a:r>
            <a:r>
              <a:rPr lang="en-US" dirty="0"/>
              <a:t>PREM, lose </a:t>
            </a:r>
            <a:r>
              <a:rPr lang="en-US" dirty="0" smtClean="0"/>
              <a:t>L, and </a:t>
            </a:r>
            <a:r>
              <a:rPr lang="en-US" dirty="0"/>
              <a:t>receive PAYMENT, therefore, income is </a:t>
            </a:r>
          </a:p>
          <a:p>
            <a:pPr marL="0" indent="0">
              <a:buNone/>
            </a:pPr>
            <a:r>
              <a:rPr lang="en-US" dirty="0" smtClean="0"/>
              <a:t>			Y-</a:t>
            </a:r>
            <a:r>
              <a:rPr lang="en-US" dirty="0" err="1" smtClean="0"/>
              <a:t>Prem</a:t>
            </a:r>
            <a:r>
              <a:rPr lang="en-US" dirty="0" smtClean="0"/>
              <a:t>-L+PAYMENT</a:t>
            </a:r>
            <a:endParaRPr lang="en-US" dirty="0"/>
          </a:p>
          <a:p>
            <a:r>
              <a:rPr lang="en-US" dirty="0" smtClean="0"/>
              <a:t>If PAYMENT=L, income </a:t>
            </a:r>
            <a:r>
              <a:rPr lang="en-US" dirty="0"/>
              <a:t>in the bad state </a:t>
            </a:r>
            <a:r>
              <a:rPr lang="en-US" dirty="0" smtClean="0"/>
              <a:t>is</a:t>
            </a:r>
          </a:p>
          <a:p>
            <a:pPr marL="0" indent="0">
              <a:buNone/>
            </a:pPr>
            <a:r>
              <a:rPr lang="en-US" dirty="0"/>
              <a:t>	</a:t>
            </a:r>
            <a:r>
              <a:rPr lang="en-US" dirty="0" smtClean="0"/>
              <a:t>			Y-</a:t>
            </a:r>
            <a:r>
              <a:rPr lang="en-US" dirty="0" err="1" smtClean="0"/>
              <a:t>Prem</a:t>
            </a:r>
            <a:endParaRPr lang="en-US" dirty="0" smtClean="0"/>
          </a:p>
          <a:p>
            <a:endParaRPr lang="en-US" dirty="0"/>
          </a:p>
        </p:txBody>
      </p:sp>
    </p:spTree>
    <p:extLst>
      <p:ext uri="{BB962C8B-B14F-4D97-AF65-F5344CB8AC3E}">
        <p14:creationId xmlns:p14="http://schemas.microsoft.com/office/powerpoint/2010/main" val="133143730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6713519" y="1955384"/>
            <a:ext cx="5368192" cy="4018296"/>
          </a:xfrm>
          <a:prstGeom prst="rect">
            <a:avLst/>
          </a:prstGeom>
        </p:spPr>
      </p:pic>
      <p:sp>
        <p:nvSpPr>
          <p:cNvPr id="2" name="Title 1"/>
          <p:cNvSpPr>
            <a:spLocks noGrp="1"/>
          </p:cNvSpPr>
          <p:nvPr>
            <p:ph type="title"/>
          </p:nvPr>
        </p:nvSpPr>
        <p:spPr/>
        <p:txBody>
          <a:bodyPr/>
          <a:lstStyle/>
          <a:p>
            <a:r>
              <a:rPr lang="en-US" dirty="0" smtClean="0"/>
              <a:t>Role of Insurance</a:t>
            </a:r>
            <a:endParaRPr lang="en-US" dirty="0"/>
          </a:p>
        </p:txBody>
      </p:sp>
      <p:sp>
        <p:nvSpPr>
          <p:cNvPr id="3" name="Content Placeholder 2"/>
          <p:cNvSpPr>
            <a:spLocks noGrp="1"/>
          </p:cNvSpPr>
          <p:nvPr>
            <p:ph idx="1"/>
          </p:nvPr>
        </p:nvSpPr>
        <p:spPr>
          <a:xfrm>
            <a:off x="838200" y="1437774"/>
            <a:ext cx="6964279" cy="5269831"/>
          </a:xfrm>
        </p:spPr>
        <p:txBody>
          <a:bodyPr>
            <a:normAutofit fontScale="92500" lnSpcReduction="10000"/>
          </a:bodyPr>
          <a:lstStyle/>
          <a:p>
            <a:r>
              <a:rPr lang="en-US" dirty="0"/>
              <a:t>Notice that insurance has made income certain. You will always have income of Y-PREM </a:t>
            </a:r>
            <a:endParaRPr lang="en-US" dirty="0" smtClean="0"/>
          </a:p>
          <a:p>
            <a:r>
              <a:rPr lang="en-US" dirty="0" smtClean="0"/>
              <a:t>What </a:t>
            </a:r>
            <a:r>
              <a:rPr lang="en-US" dirty="0"/>
              <a:t>is the most this person will pay for insurance? </a:t>
            </a:r>
          </a:p>
          <a:p>
            <a:pPr lvl="1"/>
            <a:r>
              <a:rPr lang="en-US" dirty="0" smtClean="0"/>
              <a:t>The </a:t>
            </a:r>
            <a:r>
              <a:rPr lang="en-US" dirty="0"/>
              <a:t>expected loss is </a:t>
            </a:r>
            <a:r>
              <a:rPr lang="en-US" dirty="0" smtClean="0"/>
              <a:t>p*L </a:t>
            </a:r>
            <a:endParaRPr lang="en-US" dirty="0"/>
          </a:p>
          <a:p>
            <a:pPr lvl="1"/>
            <a:r>
              <a:rPr lang="en-US" dirty="0" smtClean="0"/>
              <a:t>Expected </a:t>
            </a:r>
            <a:r>
              <a:rPr lang="en-US" dirty="0"/>
              <a:t>income is E(Y) </a:t>
            </a:r>
          </a:p>
          <a:p>
            <a:pPr lvl="1"/>
            <a:r>
              <a:rPr lang="en-US" dirty="0" smtClean="0"/>
              <a:t>The </a:t>
            </a:r>
            <a:r>
              <a:rPr lang="en-US" dirty="0"/>
              <a:t>expected utility is U2 </a:t>
            </a:r>
          </a:p>
          <a:p>
            <a:r>
              <a:rPr lang="en-US" dirty="0" smtClean="0"/>
              <a:t>People </a:t>
            </a:r>
            <a:r>
              <a:rPr lang="en-US" dirty="0"/>
              <a:t>would always be willing to pay a premium that equaled the expected </a:t>
            </a:r>
            <a:r>
              <a:rPr lang="en-US" dirty="0" smtClean="0"/>
              <a:t>loss</a:t>
            </a:r>
          </a:p>
          <a:p>
            <a:r>
              <a:rPr lang="en-US" dirty="0"/>
              <a:t>But they are also willing to pay a premium to shed risk (line cd) </a:t>
            </a:r>
            <a:endParaRPr lang="en-US" dirty="0" smtClean="0"/>
          </a:p>
          <a:p>
            <a:r>
              <a:rPr lang="en-US" dirty="0" smtClean="0"/>
              <a:t>The </a:t>
            </a:r>
            <a:r>
              <a:rPr lang="en-US" dirty="0"/>
              <a:t>maximum amount they are willing to pay is expected loss + risk </a:t>
            </a:r>
            <a:r>
              <a:rPr lang="en-US" dirty="0" smtClean="0"/>
              <a:t>premium</a:t>
            </a:r>
          </a:p>
          <a:p>
            <a:pPr lvl="1"/>
            <a:r>
              <a:rPr lang="en-US" dirty="0" smtClean="0"/>
              <a:t>Note: Y4 is the certainty equivalence</a:t>
            </a:r>
            <a:endParaRPr lang="en-US" dirty="0"/>
          </a:p>
        </p:txBody>
      </p:sp>
    </p:spTree>
    <p:extLst>
      <p:ext uri="{BB962C8B-B14F-4D97-AF65-F5344CB8AC3E}">
        <p14:creationId xmlns:p14="http://schemas.microsoft.com/office/powerpoint/2010/main" val="6404486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 final example</a:t>
            </a:r>
            <a:endParaRPr lang="en-US" dirty="0"/>
          </a:p>
        </p:txBody>
      </p:sp>
      <p:sp>
        <p:nvSpPr>
          <p:cNvPr id="3" name="Content Placeholder 2"/>
          <p:cNvSpPr>
            <a:spLocks noGrp="1"/>
          </p:cNvSpPr>
          <p:nvPr>
            <p:ph idx="1"/>
          </p:nvPr>
        </p:nvSpPr>
        <p:spPr/>
        <p:txBody>
          <a:bodyPr/>
          <a:lstStyle/>
          <a:p>
            <a:r>
              <a:rPr lang="en-US" dirty="0"/>
              <a:t>Suppose income is $50K, and there is a 5% chance of having a car accident that will generate $15,000 in loss </a:t>
            </a:r>
            <a:endParaRPr lang="en-US" dirty="0" smtClean="0"/>
          </a:p>
          <a:p>
            <a:r>
              <a:rPr lang="en-US" dirty="0" smtClean="0"/>
              <a:t>Expected </a:t>
            </a:r>
            <a:r>
              <a:rPr lang="en-US" dirty="0"/>
              <a:t>loss is .05(15K) = $750 </a:t>
            </a:r>
          </a:p>
          <a:p>
            <a:r>
              <a:rPr lang="en-US" dirty="0" smtClean="0"/>
              <a:t>U </a:t>
            </a:r>
            <a:r>
              <a:rPr lang="en-US" dirty="0"/>
              <a:t>= ln(y</a:t>
            </a:r>
            <a:r>
              <a:rPr lang="en-US" dirty="0" smtClean="0"/>
              <a:t>)</a:t>
            </a:r>
          </a:p>
          <a:p>
            <a:r>
              <a:rPr lang="en-US" dirty="0" smtClean="0"/>
              <a:t>What is E(U)?</a:t>
            </a:r>
          </a:p>
          <a:p>
            <a:r>
              <a:rPr lang="en-US" dirty="0" smtClean="0"/>
              <a:t>E(U)=10.8</a:t>
            </a:r>
            <a:r>
              <a:rPr lang="en-US" dirty="0"/>
              <a:t> </a:t>
            </a:r>
          </a:p>
        </p:txBody>
      </p:sp>
    </p:spTree>
    <p:extLst>
      <p:ext uri="{BB962C8B-B14F-4D97-AF65-F5344CB8AC3E}">
        <p14:creationId xmlns:p14="http://schemas.microsoft.com/office/powerpoint/2010/main" val="2242299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 final example</a:t>
            </a:r>
            <a:endParaRPr lang="en-US" dirty="0"/>
          </a:p>
        </p:txBody>
      </p:sp>
      <p:sp>
        <p:nvSpPr>
          <p:cNvPr id="3" name="Content Placeholder 2"/>
          <p:cNvSpPr>
            <a:spLocks noGrp="1"/>
          </p:cNvSpPr>
          <p:nvPr>
            <p:ph idx="1"/>
          </p:nvPr>
        </p:nvSpPr>
        <p:spPr/>
        <p:txBody>
          <a:bodyPr/>
          <a:lstStyle/>
          <a:p>
            <a:r>
              <a:rPr lang="en-US" dirty="0"/>
              <a:t>What is the most someone will pay for insurance? </a:t>
            </a:r>
            <a:endParaRPr lang="en-US" dirty="0" smtClean="0"/>
          </a:p>
          <a:p>
            <a:r>
              <a:rPr lang="en-US" dirty="0" smtClean="0"/>
              <a:t>People </a:t>
            </a:r>
            <a:r>
              <a:rPr lang="en-US" dirty="0"/>
              <a:t>would purchase insurance so long as utility with certainty is at least 10.8 (expected utility without insurance) </a:t>
            </a:r>
          </a:p>
          <a:p>
            <a:r>
              <a:rPr lang="en-US" dirty="0" smtClean="0"/>
              <a:t>U* </a:t>
            </a:r>
            <a:r>
              <a:rPr lang="en-US" dirty="0"/>
              <a:t>=U(Y – </a:t>
            </a:r>
            <a:r>
              <a:rPr lang="en-US" dirty="0" err="1"/>
              <a:t>Prem</a:t>
            </a:r>
            <a:r>
              <a:rPr lang="en-US" dirty="0"/>
              <a:t>) ≥ </a:t>
            </a:r>
            <a:r>
              <a:rPr lang="en-US" dirty="0" smtClean="0"/>
              <a:t>10.8</a:t>
            </a:r>
          </a:p>
          <a:p>
            <a:r>
              <a:rPr lang="en-US" dirty="0" smtClean="0"/>
              <a:t>Solve for </a:t>
            </a:r>
            <a:r>
              <a:rPr lang="en-US" dirty="0" err="1" smtClean="0"/>
              <a:t>Prem</a:t>
            </a:r>
            <a:r>
              <a:rPr lang="en-US" dirty="0" smtClean="0"/>
              <a:t>, CE, risk premium</a:t>
            </a:r>
          </a:p>
          <a:p>
            <a:r>
              <a:rPr lang="en-US" dirty="0" smtClean="0"/>
              <a:t>979 ≥ PREM</a:t>
            </a:r>
          </a:p>
          <a:p>
            <a:r>
              <a:rPr lang="en-US" dirty="0" smtClean="0"/>
              <a:t>CE = 49,021</a:t>
            </a:r>
          </a:p>
          <a:p>
            <a:r>
              <a:rPr lang="en-US" dirty="0" smtClean="0"/>
              <a:t>Risk premium = E(Y) – CE = 49,250 – 49,021 = 229</a:t>
            </a:r>
            <a:endParaRPr lang="en-US" dirty="0"/>
          </a:p>
        </p:txBody>
      </p:sp>
    </p:spTree>
    <p:extLst>
      <p:ext uri="{BB962C8B-B14F-4D97-AF65-F5344CB8AC3E}">
        <p14:creationId xmlns:p14="http://schemas.microsoft.com/office/powerpoint/2010/main" val="3619888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 final example</a:t>
            </a:r>
            <a:endParaRPr lang="en-US" dirty="0"/>
          </a:p>
        </p:txBody>
      </p:sp>
      <p:sp>
        <p:nvSpPr>
          <p:cNvPr id="3" name="Content Placeholder 2"/>
          <p:cNvSpPr>
            <a:spLocks noGrp="1"/>
          </p:cNvSpPr>
          <p:nvPr>
            <p:ph idx="1"/>
          </p:nvPr>
        </p:nvSpPr>
        <p:spPr/>
        <p:txBody>
          <a:bodyPr/>
          <a:lstStyle/>
          <a:p>
            <a:r>
              <a:rPr lang="en-US" dirty="0" smtClean="0"/>
              <a:t>Recall </a:t>
            </a:r>
            <a:r>
              <a:rPr lang="en-US" dirty="0"/>
              <a:t>that the expected loss is $750 but this person is willing to pay more than the expected loss to avoid the risk </a:t>
            </a:r>
            <a:endParaRPr lang="en-US" dirty="0" smtClean="0"/>
          </a:p>
          <a:p>
            <a:r>
              <a:rPr lang="en-US" dirty="0" smtClean="0"/>
              <a:t>Pay </a:t>
            </a:r>
            <a:r>
              <a:rPr lang="en-US" dirty="0"/>
              <a:t>$750 (expected loss), plus the risk premium ($</a:t>
            </a:r>
            <a:r>
              <a:rPr lang="en-US" dirty="0" smtClean="0"/>
              <a:t>979- </a:t>
            </a:r>
            <a:r>
              <a:rPr lang="en-US" dirty="0"/>
              <a:t>$750) = </a:t>
            </a:r>
            <a:r>
              <a:rPr lang="en-US" dirty="0" smtClean="0"/>
              <a:t>229</a:t>
            </a:r>
            <a:endParaRPr lang="en-US" dirty="0"/>
          </a:p>
        </p:txBody>
      </p:sp>
      <p:pic>
        <p:nvPicPr>
          <p:cNvPr id="4" name="Picture 3"/>
          <p:cNvPicPr>
            <a:picLocks noChangeAspect="1"/>
          </p:cNvPicPr>
          <p:nvPr/>
        </p:nvPicPr>
        <p:blipFill>
          <a:blip r:embed="rId2"/>
          <a:stretch>
            <a:fillRect/>
          </a:stretch>
        </p:blipFill>
        <p:spPr>
          <a:xfrm>
            <a:off x="4019550" y="3299660"/>
            <a:ext cx="4152900" cy="3086100"/>
          </a:xfrm>
          <a:prstGeom prst="rect">
            <a:avLst/>
          </a:prstGeom>
        </p:spPr>
      </p:pic>
    </p:spTree>
    <p:extLst>
      <p:ext uri="{BB962C8B-B14F-4D97-AF65-F5344CB8AC3E}">
        <p14:creationId xmlns:p14="http://schemas.microsoft.com/office/powerpoint/2010/main" val="364620734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Theory of the firm</a:t>
            </a:r>
            <a:endParaRPr lang="en-US" dirty="0"/>
          </a:p>
        </p:txBody>
      </p:sp>
      <p:sp>
        <p:nvSpPr>
          <p:cNvPr id="3" name="Content Placeholder 2"/>
          <p:cNvSpPr>
            <a:spLocks noGrp="1"/>
          </p:cNvSpPr>
          <p:nvPr>
            <p:ph idx="1"/>
          </p:nvPr>
        </p:nvSpPr>
        <p:spPr/>
        <p:txBody>
          <a:bodyPr/>
          <a:lstStyle/>
          <a:p>
            <a:r>
              <a:rPr lang="en-US" dirty="0" smtClean="0"/>
              <a:t>What is the firms expected profit if the full risk premium is charged?</a:t>
            </a:r>
          </a:p>
          <a:p>
            <a:pPr marL="0" indent="0">
              <a:buNone/>
            </a:pPr>
            <a:r>
              <a:rPr lang="en-US" dirty="0" smtClean="0"/>
              <a:t>			$229</a:t>
            </a:r>
          </a:p>
          <a:p>
            <a:r>
              <a:rPr lang="en-US" dirty="0" smtClean="0"/>
              <a:t>If the firm must keep 100% of capital on hand, what is the return to this capital?</a:t>
            </a:r>
            <a:endParaRPr lang="en-US" dirty="0"/>
          </a:p>
          <a:p>
            <a:pPr marL="0" indent="0">
              <a:buNone/>
            </a:pPr>
            <a:r>
              <a:rPr lang="en-US" dirty="0" smtClean="0"/>
              <a:t>			$229/$15,000 = 1.5%</a:t>
            </a:r>
            <a:endParaRPr lang="en-US" dirty="0"/>
          </a:p>
          <a:p>
            <a:r>
              <a:rPr lang="en-US" dirty="0" smtClean="0"/>
              <a:t>If the market is perfectly competitive, profits will shrink – theoretically shrinking to zero. What would the premium be if markets were perfectly competitive?</a:t>
            </a:r>
          </a:p>
          <a:p>
            <a:pPr marL="0" indent="0">
              <a:buNone/>
            </a:pPr>
            <a:r>
              <a:rPr lang="en-US" dirty="0"/>
              <a:t>	</a:t>
            </a:r>
            <a:r>
              <a:rPr lang="en-US" dirty="0" smtClean="0"/>
              <a:t>		E(Loss) = $750</a:t>
            </a:r>
          </a:p>
          <a:p>
            <a:endParaRPr lang="en-US" dirty="0"/>
          </a:p>
          <a:p>
            <a:endParaRPr lang="en-US" dirty="0"/>
          </a:p>
        </p:txBody>
      </p:sp>
    </p:spTree>
    <p:extLst>
      <p:ext uri="{BB962C8B-B14F-4D97-AF65-F5344CB8AC3E}">
        <p14:creationId xmlns:p14="http://schemas.microsoft.com/office/powerpoint/2010/main" val="240298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Demand for Insurance</a:t>
            </a:r>
            <a:endParaRPr lang="en-US" dirty="0"/>
          </a:p>
        </p:txBody>
      </p:sp>
      <p:sp>
        <p:nvSpPr>
          <p:cNvPr id="3" name="Content Placeholder 2"/>
          <p:cNvSpPr>
            <a:spLocks noGrp="1"/>
          </p:cNvSpPr>
          <p:nvPr>
            <p:ph idx="1"/>
          </p:nvPr>
        </p:nvSpPr>
        <p:spPr/>
        <p:txBody>
          <a:bodyPr/>
          <a:lstStyle/>
          <a:p>
            <a:r>
              <a:rPr lang="en-US" dirty="0" smtClean="0"/>
              <a:t>Factors of Demand:</a:t>
            </a:r>
          </a:p>
          <a:p>
            <a:pPr lvl="1"/>
            <a:r>
              <a:rPr lang="en-US" dirty="0" smtClean="0"/>
              <a:t>Risk Aversion</a:t>
            </a:r>
          </a:p>
          <a:p>
            <a:pPr lvl="1"/>
            <a:r>
              <a:rPr lang="en-US" dirty="0" smtClean="0"/>
              <a:t>Perception of Risk</a:t>
            </a:r>
          </a:p>
          <a:p>
            <a:pPr lvl="1"/>
            <a:r>
              <a:rPr lang="en-US" dirty="0" smtClean="0"/>
              <a:t>Peer Behavior</a:t>
            </a:r>
          </a:p>
          <a:p>
            <a:pPr lvl="1"/>
            <a:r>
              <a:rPr lang="en-US" dirty="0" smtClean="0"/>
              <a:t>Wealth and Income</a:t>
            </a:r>
          </a:p>
          <a:p>
            <a:pPr lvl="1"/>
            <a:r>
              <a:rPr lang="en-US" dirty="0" smtClean="0"/>
              <a:t>Ability to Externalize Risk</a:t>
            </a:r>
          </a:p>
          <a:p>
            <a:pPr lvl="2"/>
            <a:r>
              <a:rPr lang="en-US" dirty="0" smtClean="0"/>
              <a:t>Moral Hazard</a:t>
            </a:r>
          </a:p>
          <a:p>
            <a:pPr lvl="1"/>
            <a:endParaRPr lang="en-US" dirty="0"/>
          </a:p>
        </p:txBody>
      </p:sp>
    </p:spTree>
    <p:extLst>
      <p:ext uri="{BB962C8B-B14F-4D97-AF65-F5344CB8AC3E}">
        <p14:creationId xmlns:p14="http://schemas.microsoft.com/office/powerpoint/2010/main" val="67164400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Diversification and Pooling and the Role of the Standard Deviation</a:t>
            </a:r>
            <a:endParaRPr lang="en-US" dirty="0"/>
          </a:p>
        </p:txBody>
      </p:sp>
      <p:sp>
        <p:nvSpPr>
          <p:cNvPr id="3" name="Content Placeholder 2"/>
          <p:cNvSpPr>
            <a:spLocks noGrp="1"/>
          </p:cNvSpPr>
          <p:nvPr>
            <p:ph idx="1"/>
          </p:nvPr>
        </p:nvSpPr>
        <p:spPr/>
        <p:txBody>
          <a:bodyPr/>
          <a:lstStyle/>
          <a:p>
            <a:r>
              <a:rPr lang="en-US" dirty="0" smtClean="0"/>
              <a:t>In a sense, Insurance is a mechanism by which the cost of risks are mediated through </a:t>
            </a:r>
            <a:r>
              <a:rPr lang="en-US" b="1" dirty="0" smtClean="0"/>
              <a:t>pooling</a:t>
            </a:r>
          </a:p>
          <a:p>
            <a:pPr lvl="1"/>
            <a:r>
              <a:rPr lang="en-US" dirty="0" smtClean="0"/>
              <a:t>The insured are willing to pay a risk premium to cover administrative and transaction costs of the pool in return for the reduction in risk</a:t>
            </a:r>
          </a:p>
          <a:p>
            <a:pPr lvl="1"/>
            <a:r>
              <a:rPr lang="en-US" dirty="0" smtClean="0"/>
              <a:t>Members of a pool do not necessarily make equal contributions</a:t>
            </a:r>
          </a:p>
          <a:p>
            <a:pPr lvl="2"/>
            <a:r>
              <a:rPr lang="en-US" dirty="0" smtClean="0"/>
              <a:t>Contributions may be increasing in level of risk and exposure</a:t>
            </a:r>
          </a:p>
          <a:p>
            <a:pPr lvl="2"/>
            <a:endParaRPr lang="en-US" dirty="0"/>
          </a:p>
        </p:txBody>
      </p:sp>
    </p:spTree>
    <p:extLst>
      <p:ext uri="{BB962C8B-B14F-4D97-AF65-F5344CB8AC3E}">
        <p14:creationId xmlns:p14="http://schemas.microsoft.com/office/powerpoint/2010/main" val="210824875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Diversification and Pooling and the Role of the Standard Deviation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0013551"/>
              </p:ext>
            </p:extLst>
          </p:nvPr>
        </p:nvGraphicFramePr>
        <p:xfrm>
          <a:off x="838200" y="1825625"/>
          <a:ext cx="10515600" cy="138176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1179814526"/>
                    </a:ext>
                  </a:extLst>
                </a:gridCol>
                <a:gridCol w="5257800">
                  <a:extLst>
                    <a:ext uri="{9D8B030D-6E8A-4147-A177-3AD203B41FA5}">
                      <a16:colId xmlns:a16="http://schemas.microsoft.com/office/drawing/2014/main" val="3672573941"/>
                    </a:ext>
                  </a:extLst>
                </a:gridCol>
              </a:tblGrid>
              <a:tr h="370840">
                <a:tc>
                  <a:txBody>
                    <a:bodyPr/>
                    <a:lstStyle/>
                    <a:p>
                      <a:r>
                        <a:rPr lang="en-US" dirty="0" smtClean="0"/>
                        <a:t>Risky Situation</a:t>
                      </a:r>
                      <a:endParaRPr lang="en-US" dirty="0"/>
                    </a:p>
                  </a:txBody>
                  <a:tcPr/>
                </a:tc>
                <a:tc>
                  <a:txBody>
                    <a:bodyPr/>
                    <a:lstStyle/>
                    <a:p>
                      <a:r>
                        <a:rPr lang="en-US" dirty="0" smtClean="0"/>
                        <a:t>No Risk</a:t>
                      </a:r>
                      <a:r>
                        <a:rPr lang="en-US" baseline="0" dirty="0" smtClean="0"/>
                        <a:t> Situation</a:t>
                      </a:r>
                      <a:endParaRPr lang="en-US" dirty="0"/>
                    </a:p>
                  </a:txBody>
                  <a:tcPr/>
                </a:tc>
                <a:extLst>
                  <a:ext uri="{0D108BD9-81ED-4DB2-BD59-A6C34878D82A}">
                    <a16:rowId xmlns:a16="http://schemas.microsoft.com/office/drawing/2014/main" val="2094887693"/>
                  </a:ext>
                </a:extLst>
              </a:tr>
              <a:tr h="370840">
                <a:tc>
                  <a:txBody>
                    <a:bodyPr/>
                    <a:lstStyle/>
                    <a:p>
                      <a:r>
                        <a:rPr lang="en-US" dirty="0" smtClean="0"/>
                        <a:t>E(Y)=49,250</a:t>
                      </a:r>
                    </a:p>
                    <a:p>
                      <a:r>
                        <a:rPr lang="en-US" dirty="0" smtClean="0"/>
                        <a:t>SD(Y)=3.3</a:t>
                      </a:r>
                    </a:p>
                  </a:txBody>
                  <a:tcPr/>
                </a:tc>
                <a:tc>
                  <a:txBody>
                    <a:bodyPr/>
                    <a:lstStyle/>
                    <a:p>
                      <a:r>
                        <a:rPr lang="en-US" dirty="0" smtClean="0"/>
                        <a:t>E(Y)=49,021</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SD(Y)=0</a:t>
                      </a:r>
                    </a:p>
                  </a:txBody>
                  <a:tcPr/>
                </a:tc>
                <a:extLst>
                  <a:ext uri="{0D108BD9-81ED-4DB2-BD59-A6C34878D82A}">
                    <a16:rowId xmlns:a16="http://schemas.microsoft.com/office/drawing/2014/main" val="2771965095"/>
                  </a:ext>
                </a:extLst>
              </a:tr>
              <a:tr h="370840">
                <a:tc>
                  <a:txBody>
                    <a:bodyPr/>
                    <a:lstStyle/>
                    <a:p>
                      <a:r>
                        <a:rPr lang="en-US" dirty="0" smtClean="0"/>
                        <a:t>U(E(Y))=10.8</a:t>
                      </a:r>
                      <a:endParaRPr lang="en-US" dirty="0"/>
                    </a:p>
                  </a:txBody>
                  <a:tcPr/>
                </a:tc>
                <a:tc>
                  <a:txBody>
                    <a:bodyPr/>
                    <a:lstStyle/>
                    <a:p>
                      <a:r>
                        <a:rPr lang="en-US" dirty="0" smtClean="0"/>
                        <a:t>U(E(Y))=10.8</a:t>
                      </a:r>
                      <a:endParaRPr lang="en-US" dirty="0"/>
                    </a:p>
                  </a:txBody>
                  <a:tcPr/>
                </a:tc>
                <a:extLst>
                  <a:ext uri="{0D108BD9-81ED-4DB2-BD59-A6C34878D82A}">
                    <a16:rowId xmlns:a16="http://schemas.microsoft.com/office/drawing/2014/main" val="3788923315"/>
                  </a:ext>
                </a:extLst>
              </a:tr>
            </a:tbl>
          </a:graphicData>
        </a:graphic>
      </p:graphicFrame>
    </p:spTree>
    <p:extLst>
      <p:ext uri="{BB962C8B-B14F-4D97-AF65-F5344CB8AC3E}">
        <p14:creationId xmlns:p14="http://schemas.microsoft.com/office/powerpoint/2010/main" val="325428971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Diversification and Pooling and the Role of the Standard Deviation</a:t>
            </a:r>
            <a:endParaRPr lang="en-US" dirty="0"/>
          </a:p>
        </p:txBody>
      </p:sp>
      <p:sp>
        <p:nvSpPr>
          <p:cNvPr id="3" name="Content Placeholder 2"/>
          <p:cNvSpPr>
            <a:spLocks noGrp="1"/>
          </p:cNvSpPr>
          <p:nvPr>
            <p:ph idx="1"/>
          </p:nvPr>
        </p:nvSpPr>
        <p:spPr/>
        <p:txBody>
          <a:bodyPr/>
          <a:lstStyle/>
          <a:p>
            <a:r>
              <a:rPr lang="en-US" dirty="0" smtClean="0"/>
              <a:t>Why are there very few private flood </a:t>
            </a:r>
            <a:r>
              <a:rPr lang="en-US" smtClean="0"/>
              <a:t>insurance plans?</a:t>
            </a:r>
            <a:endParaRPr lang="en-US"/>
          </a:p>
        </p:txBody>
      </p:sp>
    </p:spTree>
    <p:extLst>
      <p:ext uri="{BB962C8B-B14F-4D97-AF65-F5344CB8AC3E}">
        <p14:creationId xmlns:p14="http://schemas.microsoft.com/office/powerpoint/2010/main" val="4621514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Expected Value and Expected Utility</a:t>
            </a:r>
            <a:endParaRPr lang="en-US" dirty="0"/>
          </a:p>
        </p:txBody>
      </p:sp>
      <p:sp>
        <p:nvSpPr>
          <p:cNvPr id="3" name="Content Placeholder 2"/>
          <p:cNvSpPr>
            <a:spLocks noGrp="1"/>
          </p:cNvSpPr>
          <p:nvPr>
            <p:ph idx="1"/>
          </p:nvPr>
        </p:nvSpPr>
        <p:spPr/>
        <p:txBody>
          <a:bodyPr>
            <a:normAutofit/>
          </a:bodyPr>
          <a:lstStyle/>
          <a:p>
            <a:r>
              <a:rPr lang="en-US" dirty="0" smtClean="0"/>
              <a:t>In a situation where there a multiple outcomes like a coin toss or a lottery, expected value is a weighted average of the outcomes where the weights are the probabilities of each outcome </a:t>
            </a:r>
            <a:r>
              <a:rPr lang="en-US" dirty="0" err="1" smtClean="0"/>
              <a:t>occuring</a:t>
            </a:r>
            <a:endParaRPr lang="en-US" dirty="0"/>
          </a:p>
          <a:p>
            <a:endParaRPr lang="en-US" dirty="0" smtClean="0"/>
          </a:p>
          <a:p>
            <a:endParaRPr lang="en-US" dirty="0"/>
          </a:p>
        </p:txBody>
      </p:sp>
    </p:spTree>
    <p:extLst>
      <p:ext uri="{BB962C8B-B14F-4D97-AF65-F5344CB8AC3E}">
        <p14:creationId xmlns:p14="http://schemas.microsoft.com/office/powerpoint/2010/main" val="39071680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Law of Large Numbers</a:t>
            </a:r>
            <a:endParaRPr lang="en-US" dirty="0"/>
          </a:p>
        </p:txBody>
      </p:sp>
      <p:sp>
        <p:nvSpPr>
          <p:cNvPr id="3" name="Content Placeholder 2"/>
          <p:cNvSpPr>
            <a:spLocks noGrp="1"/>
          </p:cNvSpPr>
          <p:nvPr>
            <p:ph idx="1"/>
          </p:nvPr>
        </p:nvSpPr>
        <p:spPr/>
        <p:txBody>
          <a:bodyPr/>
          <a:lstStyle/>
          <a:p>
            <a:r>
              <a:rPr lang="en-US" dirty="0" smtClean="0"/>
              <a:t>Given a fair experiment, the </a:t>
            </a:r>
            <a:r>
              <a:rPr lang="en-US" dirty="0"/>
              <a:t>average </a:t>
            </a:r>
            <a:r>
              <a:rPr lang="en-US" dirty="0" smtClean="0"/>
              <a:t>or mean value of </a:t>
            </a:r>
            <a:r>
              <a:rPr lang="en-US" dirty="0"/>
              <a:t>the results obtained from a large number of trials should be close to the expected </a:t>
            </a:r>
            <a:r>
              <a:rPr lang="en-US" dirty="0" smtClean="0"/>
              <a:t>value. As more trials are performed, the mean will </a:t>
            </a:r>
            <a:r>
              <a:rPr lang="en-US" dirty="0"/>
              <a:t>tend to become closer </a:t>
            </a:r>
            <a:r>
              <a:rPr lang="en-US" dirty="0" smtClean="0"/>
              <a:t>to the expected value.</a:t>
            </a:r>
            <a:endParaRPr lang="en-US" dirty="0"/>
          </a:p>
        </p:txBody>
      </p:sp>
    </p:spTree>
    <p:extLst>
      <p:ext uri="{BB962C8B-B14F-4D97-AF65-F5344CB8AC3E}">
        <p14:creationId xmlns:p14="http://schemas.microsoft.com/office/powerpoint/2010/main" val="309195710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Pooling in Insurance</a:t>
            </a:r>
            <a:endParaRPr lang="en-US" dirty="0"/>
          </a:p>
        </p:txBody>
      </p:sp>
      <p:sp>
        <p:nvSpPr>
          <p:cNvPr id="3" name="Content Placeholder 2"/>
          <p:cNvSpPr>
            <a:spLocks noGrp="1"/>
          </p:cNvSpPr>
          <p:nvPr>
            <p:ph idx="1"/>
          </p:nvPr>
        </p:nvSpPr>
        <p:spPr/>
        <p:txBody>
          <a:bodyPr>
            <a:normAutofit lnSpcReduction="10000"/>
          </a:bodyPr>
          <a:lstStyle/>
          <a:p>
            <a:r>
              <a:rPr lang="en-US" dirty="0" smtClean="0"/>
              <a:t>Efficiency (maximized social welfare) vs Equity (“fairness”)</a:t>
            </a:r>
          </a:p>
          <a:p>
            <a:r>
              <a:rPr lang="en-US" dirty="0" smtClean="0"/>
              <a:t>How do you think Efficiency and Equity could be managed in designing an insurance program?</a:t>
            </a:r>
          </a:p>
          <a:p>
            <a:r>
              <a:rPr lang="en-US" dirty="0" smtClean="0"/>
              <a:t>Pooling equilibrium – all risk types buy the same policy</a:t>
            </a:r>
          </a:p>
          <a:p>
            <a:pPr lvl="1"/>
            <a:r>
              <a:rPr lang="en-US" dirty="0" smtClean="0"/>
              <a:t>High risk individuals pay lower rate, low risk individuals pay higher rate</a:t>
            </a:r>
          </a:p>
          <a:p>
            <a:pPr lvl="1"/>
            <a:r>
              <a:rPr lang="en-US" dirty="0" smtClean="0"/>
              <a:t>Low risk individuals less likely to buy insurance</a:t>
            </a:r>
          </a:p>
          <a:p>
            <a:pPr lvl="1"/>
            <a:r>
              <a:rPr lang="en-US" dirty="0" smtClean="0"/>
              <a:t>High risk individuals more likely to buy insurance</a:t>
            </a:r>
          </a:p>
          <a:p>
            <a:r>
              <a:rPr lang="en-US" dirty="0" smtClean="0"/>
              <a:t>Separating equilibrium – Risk types buy different insurance policies</a:t>
            </a:r>
          </a:p>
          <a:p>
            <a:pPr lvl="1"/>
            <a:r>
              <a:rPr lang="en-US" dirty="0" smtClean="0"/>
              <a:t>Low risk individuals pay lower rate, become more likely to buy policy</a:t>
            </a:r>
          </a:p>
          <a:p>
            <a:pPr lvl="1"/>
            <a:r>
              <a:rPr lang="en-US" dirty="0" smtClean="0"/>
              <a:t>High risk individuals pay higher rate, become less likely to buy policy</a:t>
            </a:r>
            <a:endParaRPr lang="en-US" dirty="0"/>
          </a:p>
        </p:txBody>
      </p:sp>
    </p:spTree>
    <p:extLst>
      <p:ext uri="{BB962C8B-B14F-4D97-AF65-F5344CB8AC3E}">
        <p14:creationId xmlns:p14="http://schemas.microsoft.com/office/powerpoint/2010/main" val="29326334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Adverse Selection</a:t>
            </a:r>
            <a:endParaRPr lang="en-US" dirty="0"/>
          </a:p>
        </p:txBody>
      </p:sp>
      <p:sp>
        <p:nvSpPr>
          <p:cNvPr id="3" name="Content Placeholder 2"/>
          <p:cNvSpPr>
            <a:spLocks noGrp="1"/>
          </p:cNvSpPr>
          <p:nvPr>
            <p:ph idx="1"/>
          </p:nvPr>
        </p:nvSpPr>
        <p:spPr/>
        <p:txBody>
          <a:bodyPr/>
          <a:lstStyle/>
          <a:p>
            <a:r>
              <a:rPr lang="en-US" dirty="0" smtClean="0"/>
              <a:t>Adverse selection occurs when market participation is affected by asymmetric information</a:t>
            </a:r>
          </a:p>
          <a:p>
            <a:r>
              <a:rPr lang="en-US" dirty="0" smtClean="0"/>
              <a:t>Adverse selection occurs when high-risk individuals are more likely to purchase insurance than low-risk individuals</a:t>
            </a:r>
            <a:endParaRPr lang="en-US" dirty="0"/>
          </a:p>
        </p:txBody>
      </p:sp>
    </p:spTree>
    <p:extLst>
      <p:ext uri="{BB962C8B-B14F-4D97-AF65-F5344CB8AC3E}">
        <p14:creationId xmlns:p14="http://schemas.microsoft.com/office/powerpoint/2010/main" val="30694200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Mitigating Adverse Selection</a:t>
            </a:r>
            <a:endParaRPr lang="en-US" dirty="0"/>
          </a:p>
        </p:txBody>
      </p:sp>
      <p:sp>
        <p:nvSpPr>
          <p:cNvPr id="3" name="Content Placeholder 2"/>
          <p:cNvSpPr>
            <a:spLocks noGrp="1"/>
          </p:cNvSpPr>
          <p:nvPr>
            <p:ph idx="1"/>
          </p:nvPr>
        </p:nvSpPr>
        <p:spPr/>
        <p:txBody>
          <a:bodyPr/>
          <a:lstStyle/>
          <a:p>
            <a:r>
              <a:rPr lang="en-US" dirty="0" smtClean="0"/>
              <a:t>Individual Mandate in the ACA</a:t>
            </a:r>
          </a:p>
          <a:p>
            <a:r>
              <a:rPr lang="en-US" dirty="0" smtClean="0"/>
              <a:t>Waiting Period before Coverage Takes Effect</a:t>
            </a:r>
          </a:p>
          <a:p>
            <a:r>
              <a:rPr lang="en-US" dirty="0" smtClean="0"/>
              <a:t>Premiums Tied to Risk</a:t>
            </a:r>
          </a:p>
        </p:txBody>
      </p:sp>
    </p:spTree>
    <p:extLst>
      <p:ext uri="{BB962C8B-B14F-4D97-AF65-F5344CB8AC3E}">
        <p14:creationId xmlns:p14="http://schemas.microsoft.com/office/powerpoint/2010/main" val="133908900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Moral Hazard</a:t>
            </a:r>
            <a:endParaRPr lang="en-US" dirty="0"/>
          </a:p>
        </p:txBody>
      </p:sp>
      <p:sp>
        <p:nvSpPr>
          <p:cNvPr id="3" name="Content Placeholder 2"/>
          <p:cNvSpPr>
            <a:spLocks noGrp="1"/>
          </p:cNvSpPr>
          <p:nvPr>
            <p:ph idx="1"/>
          </p:nvPr>
        </p:nvSpPr>
        <p:spPr/>
        <p:txBody>
          <a:bodyPr/>
          <a:lstStyle/>
          <a:p>
            <a:r>
              <a:rPr lang="en-US" dirty="0" smtClean="0"/>
              <a:t>When there is a lack of incentive to guard against risks because an individual is protected from the consequences of those risks</a:t>
            </a:r>
            <a:endParaRPr lang="en-US" dirty="0"/>
          </a:p>
        </p:txBody>
      </p:sp>
    </p:spTree>
    <p:extLst>
      <p:ext uri="{BB962C8B-B14F-4D97-AF65-F5344CB8AC3E}">
        <p14:creationId xmlns:p14="http://schemas.microsoft.com/office/powerpoint/2010/main" val="119618352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Mitigating Moral Hazard</a:t>
            </a:r>
            <a:endParaRPr lang="en-US" dirty="0"/>
          </a:p>
        </p:txBody>
      </p:sp>
      <p:sp>
        <p:nvSpPr>
          <p:cNvPr id="3" name="Content Placeholder 2"/>
          <p:cNvSpPr>
            <a:spLocks noGrp="1"/>
          </p:cNvSpPr>
          <p:nvPr>
            <p:ph idx="1"/>
          </p:nvPr>
        </p:nvSpPr>
        <p:spPr/>
        <p:txBody>
          <a:bodyPr/>
          <a:lstStyle/>
          <a:p>
            <a:r>
              <a:rPr lang="en-US" dirty="0"/>
              <a:t>Co-payments and Deductibles</a:t>
            </a:r>
          </a:p>
          <a:p>
            <a:endParaRPr lang="en-US" dirty="0"/>
          </a:p>
        </p:txBody>
      </p:sp>
    </p:spTree>
    <p:extLst>
      <p:ext uri="{BB962C8B-B14F-4D97-AF65-F5344CB8AC3E}">
        <p14:creationId xmlns:p14="http://schemas.microsoft.com/office/powerpoint/2010/main" val="141437554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Readings:</a:t>
            </a:r>
            <a:endParaRPr lang="en-US" dirty="0"/>
          </a:p>
        </p:txBody>
      </p:sp>
      <p:sp>
        <p:nvSpPr>
          <p:cNvPr id="3" name="Content Placeholder 2"/>
          <p:cNvSpPr>
            <a:spLocks noGrp="1"/>
          </p:cNvSpPr>
          <p:nvPr>
            <p:ph idx="1"/>
          </p:nvPr>
        </p:nvSpPr>
        <p:spPr/>
        <p:txBody>
          <a:bodyPr>
            <a:normAutofit/>
          </a:bodyPr>
          <a:lstStyle/>
          <a:p>
            <a:r>
              <a:rPr lang="en-US" dirty="0" smtClean="0"/>
              <a:t>Klein</a:t>
            </a:r>
            <a:r>
              <a:rPr lang="en-US" dirty="0"/>
              <a:t>, Robert (2014) A Primer on The Economics of Insurance (https://www.researchgate.net/publication/270500085_A_Primer_on_The_Economics_of_Insurance</a:t>
            </a:r>
            <a:r>
              <a:rPr lang="en-US" dirty="0" smtClean="0"/>
              <a:t>)</a:t>
            </a:r>
            <a:endParaRPr lang="en-US" dirty="0"/>
          </a:p>
        </p:txBody>
      </p:sp>
    </p:spTree>
    <p:extLst>
      <p:ext uri="{BB962C8B-B14F-4D97-AF65-F5344CB8AC3E}">
        <p14:creationId xmlns:p14="http://schemas.microsoft.com/office/powerpoint/2010/main" val="337393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Expected value theory is based on gambling</a:t>
            </a:r>
            <a:endParaRPr lang="en-US" dirty="0"/>
          </a:p>
        </p:txBody>
      </p:sp>
      <p:sp>
        <p:nvSpPr>
          <p:cNvPr id="3" name="Content Placeholder 2"/>
          <p:cNvSpPr>
            <a:spLocks noGrp="1"/>
          </p:cNvSpPr>
          <p:nvPr>
            <p:ph idx="1"/>
          </p:nvPr>
        </p:nvSpPr>
        <p:spPr/>
        <p:txBody>
          <a:bodyPr>
            <a:normAutofit lnSpcReduction="10000"/>
          </a:bodyPr>
          <a:lstStyle/>
          <a:p>
            <a:r>
              <a:rPr lang="en-US" dirty="0" smtClean="0"/>
              <a:t>In a lottery that has two possible outcomes, the expected value of the lottery is:</a:t>
            </a:r>
          </a:p>
          <a:p>
            <a:pPr marL="457200" lvl="1" indent="0">
              <a:buNone/>
            </a:pPr>
            <a:r>
              <a:rPr lang="en-US" dirty="0" smtClean="0"/>
              <a:t>E(lottery) = probability of outcome 1 * payoff for outcome 1 +</a:t>
            </a:r>
          </a:p>
          <a:p>
            <a:pPr marL="457200" lvl="1" indent="0">
              <a:buNone/>
            </a:pPr>
            <a:r>
              <a:rPr lang="en-US" dirty="0"/>
              <a:t>	</a:t>
            </a:r>
            <a:r>
              <a:rPr lang="en-US" dirty="0" smtClean="0"/>
              <a:t>		probability of outcome 2 * payoff for outcome 2</a:t>
            </a:r>
          </a:p>
          <a:p>
            <a:pPr marL="457200" lvl="1" indent="0">
              <a:buNone/>
            </a:pPr>
            <a:endParaRPr lang="en-US" dirty="0" smtClean="0"/>
          </a:p>
          <a:p>
            <a:pPr marL="457200" lvl="1" indent="0">
              <a:buNone/>
            </a:pPr>
            <a:endParaRPr lang="en-US" dirty="0" smtClean="0"/>
          </a:p>
          <a:p>
            <a:r>
              <a:rPr lang="en-US" dirty="0" smtClean="0"/>
              <a:t>This also works if there are more than two outcomes:</a:t>
            </a:r>
          </a:p>
          <a:p>
            <a:pPr marL="457200" lvl="1" indent="0">
              <a:buNone/>
            </a:pPr>
            <a:r>
              <a:rPr lang="en-US" dirty="0"/>
              <a:t>E(lottery) = probability of outcome 1 * payoff for outcome 1 +</a:t>
            </a:r>
          </a:p>
          <a:p>
            <a:pPr marL="457200" lvl="1" indent="0">
              <a:buNone/>
            </a:pPr>
            <a:r>
              <a:rPr lang="en-US" dirty="0"/>
              <a:t>			probability of outcome 2 * payoff for outcome </a:t>
            </a:r>
            <a:r>
              <a:rPr lang="en-US" dirty="0" smtClean="0"/>
              <a:t>2 +</a:t>
            </a:r>
          </a:p>
          <a:p>
            <a:pPr marL="457200" lvl="1" indent="0">
              <a:buNone/>
            </a:pPr>
            <a:r>
              <a:rPr lang="en-US" dirty="0"/>
              <a:t>			probability of outcome </a:t>
            </a:r>
            <a:r>
              <a:rPr lang="en-US" dirty="0" smtClean="0"/>
              <a:t>3 </a:t>
            </a:r>
            <a:r>
              <a:rPr lang="en-US" dirty="0"/>
              <a:t>* payoff for outcome </a:t>
            </a:r>
            <a:r>
              <a:rPr lang="en-US" dirty="0" smtClean="0"/>
              <a:t>3</a:t>
            </a:r>
            <a:endParaRPr lang="en-US" dirty="0"/>
          </a:p>
          <a:p>
            <a:pPr marL="457200" lvl="1" indent="0">
              <a:buNone/>
            </a:pPr>
            <a:r>
              <a:rPr lang="en-US" dirty="0"/>
              <a:t>	</a:t>
            </a:r>
            <a:r>
              <a:rPr lang="en-US" dirty="0" smtClean="0"/>
              <a:t>		</a:t>
            </a:r>
            <a:endParaRPr lang="en-US" dirty="0"/>
          </a:p>
          <a:p>
            <a:pPr marL="457200" lvl="1" indent="0">
              <a:buNone/>
            </a:pPr>
            <a:endParaRPr lang="en-US" dirty="0"/>
          </a:p>
        </p:txBody>
      </p:sp>
    </p:spTree>
    <p:extLst>
      <p:ext uri="{BB962C8B-B14F-4D97-AF65-F5344CB8AC3E}">
        <p14:creationId xmlns:p14="http://schemas.microsoft.com/office/powerpoint/2010/main" val="21785763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normAutofit lnSpcReduction="10000"/>
          </a:bodyPr>
          <a:lstStyle/>
          <a:p>
            <a:r>
              <a:rPr lang="en-US" dirty="0" smtClean="0"/>
              <a:t>What is the expected value of a lottery that pays $1,000 with probability 1% and $0 with probability 99%?</a:t>
            </a:r>
          </a:p>
          <a:p>
            <a:endParaRPr lang="en-US" dirty="0"/>
          </a:p>
          <a:p>
            <a:endParaRPr lang="en-US" dirty="0" smtClean="0"/>
          </a:p>
          <a:p>
            <a:r>
              <a:rPr lang="en-US" dirty="0"/>
              <a:t>What is the expected value of a lottery that pays $1,000 with probability </a:t>
            </a:r>
            <a:r>
              <a:rPr lang="en-US" dirty="0" smtClean="0"/>
              <a:t>25% </a:t>
            </a:r>
            <a:r>
              <a:rPr lang="en-US" dirty="0"/>
              <a:t>and </a:t>
            </a:r>
            <a:r>
              <a:rPr lang="en-US" dirty="0" smtClean="0"/>
              <a:t>$100 </a:t>
            </a:r>
            <a:r>
              <a:rPr lang="en-US" dirty="0"/>
              <a:t>with probability </a:t>
            </a:r>
            <a:r>
              <a:rPr lang="en-US" dirty="0" smtClean="0"/>
              <a:t>75%?</a:t>
            </a:r>
            <a:endParaRPr lang="en-US" dirty="0"/>
          </a:p>
          <a:p>
            <a:endParaRPr lang="en-US" dirty="0" smtClean="0"/>
          </a:p>
          <a:p>
            <a:endParaRPr lang="en-US" dirty="0"/>
          </a:p>
          <a:p>
            <a:r>
              <a:rPr lang="en-US" dirty="0"/>
              <a:t>What is the expected value of a lottery that pays $1,000 with probability </a:t>
            </a:r>
            <a:r>
              <a:rPr lang="en-US" dirty="0" smtClean="0"/>
              <a:t>75</a:t>
            </a:r>
            <a:r>
              <a:rPr lang="en-US" dirty="0"/>
              <a:t>% and </a:t>
            </a:r>
            <a:r>
              <a:rPr lang="en-US" dirty="0" smtClean="0"/>
              <a:t>-$1000 </a:t>
            </a:r>
            <a:r>
              <a:rPr lang="en-US" dirty="0"/>
              <a:t>with probability </a:t>
            </a:r>
            <a:r>
              <a:rPr lang="en-US" dirty="0" smtClean="0"/>
              <a:t>25%?</a:t>
            </a:r>
          </a:p>
          <a:p>
            <a:pPr marL="0" indent="0">
              <a:buNone/>
            </a:pPr>
            <a:endParaRPr lang="en-US" dirty="0"/>
          </a:p>
          <a:p>
            <a:endParaRPr lang="en-US" dirty="0"/>
          </a:p>
        </p:txBody>
      </p:sp>
    </p:spTree>
    <p:extLst>
      <p:ext uri="{BB962C8B-B14F-4D97-AF65-F5344CB8AC3E}">
        <p14:creationId xmlns:p14="http://schemas.microsoft.com/office/powerpoint/2010/main" val="18352351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Expected Value and Expected Utility</a:t>
            </a:r>
            <a:endParaRPr lang="en-US" dirty="0"/>
          </a:p>
        </p:txBody>
      </p:sp>
      <p:sp>
        <p:nvSpPr>
          <p:cNvPr id="3" name="Content Placeholder 2"/>
          <p:cNvSpPr>
            <a:spLocks noGrp="1"/>
          </p:cNvSpPr>
          <p:nvPr>
            <p:ph idx="1"/>
          </p:nvPr>
        </p:nvSpPr>
        <p:spPr/>
        <p:txBody>
          <a:bodyPr>
            <a:normAutofit lnSpcReduction="10000"/>
          </a:bodyPr>
          <a:lstStyle/>
          <a:p>
            <a:r>
              <a:rPr lang="en-US" dirty="0" smtClean="0"/>
              <a:t>Given multiple possible outcomes with associated probabilities the expected value of a lottery is the sum of the products of the outcomes and their associated probabilities</a:t>
            </a:r>
          </a:p>
          <a:p>
            <a:pPr lvl="1"/>
            <a:r>
              <a:rPr lang="en-US" dirty="0" smtClean="0"/>
              <a:t>So if a lottery is called x and gives you A with probability p and B with probability Q, the expected value is E(x) = A*p + B*q</a:t>
            </a:r>
          </a:p>
          <a:p>
            <a:pPr lvl="1"/>
            <a:endParaRPr lang="en-US" dirty="0"/>
          </a:p>
          <a:p>
            <a:r>
              <a:rPr lang="en-US" dirty="0"/>
              <a:t>Given multiple possible outcomes with associated probabilities the expected </a:t>
            </a:r>
            <a:r>
              <a:rPr lang="en-US" dirty="0" smtClean="0"/>
              <a:t>utility of </a:t>
            </a:r>
            <a:r>
              <a:rPr lang="en-US" dirty="0"/>
              <a:t>a lottery is the sum of the products of the </a:t>
            </a:r>
            <a:r>
              <a:rPr lang="en-US" dirty="0" smtClean="0"/>
              <a:t>utility of the outcomes </a:t>
            </a:r>
            <a:r>
              <a:rPr lang="en-US" dirty="0"/>
              <a:t>and their associated probabilities</a:t>
            </a:r>
          </a:p>
          <a:p>
            <a:pPr lvl="1"/>
            <a:r>
              <a:rPr lang="en-US" dirty="0"/>
              <a:t>So if a lottery is called x and gives you A with probability p and B with probability Q, the expected value is </a:t>
            </a:r>
            <a:r>
              <a:rPr lang="en-US" dirty="0" smtClean="0"/>
              <a:t>E(U(x)) </a:t>
            </a:r>
            <a:r>
              <a:rPr lang="en-US" dirty="0"/>
              <a:t>= </a:t>
            </a:r>
            <a:r>
              <a:rPr lang="en-US" dirty="0" smtClean="0"/>
              <a:t>u(A)*p </a:t>
            </a:r>
            <a:r>
              <a:rPr lang="en-US" dirty="0"/>
              <a:t>+ </a:t>
            </a:r>
            <a:r>
              <a:rPr lang="en-US" dirty="0" smtClean="0"/>
              <a:t>u(B)*q</a:t>
            </a:r>
            <a:endParaRPr lang="en-US" dirty="0"/>
          </a:p>
          <a:p>
            <a:endParaRPr lang="en-US" dirty="0" smtClean="0"/>
          </a:p>
          <a:p>
            <a:endParaRPr lang="en-US" dirty="0"/>
          </a:p>
        </p:txBody>
      </p:sp>
    </p:spTree>
    <p:extLst>
      <p:ext uri="{BB962C8B-B14F-4D97-AF65-F5344CB8AC3E}">
        <p14:creationId xmlns:p14="http://schemas.microsoft.com/office/powerpoint/2010/main" val="32591178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Utility of expected value vs expected utility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utility of the expected value is different from expected utility, how?</a:t>
            </a:r>
          </a:p>
          <a:p>
            <a:endParaRPr lang="en-US" dirty="0"/>
          </a:p>
          <a:p>
            <a:r>
              <a:rPr lang="en-US" dirty="0" smtClean="0"/>
              <a:t>E(U(x)) is not equal to U(E(x))</a:t>
            </a:r>
          </a:p>
          <a:p>
            <a:pPr lvl="1"/>
            <a:r>
              <a:rPr lang="en-US" dirty="0" smtClean="0"/>
              <a:t>What does this mean?</a:t>
            </a:r>
          </a:p>
          <a:p>
            <a:pPr lvl="1"/>
            <a:endParaRPr lang="en-US" dirty="0"/>
          </a:p>
          <a:p>
            <a:r>
              <a:rPr lang="en-US" dirty="0" smtClean="0"/>
              <a:t>U(E(X)) is the utility of a risk free payoff of the expected value of the lottery</a:t>
            </a:r>
          </a:p>
          <a:p>
            <a:r>
              <a:rPr lang="en-US" dirty="0" smtClean="0"/>
              <a:t>E(U(X)) is the utility of the lottery which includes any utility or </a:t>
            </a:r>
            <a:r>
              <a:rPr lang="en-US" dirty="0" err="1" smtClean="0"/>
              <a:t>isutility</a:t>
            </a:r>
            <a:r>
              <a:rPr lang="en-US" dirty="0" smtClean="0"/>
              <a:t> from playing the lottery</a:t>
            </a:r>
          </a:p>
          <a:p>
            <a:pPr lvl="1"/>
            <a:r>
              <a:rPr lang="en-US" dirty="0" smtClean="0"/>
              <a:t>Would you rather play a lottery or be guaranteed the payoff of the lottery?</a:t>
            </a:r>
          </a:p>
          <a:p>
            <a:pPr lvl="1"/>
            <a:r>
              <a:rPr lang="en-US" dirty="0" smtClean="0"/>
              <a:t>Would you rather invest in a risky asset or receive the expected return of that investment with no risk?</a:t>
            </a:r>
          </a:p>
        </p:txBody>
      </p:sp>
    </p:spTree>
    <p:extLst>
      <p:ext uri="{BB962C8B-B14F-4D97-AF65-F5344CB8AC3E}">
        <p14:creationId xmlns:p14="http://schemas.microsoft.com/office/powerpoint/2010/main" val="32000399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Expected Value and Expected Utility</a:t>
            </a:r>
            <a:endParaRPr lang="en-US" dirty="0"/>
          </a:p>
        </p:txBody>
      </p:sp>
      <p:sp>
        <p:nvSpPr>
          <p:cNvPr id="3" name="Content Placeholder 2"/>
          <p:cNvSpPr>
            <a:spLocks noGrp="1"/>
          </p:cNvSpPr>
          <p:nvPr>
            <p:ph idx="1"/>
          </p:nvPr>
        </p:nvSpPr>
        <p:spPr/>
        <p:txBody>
          <a:bodyPr>
            <a:normAutofit/>
          </a:bodyPr>
          <a:lstStyle/>
          <a:p>
            <a:r>
              <a:rPr lang="en-US" dirty="0" smtClean="0"/>
              <a:t>What if the utility function is natural log</a:t>
            </a:r>
          </a:p>
          <a:p>
            <a:r>
              <a:rPr lang="en-US" dirty="0" smtClean="0"/>
              <a:t>There are two events, it is equally likely that either will occur</a:t>
            </a:r>
          </a:p>
          <a:p>
            <a:r>
              <a:rPr lang="en-US" dirty="0" smtClean="0"/>
              <a:t>The payoff of one event is 30 and the other is 10</a:t>
            </a:r>
          </a:p>
          <a:p>
            <a:endParaRPr lang="en-US" dirty="0" smtClean="0"/>
          </a:p>
          <a:p>
            <a:r>
              <a:rPr lang="en-US" dirty="0" smtClean="0"/>
              <a:t>Set up this problem for solving the expected value and expected utility</a:t>
            </a:r>
          </a:p>
        </p:txBody>
      </p:sp>
    </p:spTree>
    <p:extLst>
      <p:ext uri="{BB962C8B-B14F-4D97-AF65-F5344CB8AC3E}">
        <p14:creationId xmlns:p14="http://schemas.microsoft.com/office/powerpoint/2010/main" val="31738290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34907</TotalTime>
  <Words>2782</Words>
  <Application>Microsoft Office PowerPoint</Application>
  <PresentationFormat>Widescreen</PresentationFormat>
  <Paragraphs>305</Paragraphs>
  <Slides>46</Slides>
  <Notes>0</Notes>
  <HiddenSlides>2</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46</vt:i4>
      </vt:variant>
    </vt:vector>
  </HeadingPairs>
  <TitlesOfParts>
    <vt:vector size="51" baseType="lpstr">
      <vt:lpstr>Arial</vt:lpstr>
      <vt:lpstr>Calibri</vt:lpstr>
      <vt:lpstr>Calibri Light</vt:lpstr>
      <vt:lpstr>Cambria Math</vt:lpstr>
      <vt:lpstr>Office Theme</vt:lpstr>
      <vt:lpstr>HCMI 4225: Economics of Insurance</vt:lpstr>
      <vt:lpstr>Utility</vt:lpstr>
      <vt:lpstr>Diminishing Marginal Returns</vt:lpstr>
      <vt:lpstr>Expected Value and Expected Utility</vt:lpstr>
      <vt:lpstr>Expected value theory is based on gambling</vt:lpstr>
      <vt:lpstr>Examples</vt:lpstr>
      <vt:lpstr>Expected Value and Expected Utility</vt:lpstr>
      <vt:lpstr>Utility of expected value vs expected utility</vt:lpstr>
      <vt:lpstr>Expected Value and Expected Utility</vt:lpstr>
      <vt:lpstr>Expected Value and Expected Utility</vt:lpstr>
      <vt:lpstr>Expected Value and Expected Utility</vt:lpstr>
      <vt:lpstr>Expected Value and Expected Utility</vt:lpstr>
      <vt:lpstr>Expected Value and Expected Utility</vt:lpstr>
      <vt:lpstr>Diminishing marginal utility</vt:lpstr>
      <vt:lpstr>Risk Premium</vt:lpstr>
      <vt:lpstr>Risk Premium</vt:lpstr>
      <vt:lpstr>Risk Premium</vt:lpstr>
      <vt:lpstr>Let’s do a problem:</vt:lpstr>
      <vt:lpstr>Graphical Representation</vt:lpstr>
      <vt:lpstr>Another problem</vt:lpstr>
      <vt:lpstr>PowerPoint Presentation</vt:lpstr>
      <vt:lpstr>Continuing</vt:lpstr>
      <vt:lpstr>PowerPoint Presentation</vt:lpstr>
      <vt:lpstr>PowerPoint Presentation</vt:lpstr>
      <vt:lpstr>PowerPoint Presentation</vt:lpstr>
      <vt:lpstr>Risk averse vs Risk loving vs Risk neutral</vt:lpstr>
      <vt:lpstr>Role of Insurance</vt:lpstr>
      <vt:lpstr>Role of Insurance</vt:lpstr>
      <vt:lpstr>Role of Insurance</vt:lpstr>
      <vt:lpstr>Role of Insurance</vt:lpstr>
      <vt:lpstr>Role of Insurance</vt:lpstr>
      <vt:lpstr>One final example</vt:lpstr>
      <vt:lpstr>One final example</vt:lpstr>
      <vt:lpstr>One final example</vt:lpstr>
      <vt:lpstr>Theory of the firm</vt:lpstr>
      <vt:lpstr>Demand for Insurance</vt:lpstr>
      <vt:lpstr>Diversification and Pooling and the Role of the Standard Deviation</vt:lpstr>
      <vt:lpstr>Diversification and Pooling and the Role of the Standard Deviation</vt:lpstr>
      <vt:lpstr>Diversification and Pooling and the Role of the Standard Deviation</vt:lpstr>
      <vt:lpstr>Law of Large Numbers</vt:lpstr>
      <vt:lpstr>Pooling in Insurance</vt:lpstr>
      <vt:lpstr>Adverse Selection</vt:lpstr>
      <vt:lpstr>Mitigating Adverse Selection</vt:lpstr>
      <vt:lpstr>Moral Hazard</vt:lpstr>
      <vt:lpstr>Mitigating Moral Hazard</vt:lpstr>
      <vt:lpstr>Readings:</vt:lpstr>
    </vt:vector>
  </TitlesOfParts>
  <Company>D10222WCAH07IT1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HCMI 4225: Health and Social Insurance</dc:title>
  <dc:creator>Shane Murphy</dc:creator>
  <cp:lastModifiedBy>Shane Murphy</cp:lastModifiedBy>
  <cp:revision>72</cp:revision>
  <dcterms:created xsi:type="dcterms:W3CDTF">2018-08-26T19:46:47Z</dcterms:created>
  <dcterms:modified xsi:type="dcterms:W3CDTF">2020-01-29T14:24:28Z</dcterms:modified>
</cp:coreProperties>
</file>