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7" r:id="rId3"/>
    <p:sldId id="291" r:id="rId4"/>
    <p:sldId id="299" r:id="rId5"/>
    <p:sldId id="302" r:id="rId6"/>
    <p:sldId id="301" r:id="rId7"/>
    <p:sldId id="305" r:id="rId8"/>
    <p:sldId id="303" r:id="rId9"/>
    <p:sldId id="304" r:id="rId10"/>
    <p:sldId id="306" r:id="rId11"/>
    <p:sldId id="293" r:id="rId12"/>
    <p:sldId id="292" r:id="rId13"/>
    <p:sldId id="294" r:id="rId14"/>
    <p:sldId id="295" r:id="rId15"/>
    <p:sldId id="297" r:id="rId16"/>
    <p:sldId id="300" r:id="rId17"/>
    <p:sldId id="296" r:id="rId18"/>
    <p:sldId id="28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9" autoAdjust="0"/>
    <p:restoredTop sz="96622" autoAdjust="0"/>
  </p:normalViewPr>
  <p:slideViewPr>
    <p:cSldViewPr snapToGrid="0">
      <p:cViewPr varScale="1">
        <p:scale>
          <a:sx n="73" d="100"/>
          <a:sy n="73" d="100"/>
        </p:scale>
        <p:origin x="588" y="60"/>
      </p:cViewPr>
      <p:guideLst/>
    </p:cSldViewPr>
  </p:slideViewPr>
  <p:outlineViewPr>
    <p:cViewPr>
      <p:scale>
        <a:sx n="33" d="100"/>
        <a:sy n="33" d="100"/>
      </p:scale>
      <p:origin x="0" y="-548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ew993Wdc0z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The Right to Health and to Health Care</a:t>
            </a:r>
            <a:endParaRPr lang="en-US" dirty="0"/>
          </a:p>
        </p:txBody>
      </p:sp>
      <p:sp>
        <p:nvSpPr>
          <p:cNvPr id="3" name="Subtitle 2"/>
          <p:cNvSpPr>
            <a:spLocks noGrp="1"/>
          </p:cNvSpPr>
          <p:nvPr>
            <p:ph type="subTitle" idx="1"/>
          </p:nvPr>
        </p:nvSpPr>
        <p:spPr/>
        <p:txBody>
          <a:bodyPr/>
          <a:lstStyle/>
          <a:p>
            <a:r>
              <a:rPr lang="en-US" dirty="0" smtClean="0"/>
              <a:t>BUSN </a:t>
            </a:r>
            <a:r>
              <a:rPr lang="en-US" dirty="0" smtClean="0"/>
              <a:t>202: </a:t>
            </a:r>
            <a:r>
              <a:rPr lang="en-US" dirty="0" smtClean="0"/>
              <a:t>Mon/Wed </a:t>
            </a:r>
            <a:r>
              <a:rPr lang="en-US" dirty="0"/>
              <a:t>9</a:t>
            </a:r>
            <a:r>
              <a:rPr lang="en-US" dirty="0" smtClean="0"/>
              <a:t>:30 AM </a:t>
            </a:r>
            <a:r>
              <a:rPr lang="en-US" dirty="0" smtClean="0"/>
              <a:t>– </a:t>
            </a:r>
            <a:r>
              <a:rPr lang="en-US" dirty="0" smtClean="0"/>
              <a:t>10:45AM</a:t>
            </a:r>
            <a:endParaRPr lang="en-US" dirty="0" smtClean="0"/>
          </a:p>
          <a:p>
            <a:r>
              <a:rPr lang="en-US" dirty="0" smtClean="0"/>
              <a:t>Shane Murphy – </a:t>
            </a:r>
            <a:r>
              <a:rPr lang="en-US" dirty="0" smtClean="0">
                <a:hlinkClick r:id="rId2"/>
              </a:rPr>
              <a:t>shane@uconn.edu</a:t>
            </a:r>
            <a:endParaRPr lang="en-US" dirty="0" smtClean="0"/>
          </a:p>
          <a:p>
            <a:r>
              <a:rPr lang="en-US" dirty="0" smtClean="0"/>
              <a:t>Office Hours: </a:t>
            </a:r>
            <a:r>
              <a:rPr lang="en-US" smtClean="0"/>
              <a:t>Mon/Wed </a:t>
            </a:r>
            <a:r>
              <a:rPr lang="en-US" smtClean="0"/>
              <a:t>11:00 AM </a:t>
            </a:r>
            <a:r>
              <a:rPr lang="en-US" smtClean="0"/>
              <a:t>– </a:t>
            </a:r>
            <a:r>
              <a:rPr lang="en-US" smtClean="0"/>
              <a:t>12:30PM</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Older views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Daoism</a:t>
            </a:r>
          </a:p>
          <a:p>
            <a:pPr lvl="1"/>
            <a:r>
              <a:rPr lang="en-US" dirty="0" smtClean="0"/>
              <a:t>Focus on personal morality over community</a:t>
            </a:r>
          </a:p>
          <a:p>
            <a:r>
              <a:rPr lang="en-US" dirty="0" smtClean="0"/>
              <a:t>Confucianism</a:t>
            </a:r>
          </a:p>
          <a:p>
            <a:pPr lvl="1"/>
            <a:r>
              <a:rPr lang="en-US" dirty="0" smtClean="0"/>
              <a:t>Mutual obligation</a:t>
            </a:r>
          </a:p>
          <a:p>
            <a:r>
              <a:rPr lang="en-US" dirty="0" smtClean="0"/>
              <a:t>Aristotelian ethics</a:t>
            </a:r>
          </a:p>
          <a:p>
            <a:pPr lvl="1"/>
            <a:r>
              <a:rPr lang="en-US" dirty="0" smtClean="0"/>
              <a:t>Cardinal virtues and human flourishing – limited place for “rights”</a:t>
            </a:r>
          </a:p>
          <a:p>
            <a:r>
              <a:rPr lang="en-US" dirty="0" smtClean="0"/>
              <a:t>Abrahamic traditions</a:t>
            </a:r>
          </a:p>
          <a:p>
            <a:pPr lvl="1"/>
            <a:r>
              <a:rPr lang="en-US" dirty="0" smtClean="0"/>
              <a:t>Moses’ laws, Isaiah’s covenant, Jesus’ Beatitudes, Muhammad’s Al-</a:t>
            </a:r>
            <a:r>
              <a:rPr lang="en-US" dirty="0" err="1" smtClean="0"/>
              <a:t>Israa</a:t>
            </a:r>
            <a:r>
              <a:rPr lang="en-US" dirty="0" smtClean="0"/>
              <a:t>, Augustine’s City of God</a:t>
            </a:r>
          </a:p>
          <a:p>
            <a:r>
              <a:rPr lang="en-US" dirty="0" smtClean="0"/>
              <a:t>Medieval philosophers</a:t>
            </a:r>
          </a:p>
          <a:p>
            <a:pPr lvl="1"/>
            <a:r>
              <a:rPr lang="en-US" dirty="0" smtClean="0"/>
              <a:t>Influenced by Aristotle: Avicenna, Averroes, Maimonides, Aquinas, </a:t>
            </a:r>
            <a:endParaRPr lang="en-US" dirty="0"/>
          </a:p>
        </p:txBody>
      </p:sp>
    </p:spTree>
    <p:extLst>
      <p:ext uri="{BB962C8B-B14F-4D97-AF65-F5344CB8AC3E}">
        <p14:creationId xmlns:p14="http://schemas.microsoft.com/office/powerpoint/2010/main" val="2250141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and Human Rights</a:t>
            </a:r>
          </a:p>
        </p:txBody>
      </p:sp>
      <p:sp>
        <p:nvSpPr>
          <p:cNvPr id="3" name="Content Placeholder 2"/>
          <p:cNvSpPr>
            <a:spLocks noGrp="1"/>
          </p:cNvSpPr>
          <p:nvPr>
            <p:ph idx="1"/>
          </p:nvPr>
        </p:nvSpPr>
        <p:spPr/>
        <p:txBody>
          <a:bodyPr/>
          <a:lstStyle/>
          <a:p>
            <a:pPr marL="0" indent="0">
              <a:buNone/>
            </a:pPr>
            <a:r>
              <a:rPr lang="en-US" dirty="0">
                <a:hlinkClick r:id="rId2"/>
              </a:rPr>
              <a:t>https://www.youtube.com/watch?v=ew993Wdc0zo</a:t>
            </a:r>
            <a:endParaRPr lang="en-US" dirty="0"/>
          </a:p>
        </p:txBody>
      </p:sp>
    </p:spTree>
    <p:extLst>
      <p:ext uri="{BB962C8B-B14F-4D97-AF65-F5344CB8AC3E}">
        <p14:creationId xmlns:p14="http://schemas.microsoft.com/office/powerpoint/2010/main" val="25147980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and Human Rights</a:t>
            </a:r>
            <a:endParaRPr lang="en-US" dirty="0"/>
          </a:p>
        </p:txBody>
      </p:sp>
      <p:sp>
        <p:nvSpPr>
          <p:cNvPr id="3" name="Content Placeholder 2"/>
          <p:cNvSpPr>
            <a:spLocks noGrp="1"/>
          </p:cNvSpPr>
          <p:nvPr>
            <p:ph idx="1"/>
          </p:nvPr>
        </p:nvSpPr>
        <p:spPr>
          <a:xfrm>
            <a:off x="838200" y="1491175"/>
            <a:ext cx="10515600" cy="4944794"/>
          </a:xfrm>
        </p:spPr>
        <p:txBody>
          <a:bodyPr>
            <a:normAutofit fontScale="62500" lnSpcReduction="20000"/>
          </a:bodyPr>
          <a:lstStyle/>
          <a:p>
            <a:pPr marL="0" indent="0">
              <a:buNone/>
            </a:pPr>
            <a:r>
              <a:rPr lang="en-US" dirty="0" smtClean="0"/>
              <a:t>1948 Universal Declaration of Human Rights</a:t>
            </a:r>
          </a:p>
          <a:p>
            <a:r>
              <a:rPr lang="en-US" dirty="0"/>
              <a:t>The preamble sets out the historical and social causes that led to the necessity of drafting the Declaration.</a:t>
            </a:r>
          </a:p>
          <a:p>
            <a:r>
              <a:rPr lang="en-US" dirty="0"/>
              <a:t>Articles 1–2 established the basic concepts of dignity, liberty, equality, and brotherhood.</a:t>
            </a:r>
          </a:p>
          <a:p>
            <a:r>
              <a:rPr lang="en-US" dirty="0"/>
              <a:t>Articles 3–5 established other individual rights, such as the right to life and the prohibition of slavery and torture.</a:t>
            </a:r>
          </a:p>
          <a:p>
            <a:r>
              <a:rPr lang="en-US" dirty="0"/>
              <a:t>Articles 6–11 refer to the fundamental legality of human rights with specific remedies cited for their </a:t>
            </a:r>
            <a:r>
              <a:rPr lang="en-US" dirty="0" err="1"/>
              <a:t>defence</a:t>
            </a:r>
            <a:r>
              <a:rPr lang="en-US" dirty="0"/>
              <a:t> when violated.</a:t>
            </a:r>
          </a:p>
          <a:p>
            <a:r>
              <a:rPr lang="en-US" dirty="0"/>
              <a:t>Articles 12–17 established the rights of the individual towards the community (including such things as freedom of movement).</a:t>
            </a:r>
          </a:p>
          <a:p>
            <a:r>
              <a:rPr lang="en-US" dirty="0"/>
              <a:t>Articles 18–21 sanctioned the so-called "constitutional liberties", and with spiritual, public, and political freedoms, such as freedom of thought, opinion, religion and conscience, word, and peaceful association of the individual.</a:t>
            </a:r>
          </a:p>
          <a:p>
            <a:r>
              <a:rPr lang="en-US" dirty="0"/>
              <a:t>Articles 22–27 sanctioned an individual's economic, social and cultural rights, including healthcare. Article 25 states: "Everyone has the right to a standard of living adequate for the health and well-being of himself and of his family, including food, clothing, housing and medical care and necessary social services." It also makes additional accommodations for security in case of physical debilitation or disability, and makes special mention of care given to those in motherhood or childhood</a:t>
            </a:r>
            <a:r>
              <a:rPr lang="en-US" dirty="0" smtClean="0"/>
              <a:t>.</a:t>
            </a:r>
            <a:endParaRPr lang="en-US" dirty="0"/>
          </a:p>
          <a:p>
            <a:r>
              <a:rPr lang="en-US" dirty="0"/>
              <a:t>Articles 28–30 established the general ways of using these rights, the areas in which these rights of the individual can not be applied, and that they can not be overcome against the individual.</a:t>
            </a:r>
          </a:p>
        </p:txBody>
      </p:sp>
    </p:spTree>
    <p:extLst>
      <p:ext uri="{BB962C8B-B14F-4D97-AF65-F5344CB8AC3E}">
        <p14:creationId xmlns:p14="http://schemas.microsoft.com/office/powerpoint/2010/main" val="1590520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and Negative Rights	</a:t>
            </a:r>
            <a:endParaRPr lang="en-US" dirty="0"/>
          </a:p>
        </p:txBody>
      </p:sp>
      <p:sp>
        <p:nvSpPr>
          <p:cNvPr id="3" name="Content Placeholder 2"/>
          <p:cNvSpPr>
            <a:spLocks noGrp="1"/>
          </p:cNvSpPr>
          <p:nvPr>
            <p:ph idx="1"/>
          </p:nvPr>
        </p:nvSpPr>
        <p:spPr/>
        <p:txBody>
          <a:bodyPr/>
          <a:lstStyle/>
          <a:p>
            <a:r>
              <a:rPr lang="en-US" dirty="0" smtClean="0"/>
              <a:t>Negative Rights (first generation) are things which cannot be done to a person</a:t>
            </a:r>
          </a:p>
          <a:p>
            <a:pPr lvl="1"/>
            <a:r>
              <a:rPr lang="en-US" dirty="0" smtClean="0"/>
              <a:t>Civil and political rights (including speech, religion, unlawful imprisonment)</a:t>
            </a:r>
          </a:p>
          <a:p>
            <a:pPr lvl="1"/>
            <a:endParaRPr lang="en-US" dirty="0"/>
          </a:p>
          <a:p>
            <a:r>
              <a:rPr lang="en-US" dirty="0" smtClean="0"/>
              <a:t>Positive rights </a:t>
            </a:r>
            <a:r>
              <a:rPr lang="en-US" dirty="0"/>
              <a:t>(second </a:t>
            </a:r>
            <a:r>
              <a:rPr lang="en-US" dirty="0" smtClean="0"/>
              <a:t>generation) are things which must be provided to a person</a:t>
            </a:r>
          </a:p>
          <a:p>
            <a:pPr lvl="1"/>
            <a:r>
              <a:rPr lang="en-US" dirty="0" smtClean="0"/>
              <a:t>Include police protection, legal council, economic, social and cultural rights</a:t>
            </a:r>
            <a:endParaRPr lang="en-US" dirty="0"/>
          </a:p>
        </p:txBody>
      </p:sp>
    </p:spTree>
    <p:extLst>
      <p:ext uri="{BB962C8B-B14F-4D97-AF65-F5344CB8AC3E}">
        <p14:creationId xmlns:p14="http://schemas.microsoft.com/office/powerpoint/2010/main" val="2938545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and natural rights</a:t>
            </a:r>
            <a:endParaRPr lang="en-US" dirty="0"/>
          </a:p>
        </p:txBody>
      </p:sp>
      <p:sp>
        <p:nvSpPr>
          <p:cNvPr id="3" name="Content Placeholder 2"/>
          <p:cNvSpPr>
            <a:spLocks noGrp="1"/>
          </p:cNvSpPr>
          <p:nvPr>
            <p:ph idx="1"/>
          </p:nvPr>
        </p:nvSpPr>
        <p:spPr/>
        <p:txBody>
          <a:bodyPr/>
          <a:lstStyle/>
          <a:p>
            <a:r>
              <a:rPr lang="en-US" dirty="0" smtClean="0"/>
              <a:t>Natural rights are “universal” and “inalienable” (Locke, Paine, Hobbes)</a:t>
            </a:r>
          </a:p>
          <a:p>
            <a:endParaRPr lang="en-US" dirty="0"/>
          </a:p>
          <a:p>
            <a:r>
              <a:rPr lang="en-US" dirty="0" smtClean="0"/>
              <a:t>Legal rights can be modified or repealed </a:t>
            </a:r>
            <a:endParaRPr lang="en-US" dirty="0"/>
          </a:p>
        </p:txBody>
      </p:sp>
    </p:spTree>
    <p:extLst>
      <p:ext uri="{BB962C8B-B14F-4D97-AF65-F5344CB8AC3E}">
        <p14:creationId xmlns:p14="http://schemas.microsoft.com/office/powerpoint/2010/main" val="29314949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1750042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Laws</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019293" y="0"/>
            <a:ext cx="7172707" cy="6858000"/>
          </a:xfrm>
          <a:prstGeom prst="rect">
            <a:avLst/>
          </a:prstGeom>
        </p:spPr>
      </p:pic>
    </p:spTree>
    <p:extLst>
      <p:ext uri="{BB962C8B-B14F-4D97-AF65-F5344CB8AC3E}">
        <p14:creationId xmlns:p14="http://schemas.microsoft.com/office/powerpoint/2010/main" val="3948540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State Constitutions</a:t>
            </a:r>
            <a:endParaRPr lang="en-US" dirty="0"/>
          </a:p>
        </p:txBody>
      </p:sp>
      <p:sp>
        <p:nvSpPr>
          <p:cNvPr id="3" name="Content Placeholder 2"/>
          <p:cNvSpPr>
            <a:spLocks noGrp="1"/>
          </p:cNvSpPr>
          <p:nvPr>
            <p:ph idx="1"/>
          </p:nvPr>
        </p:nvSpPr>
        <p:spPr>
          <a:xfrm>
            <a:off x="838200" y="1825625"/>
            <a:ext cx="5421923" cy="4351338"/>
          </a:xfrm>
        </p:spPr>
        <p:txBody>
          <a:bodyPr/>
          <a:lstStyle/>
          <a:p>
            <a:r>
              <a:rPr lang="en-US" dirty="0"/>
              <a:t>As of April 2014, 15 state constitutions specifically mention health and health care—either in the form of a programmatic statement, public concern, individual right, or government </a:t>
            </a:r>
            <a:r>
              <a:rPr lang="en-US" dirty="0" smtClean="0"/>
              <a:t>duty.</a:t>
            </a:r>
            <a:endParaRPr lang="en-US" dirty="0"/>
          </a:p>
        </p:txBody>
      </p:sp>
      <p:pic>
        <p:nvPicPr>
          <p:cNvPr id="4" name="Picture 3"/>
          <p:cNvPicPr>
            <a:picLocks noChangeAspect="1"/>
          </p:cNvPicPr>
          <p:nvPr/>
        </p:nvPicPr>
        <p:blipFill>
          <a:blip r:embed="rId2"/>
          <a:stretch>
            <a:fillRect/>
          </a:stretch>
        </p:blipFill>
        <p:spPr>
          <a:xfrm>
            <a:off x="6551971" y="0"/>
            <a:ext cx="5640030" cy="6858000"/>
          </a:xfrm>
          <a:prstGeom prst="rect">
            <a:avLst/>
          </a:prstGeom>
        </p:spPr>
      </p:pic>
    </p:spTree>
    <p:extLst>
      <p:ext uri="{BB962C8B-B14F-4D97-AF65-F5344CB8AC3E}">
        <p14:creationId xmlns:p14="http://schemas.microsoft.com/office/powerpoint/2010/main" val="23684948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Health care as a public good</a:t>
            </a:r>
          </a:p>
          <a:p>
            <a:pPr marL="0" indent="0">
              <a:buNone/>
            </a:pPr>
            <a:r>
              <a:rPr lang="en-US" dirty="0" smtClean="0"/>
              <a:t>*</a:t>
            </a:r>
            <a:r>
              <a:rPr lang="en-US" dirty="0" err="1" smtClean="0"/>
              <a:t>Karsten</a:t>
            </a:r>
            <a:r>
              <a:rPr lang="en-US" dirty="0"/>
              <a:t>, Siegfried G. "Health care: private good vs. public good." </a:t>
            </a:r>
            <a:r>
              <a:rPr lang="en-US" i="1" dirty="0"/>
              <a:t>American Journal of Economics and Sociology</a:t>
            </a:r>
            <a:r>
              <a:rPr lang="en-US" dirty="0"/>
              <a:t> 54, no. 2 (1995): 129-144</a:t>
            </a:r>
            <a:r>
              <a:rPr lang="en-US" dirty="0" smtClean="0"/>
              <a:t>.</a:t>
            </a:r>
          </a:p>
          <a:p>
            <a:pPr marL="0" indent="0">
              <a:buNone/>
            </a:pPr>
            <a:r>
              <a:rPr lang="en-US" dirty="0" smtClean="0"/>
              <a:t>*</a:t>
            </a:r>
            <a:r>
              <a:rPr lang="en-US" dirty="0" err="1" smtClean="0"/>
              <a:t>Galea</a:t>
            </a:r>
            <a:r>
              <a:rPr lang="en-US" dirty="0" smtClean="0"/>
              <a:t>, Sandro. “Public health as a public good.” </a:t>
            </a:r>
            <a:r>
              <a:rPr lang="en-US" i="1" dirty="0" smtClean="0"/>
              <a:t>Boston University School of Public Health, </a:t>
            </a:r>
            <a:r>
              <a:rPr lang="en-US" dirty="0"/>
              <a:t>January 10, 2016, https://www.bu.edu/sph/2016/01/10/public-health-as-a-public-good/</a:t>
            </a:r>
            <a:endParaRPr lang="en-US" dirty="0" smtClean="0"/>
          </a:p>
          <a:p>
            <a:r>
              <a:rPr lang="en-US" dirty="0" smtClean="0"/>
              <a:t>Is health care a right? Is health insurance a right?</a:t>
            </a:r>
          </a:p>
          <a:p>
            <a:pPr marL="0" indent="0">
              <a:buNone/>
            </a:pPr>
            <a:r>
              <a:rPr lang="en-US" dirty="0"/>
              <a:t>*</a:t>
            </a:r>
            <a:r>
              <a:rPr lang="en-US" dirty="0" err="1"/>
              <a:t>Gawande</a:t>
            </a:r>
            <a:r>
              <a:rPr lang="en-US" dirty="0"/>
              <a:t>, </a:t>
            </a:r>
            <a:r>
              <a:rPr lang="en-US" dirty="0" err="1"/>
              <a:t>Atul</a:t>
            </a:r>
            <a:r>
              <a:rPr lang="en-US" dirty="0"/>
              <a:t>. “Is health care a right?” New Yorker, October 2, </a:t>
            </a:r>
            <a:r>
              <a:rPr lang="en-US" dirty="0" smtClean="0"/>
              <a:t>2017</a:t>
            </a:r>
          </a:p>
          <a:p>
            <a:pPr marL="0" indent="0">
              <a:buNone/>
            </a:pPr>
            <a:r>
              <a:rPr lang="en-US" dirty="0" smtClean="0"/>
              <a:t>*Section </a:t>
            </a:r>
            <a:r>
              <a:rPr lang="en-US" dirty="0"/>
              <a:t>I (pages 5-10) of Ruger, Jennifer </a:t>
            </a:r>
            <a:r>
              <a:rPr lang="en-US" dirty="0" err="1"/>
              <a:t>Prah</a:t>
            </a:r>
            <a:r>
              <a:rPr lang="en-US" dirty="0"/>
              <a:t>. “Toward a theory of a right to health: capability and incompletely theorized agreements.” Yale Journal of Law &amp; the Humanities 18, no. 2 (2006): </a:t>
            </a:r>
            <a:r>
              <a:rPr lang="en-US" dirty="0" smtClean="0"/>
              <a:t>3.</a:t>
            </a:r>
          </a:p>
          <a:p>
            <a:pPr marL="0" indent="0">
              <a:buNone/>
            </a:pPr>
            <a:r>
              <a:rPr lang="en-US" dirty="0" smtClean="0"/>
              <a:t>*</a:t>
            </a:r>
            <a:r>
              <a:rPr lang="en-US" dirty="0"/>
              <a:t>Hamel, Mary Beth, Jennifer </a:t>
            </a:r>
            <a:r>
              <a:rPr lang="en-US" dirty="0" err="1"/>
              <a:t>Prah</a:t>
            </a:r>
            <a:r>
              <a:rPr lang="en-US" dirty="0"/>
              <a:t> Ruger, Theodore W. Ruger, and George J. </a:t>
            </a:r>
            <a:r>
              <a:rPr lang="en-US" dirty="0" err="1"/>
              <a:t>Annas</a:t>
            </a:r>
            <a:r>
              <a:rPr lang="en-US" dirty="0"/>
              <a:t>. “The elusive right to health care under US Law.” N </a:t>
            </a:r>
            <a:r>
              <a:rPr lang="en-US" dirty="0" err="1"/>
              <a:t>Engl</a:t>
            </a:r>
            <a:r>
              <a:rPr lang="en-US" dirty="0"/>
              <a:t> J Med 372, no. 26 (2015): 2558-63</a:t>
            </a:r>
            <a:r>
              <a:rPr lang="en-US" dirty="0" smtClean="0"/>
              <a:t>.</a:t>
            </a:r>
          </a:p>
          <a:p>
            <a:pPr marL="0" indent="0">
              <a:buNone/>
            </a:pPr>
            <a:r>
              <a:rPr lang="en-US" dirty="0" smtClean="0"/>
              <a:t>*</a:t>
            </a:r>
            <a:r>
              <a:rPr lang="en-US" dirty="0"/>
              <a:t>Ruger, Jennifer P. “The moral foundations of health insurance.” Journal of the Association of Physicians 100, no. 1 (2007): 53-57</a:t>
            </a:r>
            <a:r>
              <a:rPr lang="en-US" dirty="0" smtClean="0"/>
              <a:t>.</a:t>
            </a:r>
          </a:p>
          <a:p>
            <a:pPr marL="0" indent="0">
              <a:buNone/>
            </a:pPr>
            <a:endParaRPr lang="en-US" dirty="0"/>
          </a:p>
        </p:txBody>
      </p:sp>
    </p:spTree>
    <p:extLst>
      <p:ext uri="{BB962C8B-B14F-4D97-AF65-F5344CB8AC3E}">
        <p14:creationId xmlns:p14="http://schemas.microsoft.com/office/powerpoint/2010/main" val="3912886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Arnold Kling’s Three Languages of Politics</a:t>
            </a:r>
            <a:endParaRPr lang="en-US" dirty="0"/>
          </a:p>
        </p:txBody>
      </p:sp>
      <p:sp>
        <p:nvSpPr>
          <p:cNvPr id="3" name="Content Placeholder 2"/>
          <p:cNvSpPr>
            <a:spLocks noGrp="1"/>
          </p:cNvSpPr>
          <p:nvPr>
            <p:ph idx="1"/>
          </p:nvPr>
        </p:nvSpPr>
        <p:spPr/>
        <p:txBody>
          <a:bodyPr/>
          <a:lstStyle/>
          <a:p>
            <a:r>
              <a:rPr lang="en-US" dirty="0"/>
              <a:t>Progressives: The Oppressed vs. Oppression</a:t>
            </a:r>
          </a:p>
          <a:p>
            <a:r>
              <a:rPr lang="en-US" dirty="0"/>
              <a:t>Conservatives: Civilization vs. Barbarism</a:t>
            </a:r>
          </a:p>
          <a:p>
            <a:r>
              <a:rPr lang="en-US" dirty="0"/>
              <a:t>Libertarian: Freedom vs. </a:t>
            </a:r>
            <a:r>
              <a:rPr lang="en-US" dirty="0" smtClean="0"/>
              <a:t>Coercion</a:t>
            </a:r>
          </a:p>
          <a:p>
            <a:endParaRPr lang="en-US" dirty="0"/>
          </a:p>
          <a:p>
            <a:pPr marL="0" indent="0">
              <a:buNone/>
            </a:pPr>
            <a:r>
              <a:rPr lang="en-US" dirty="0" smtClean="0"/>
              <a:t>I might add the academics/</a:t>
            </a:r>
            <a:r>
              <a:rPr lang="en-US" dirty="0" err="1" smtClean="0"/>
              <a:t>beurocrats</a:t>
            </a:r>
            <a:r>
              <a:rPr lang="en-US" dirty="0" smtClean="0"/>
              <a:t> view:</a:t>
            </a:r>
          </a:p>
          <a:p>
            <a:r>
              <a:rPr lang="en-US" dirty="0" smtClean="0"/>
              <a:t>The Expert vs. ignorance</a:t>
            </a:r>
            <a:endParaRPr lang="en-US" dirty="0"/>
          </a:p>
          <a:p>
            <a:pPr marL="0" indent="0">
              <a:buNone/>
            </a:pPr>
            <a:endParaRPr lang="en-US" dirty="0"/>
          </a:p>
          <a:p>
            <a:endParaRPr lang="en-US" dirty="0"/>
          </a:p>
        </p:txBody>
      </p:sp>
    </p:spTree>
    <p:extLst>
      <p:ext uri="{BB962C8B-B14F-4D97-AF65-F5344CB8AC3E}">
        <p14:creationId xmlns:p14="http://schemas.microsoft.com/office/powerpoint/2010/main" val="895867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2767739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Utilitarianism</a:t>
            </a:r>
            <a:endParaRPr lang="en-US" dirty="0"/>
          </a:p>
        </p:txBody>
      </p:sp>
      <p:sp>
        <p:nvSpPr>
          <p:cNvPr id="3" name="Content Placeholder 2"/>
          <p:cNvSpPr>
            <a:spLocks noGrp="1"/>
          </p:cNvSpPr>
          <p:nvPr>
            <p:ph idx="1"/>
          </p:nvPr>
        </p:nvSpPr>
        <p:spPr/>
        <p:txBody>
          <a:bodyPr/>
          <a:lstStyle/>
          <a:p>
            <a:r>
              <a:rPr lang="en-US" dirty="0" smtClean="0"/>
              <a:t>Associated with founders of economics (Jeremy Bentham)</a:t>
            </a:r>
          </a:p>
          <a:p>
            <a:r>
              <a:rPr lang="en-US" dirty="0" smtClean="0"/>
              <a:t>Policies should maximize net social utility</a:t>
            </a:r>
          </a:p>
          <a:p>
            <a:pPr lvl="1"/>
            <a:r>
              <a:rPr lang="en-US" dirty="0" smtClean="0"/>
              <a:t>Aggregate welfare</a:t>
            </a:r>
          </a:p>
          <a:p>
            <a:pPr lvl="1"/>
            <a:r>
              <a:rPr lang="en-US" dirty="0" smtClean="0"/>
              <a:t>Effective altruism (Singer)</a:t>
            </a:r>
          </a:p>
          <a:p>
            <a:r>
              <a:rPr lang="en-US" dirty="0"/>
              <a:t>Disease Control Priorities Project</a:t>
            </a:r>
            <a:endParaRPr lang="en-US" dirty="0" smtClean="0"/>
          </a:p>
        </p:txBody>
      </p:sp>
    </p:spTree>
    <p:extLst>
      <p:ext uri="{BB962C8B-B14F-4D97-AF65-F5344CB8AC3E}">
        <p14:creationId xmlns:p14="http://schemas.microsoft.com/office/powerpoint/2010/main" val="1702615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John Rawls’ Theory of Justice</a:t>
            </a:r>
            <a:endParaRPr lang="en-US" dirty="0"/>
          </a:p>
        </p:txBody>
      </p:sp>
      <p:sp>
        <p:nvSpPr>
          <p:cNvPr id="3" name="Content Placeholder 2"/>
          <p:cNvSpPr>
            <a:spLocks noGrp="1"/>
          </p:cNvSpPr>
          <p:nvPr>
            <p:ph idx="1"/>
          </p:nvPr>
        </p:nvSpPr>
        <p:spPr/>
        <p:txBody>
          <a:bodyPr/>
          <a:lstStyle/>
          <a:p>
            <a:r>
              <a:rPr lang="en-US" dirty="0" smtClean="0"/>
              <a:t>Veil of ignorance</a:t>
            </a:r>
          </a:p>
          <a:p>
            <a:pPr lvl="1"/>
            <a:r>
              <a:rPr lang="en-US" dirty="0" smtClean="0"/>
              <a:t>Under such a veil, what principles of justice would people choose for society</a:t>
            </a:r>
          </a:p>
          <a:p>
            <a:r>
              <a:rPr lang="en-US" dirty="0" err="1" smtClean="0"/>
              <a:t>Maximin</a:t>
            </a:r>
            <a:endParaRPr lang="en-US" dirty="0" smtClean="0"/>
          </a:p>
          <a:p>
            <a:r>
              <a:rPr lang="en-US" dirty="0" smtClean="0"/>
              <a:t>Means rather than ends approach</a:t>
            </a:r>
            <a:endParaRPr lang="en-US" dirty="0"/>
          </a:p>
        </p:txBody>
      </p:sp>
    </p:spTree>
    <p:extLst>
      <p:ext uri="{BB962C8B-B14F-4D97-AF65-F5344CB8AC3E}">
        <p14:creationId xmlns:p14="http://schemas.microsoft.com/office/powerpoint/2010/main" val="3481090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a:t>
            </a:r>
            <a:r>
              <a:rPr lang="en-US" dirty="0" smtClean="0"/>
              <a:t>philosophy: Communitarianism</a:t>
            </a:r>
            <a:endParaRPr lang="en-US" dirty="0"/>
          </a:p>
        </p:txBody>
      </p:sp>
      <p:sp>
        <p:nvSpPr>
          <p:cNvPr id="3" name="Content Placeholder 2"/>
          <p:cNvSpPr>
            <a:spLocks noGrp="1"/>
          </p:cNvSpPr>
          <p:nvPr>
            <p:ph idx="1"/>
          </p:nvPr>
        </p:nvSpPr>
        <p:spPr/>
        <p:txBody>
          <a:bodyPr/>
          <a:lstStyle/>
          <a:p>
            <a:r>
              <a:rPr lang="en-US" dirty="0" smtClean="0"/>
              <a:t>Reaction to Rawls by </a:t>
            </a:r>
            <a:r>
              <a:rPr lang="en-US" dirty="0"/>
              <a:t>Michael </a:t>
            </a:r>
            <a:r>
              <a:rPr lang="en-US" dirty="0" err="1"/>
              <a:t>Sandel</a:t>
            </a:r>
            <a:r>
              <a:rPr lang="en-US" dirty="0"/>
              <a:t>, Charles Taylor and Michael </a:t>
            </a:r>
            <a:r>
              <a:rPr lang="en-US" dirty="0" err="1"/>
              <a:t>Walzer</a:t>
            </a:r>
            <a:r>
              <a:rPr lang="en-US" dirty="0"/>
              <a:t> </a:t>
            </a:r>
            <a:endParaRPr lang="en-US" dirty="0" smtClean="0"/>
          </a:p>
          <a:p>
            <a:r>
              <a:rPr lang="en-US" dirty="0" smtClean="0"/>
              <a:t>Opposes universalist point of view</a:t>
            </a:r>
          </a:p>
          <a:p>
            <a:r>
              <a:rPr lang="en-US" dirty="0" smtClean="0"/>
              <a:t>Distinct societies create distinct “spheres of justice”</a:t>
            </a:r>
          </a:p>
          <a:p>
            <a:r>
              <a:rPr lang="en-US" dirty="0" smtClean="0"/>
              <a:t>Each society creates fundamental principles which are valued</a:t>
            </a:r>
          </a:p>
          <a:p>
            <a:r>
              <a:rPr lang="en-US" dirty="0" smtClean="0"/>
              <a:t>Single community view called “Cosmopolitanism” (related to globalism or internationalism)</a:t>
            </a:r>
            <a:endParaRPr lang="en-US" dirty="0"/>
          </a:p>
        </p:txBody>
      </p:sp>
    </p:spTree>
    <p:extLst>
      <p:ext uri="{BB962C8B-B14F-4D97-AF65-F5344CB8AC3E}">
        <p14:creationId xmlns:p14="http://schemas.microsoft.com/office/powerpoint/2010/main" val="2872140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a:t>
            </a:r>
            <a:r>
              <a:rPr lang="en-US" dirty="0" smtClean="0"/>
              <a:t>philosophy: Cosmopolitanism</a:t>
            </a:r>
            <a:endParaRPr lang="en-US" dirty="0"/>
          </a:p>
        </p:txBody>
      </p:sp>
      <p:sp>
        <p:nvSpPr>
          <p:cNvPr id="3" name="Content Placeholder 2"/>
          <p:cNvSpPr>
            <a:spLocks noGrp="1"/>
          </p:cNvSpPr>
          <p:nvPr>
            <p:ph idx="1"/>
          </p:nvPr>
        </p:nvSpPr>
        <p:spPr/>
        <p:txBody>
          <a:bodyPr/>
          <a:lstStyle/>
          <a:p>
            <a:r>
              <a:rPr lang="en-US" dirty="0" smtClean="0"/>
              <a:t>Single community alternative to Communitarianism </a:t>
            </a:r>
          </a:p>
          <a:p>
            <a:pPr lvl="1"/>
            <a:r>
              <a:rPr lang="en-US" dirty="0" smtClean="0"/>
              <a:t>Related to globalism or internationalism</a:t>
            </a:r>
          </a:p>
          <a:p>
            <a:pPr lvl="1"/>
            <a:r>
              <a:rPr lang="en-US" dirty="0" smtClean="0"/>
              <a:t>Associated with Kant,  Derrida, and Appiah</a:t>
            </a:r>
          </a:p>
          <a:p>
            <a:r>
              <a:rPr lang="en-US" dirty="0" smtClean="0"/>
              <a:t>Moral universalism and belief of crimes against humanity</a:t>
            </a:r>
          </a:p>
          <a:p>
            <a:endParaRPr lang="en-US" dirty="0"/>
          </a:p>
        </p:txBody>
      </p:sp>
    </p:spTree>
    <p:extLst>
      <p:ext uri="{BB962C8B-B14F-4D97-AF65-F5344CB8AC3E}">
        <p14:creationId xmlns:p14="http://schemas.microsoft.com/office/powerpoint/2010/main" val="1680931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Libertarian</a:t>
            </a:r>
            <a:endParaRPr lang="en-US" dirty="0"/>
          </a:p>
        </p:txBody>
      </p:sp>
      <p:sp>
        <p:nvSpPr>
          <p:cNvPr id="3" name="Content Placeholder 2"/>
          <p:cNvSpPr>
            <a:spLocks noGrp="1"/>
          </p:cNvSpPr>
          <p:nvPr>
            <p:ph idx="1"/>
          </p:nvPr>
        </p:nvSpPr>
        <p:spPr/>
        <p:txBody>
          <a:bodyPr/>
          <a:lstStyle/>
          <a:p>
            <a:r>
              <a:rPr lang="en-US" dirty="0" smtClean="0"/>
              <a:t>Personal freedom</a:t>
            </a:r>
          </a:p>
          <a:p>
            <a:r>
              <a:rPr lang="en-US" dirty="0" smtClean="0"/>
              <a:t>Individual choice and limited state influence</a:t>
            </a:r>
          </a:p>
          <a:p>
            <a:pPr lvl="1"/>
            <a:r>
              <a:rPr lang="en-US" dirty="0" smtClean="0"/>
              <a:t>Anarchy, State, and Utopia (</a:t>
            </a:r>
            <a:r>
              <a:rPr lang="en-US" dirty="0" err="1" smtClean="0"/>
              <a:t>Nozick</a:t>
            </a:r>
            <a:r>
              <a:rPr lang="en-US" dirty="0" smtClean="0"/>
              <a:t>)</a:t>
            </a:r>
          </a:p>
          <a:p>
            <a:r>
              <a:rPr lang="en-US" dirty="0" smtClean="0"/>
              <a:t>Endorse negative rights but not positive rights</a:t>
            </a:r>
            <a:endParaRPr lang="en-US" dirty="0"/>
          </a:p>
        </p:txBody>
      </p:sp>
    </p:spTree>
    <p:extLst>
      <p:ext uri="{BB962C8B-B14F-4D97-AF65-F5344CB8AC3E}">
        <p14:creationId xmlns:p14="http://schemas.microsoft.com/office/powerpoint/2010/main" val="2326532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a:t>
            </a:r>
            <a:r>
              <a:rPr lang="en-US" dirty="0" smtClean="0"/>
              <a:t>Capabilities approach</a:t>
            </a:r>
            <a:endParaRPr lang="en-US" dirty="0"/>
          </a:p>
        </p:txBody>
      </p:sp>
      <p:sp>
        <p:nvSpPr>
          <p:cNvPr id="3" name="Content Placeholder 2"/>
          <p:cNvSpPr>
            <a:spLocks noGrp="1"/>
          </p:cNvSpPr>
          <p:nvPr>
            <p:ph idx="1"/>
          </p:nvPr>
        </p:nvSpPr>
        <p:spPr/>
        <p:txBody>
          <a:bodyPr/>
          <a:lstStyle/>
          <a:p>
            <a:r>
              <a:rPr lang="en-US" dirty="0" smtClean="0"/>
              <a:t>Focus on what individuals are able to do (Sen, Nussbaum)</a:t>
            </a:r>
          </a:p>
          <a:p>
            <a:r>
              <a:rPr lang="en-US" dirty="0" smtClean="0"/>
              <a:t>Emphasizes </a:t>
            </a:r>
            <a:r>
              <a:rPr lang="en-US" dirty="0"/>
              <a:t>functional </a:t>
            </a:r>
            <a:r>
              <a:rPr lang="en-US" dirty="0" smtClean="0"/>
              <a:t>capabilities, "</a:t>
            </a:r>
            <a:r>
              <a:rPr lang="en-US" dirty="0"/>
              <a:t>substantive </a:t>
            </a:r>
            <a:r>
              <a:rPr lang="en-US" dirty="0" smtClean="0"/>
              <a:t>freedoms“</a:t>
            </a:r>
          </a:p>
          <a:p>
            <a:pPr lvl="1"/>
            <a:r>
              <a:rPr lang="en-US" dirty="0" smtClean="0"/>
              <a:t>the </a:t>
            </a:r>
            <a:r>
              <a:rPr lang="en-US" dirty="0"/>
              <a:t>ability to live to old </a:t>
            </a:r>
            <a:r>
              <a:rPr lang="en-US" dirty="0" smtClean="0"/>
              <a:t>age</a:t>
            </a:r>
          </a:p>
          <a:p>
            <a:pPr lvl="1"/>
            <a:r>
              <a:rPr lang="en-US" dirty="0" smtClean="0"/>
              <a:t>engage </a:t>
            </a:r>
            <a:r>
              <a:rPr lang="en-US" dirty="0"/>
              <a:t>in economic </a:t>
            </a:r>
            <a:r>
              <a:rPr lang="en-US" dirty="0" smtClean="0"/>
              <a:t>transactions</a:t>
            </a:r>
          </a:p>
          <a:p>
            <a:pPr lvl="1"/>
            <a:r>
              <a:rPr lang="en-US" dirty="0" smtClean="0"/>
              <a:t>participate </a:t>
            </a:r>
            <a:r>
              <a:rPr lang="en-US" dirty="0"/>
              <a:t>in political </a:t>
            </a:r>
            <a:r>
              <a:rPr lang="en-US" dirty="0" smtClean="0"/>
              <a:t>activities</a:t>
            </a:r>
            <a:endParaRPr lang="en-US" dirty="0"/>
          </a:p>
        </p:txBody>
      </p:sp>
    </p:spTree>
    <p:extLst>
      <p:ext uri="{BB962C8B-B14F-4D97-AF65-F5344CB8AC3E}">
        <p14:creationId xmlns:p14="http://schemas.microsoft.com/office/powerpoint/2010/main" val="2111370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7522</TotalTime>
  <Words>1091</Words>
  <Application>Microsoft Office PowerPoint</Application>
  <PresentationFormat>Widescreen</PresentationFormat>
  <Paragraphs>105</Paragraphs>
  <Slides>18</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HCMI 4225: The Right to Health and to Health Care</vt:lpstr>
      <vt:lpstr>Arnold Kling’s Three Languages of Politics</vt:lpstr>
      <vt:lpstr>Discussion Questions:</vt:lpstr>
      <vt:lpstr>Rights in moral philosophy: Utilitarianism</vt:lpstr>
      <vt:lpstr>Rights in moral philosophy: John Rawls’ Theory of Justice</vt:lpstr>
      <vt:lpstr>Rights in moral philosophy: Communitarianism</vt:lpstr>
      <vt:lpstr>Rights in moral philosophy: Cosmopolitanism</vt:lpstr>
      <vt:lpstr>Rights in moral philosophy: Libertarian</vt:lpstr>
      <vt:lpstr>Rights in moral philosophy: Capabilities approach</vt:lpstr>
      <vt:lpstr>Rights in moral philosophy: Older views</vt:lpstr>
      <vt:lpstr>Rights and Human Rights</vt:lpstr>
      <vt:lpstr>Rights and Human Rights</vt:lpstr>
      <vt:lpstr>Positive and Negative Rights </vt:lpstr>
      <vt:lpstr>Legal and natural rights</vt:lpstr>
      <vt:lpstr>Discussion Questions:</vt:lpstr>
      <vt:lpstr>Federal Laws</vt:lpstr>
      <vt:lpstr>US State Constitutions</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35</cp:revision>
  <dcterms:created xsi:type="dcterms:W3CDTF">2018-08-26T19:46:47Z</dcterms:created>
  <dcterms:modified xsi:type="dcterms:W3CDTF">2020-02-03T14:21:47Z</dcterms:modified>
</cp:coreProperties>
</file>