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3" r:id="rId3"/>
    <p:sldId id="285" r:id="rId4"/>
    <p:sldId id="313" r:id="rId5"/>
    <p:sldId id="314" r:id="rId6"/>
    <p:sldId id="286" r:id="rId7"/>
    <p:sldId id="287" r:id="rId8"/>
    <p:sldId id="288" r:id="rId9"/>
    <p:sldId id="289" r:id="rId10"/>
    <p:sldId id="290" r:id="rId11"/>
    <p:sldId id="291" r:id="rId12"/>
    <p:sldId id="284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ip.org/wp-content/uploads/2017/03/HealthCareDollar_FINAL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ip.org/wp-content/uploads/2017/03/HealthCareDollar_FINAL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ip.org/wp-content/uploads/2017/03/HealthCareDollar_FINAL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ip.org/wp-content/uploads/2017/03/HealthCareDollar_FINAL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hospitals.org/mn-hospitals/hospital-financing-10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s.marketrealist.com/2014/11/analyzing-hospital-expense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https://www.ahip.org/wp-content/uploads/2017/03/HealthCareDollar_FINAL.pdf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5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https://www.ahip.org/wp-content/uploads/2017/03/HealthCareDollar_FINAL.pdf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https://www.ahip.org/wp-content/uploads/2017/03/HealthCareDollar_FINAL.pdf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https://www.ahip.org/wp-content/uploads/2017/03/HealthCareDollar_FINAL.pdf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https://www.mnhospitals.org/mn-hospitals/hospital-financing-101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https://articles.marketrealist.com/2014/11/analyzing-hospital-expenses/</a:t>
            </a:r>
            <a:endParaRPr lang="en-US" dirty="0" smtClean="0"/>
          </a:p>
          <a:p>
            <a:r>
              <a:rPr lang="en-US" dirty="0" smtClean="0"/>
              <a:t>Note that .222*.14*$3.5trillion/1million = $109,000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ip.org/wp-content/uploads/2017/03/HealthCareDollar_FINAL.pdf" TargetMode="External"/><Relationship Id="rId2" Type="http://schemas.openxmlformats.org/officeDocument/2006/relationships/hyperlink" Target="https://www.researchgate.net/publication/270500085_A_Primer_on_The_Economics_of_Insur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7/03/29/magazine/those-indecipherable-medical-bills-theyre-one-reason-health-care-costs-so-much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Economics of Insurance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202: Mon/Wed </a:t>
            </a:r>
            <a:r>
              <a:rPr lang="en-US" dirty="0"/>
              <a:t>9</a:t>
            </a:r>
            <a:r>
              <a:rPr lang="en-US" dirty="0" smtClean="0"/>
              <a:t>:30 AM – 10:45AM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r>
              <a:rPr lang="en-US" dirty="0" smtClean="0"/>
              <a:t>Office Hours: </a:t>
            </a:r>
            <a:r>
              <a:rPr lang="en-US" smtClean="0"/>
              <a:t>Mon/Wed 11:00 AM – 12:30PM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lack of incentive to guard against risks because an individual is protected from the consequences of those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8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Co-payments and Deductibles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of Demand:</a:t>
            </a:r>
          </a:p>
          <a:p>
            <a:pPr lvl="1"/>
            <a:r>
              <a:rPr lang="en-US" dirty="0" smtClean="0"/>
              <a:t>Risk Aversion</a:t>
            </a:r>
          </a:p>
          <a:p>
            <a:pPr lvl="1"/>
            <a:r>
              <a:rPr lang="en-US" dirty="0" smtClean="0"/>
              <a:t>Perception of Risk</a:t>
            </a:r>
          </a:p>
          <a:p>
            <a:pPr lvl="1"/>
            <a:r>
              <a:rPr lang="en-US" dirty="0" smtClean="0"/>
              <a:t>Peer Behavior</a:t>
            </a:r>
          </a:p>
          <a:p>
            <a:pPr lvl="1"/>
            <a:r>
              <a:rPr lang="en-US" dirty="0" smtClean="0"/>
              <a:t>Wealth and Income</a:t>
            </a:r>
          </a:p>
          <a:p>
            <a:pPr lvl="1"/>
            <a:r>
              <a:rPr lang="en-US" dirty="0" smtClean="0"/>
              <a:t>Ability to Externalize Risk</a:t>
            </a:r>
          </a:p>
          <a:p>
            <a:pPr lvl="2"/>
            <a:r>
              <a:rPr lang="en-US" dirty="0" smtClean="0"/>
              <a:t>Moral Hazard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Market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Concentrated and becoming more concentrated</a:t>
            </a:r>
          </a:p>
          <a:p>
            <a:pPr lvl="1"/>
            <a:r>
              <a:rPr lang="en-US" dirty="0" smtClean="0"/>
              <a:t>Hirschman-</a:t>
            </a:r>
            <a:r>
              <a:rPr lang="en-US" dirty="0" err="1" smtClean="0"/>
              <a:t>Herfindahl</a:t>
            </a:r>
            <a:r>
              <a:rPr lang="en-US" dirty="0" smtClean="0"/>
              <a:t> Index (HHI)</a:t>
            </a:r>
          </a:p>
          <a:p>
            <a:pPr lvl="1"/>
            <a:r>
              <a:rPr lang="en-US" dirty="0" smtClean="0"/>
              <a:t>Average about 9.6 carriers per market in 2006 (down from 18.9 in 1998)</a:t>
            </a:r>
          </a:p>
          <a:p>
            <a:pPr lvl="1"/>
            <a:r>
              <a:rPr lang="en-US" dirty="0" smtClean="0"/>
              <a:t>Increased concentration = less competition -&gt; higher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0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Market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Hospitals vs Insurance companies</a:t>
            </a:r>
          </a:p>
          <a:p>
            <a:pPr lvl="1"/>
            <a:r>
              <a:rPr lang="en-US" dirty="0"/>
              <a:t>Some evidence for cooperation rather than competition</a:t>
            </a:r>
          </a:p>
          <a:p>
            <a:pPr lvl="2"/>
            <a:r>
              <a:rPr lang="en-US" dirty="0"/>
              <a:t>Hospitals earn higher profits in markets where insurance companies earn higher profits</a:t>
            </a:r>
          </a:p>
          <a:p>
            <a:pPr lvl="1"/>
            <a:r>
              <a:rPr lang="en-US" dirty="0"/>
              <a:t>This may not be ideal and policies may seek to increase competition in these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4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Market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</a:t>
            </a:r>
            <a:r>
              <a:rPr lang="en-US" dirty="0"/>
              <a:t>vs Insurance companies</a:t>
            </a:r>
          </a:p>
          <a:p>
            <a:pPr lvl="1"/>
            <a:r>
              <a:rPr lang="en-US" dirty="0" smtClean="0"/>
              <a:t>In a perfectly competitive market, prices do not change with the income of the buyer</a:t>
            </a:r>
          </a:p>
          <a:p>
            <a:pPr lvl="1"/>
            <a:r>
              <a:rPr lang="en-US" dirty="0" smtClean="0"/>
              <a:t>For insurance companies offering employee insurance plans, this would mean that premiums would not change with company profitability</a:t>
            </a:r>
          </a:p>
          <a:p>
            <a:pPr lvl="2"/>
            <a:r>
              <a:rPr lang="en-US" dirty="0" smtClean="0"/>
              <a:t>However, There is evidence that insurers have market power</a:t>
            </a:r>
          </a:p>
          <a:p>
            <a:pPr lvl="2"/>
            <a:r>
              <a:rPr lang="en-US" dirty="0" smtClean="0"/>
              <a:t>Premiums are higher for more profitable companies</a:t>
            </a:r>
          </a:p>
          <a:p>
            <a:pPr lvl="3"/>
            <a:r>
              <a:rPr lang="en-US" dirty="0" smtClean="0"/>
              <a:t>This is not due to more profitable companies offering more coverage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4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insurance companies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average of 79.7 cents per premium dollar is spent by insurers on health care proper and 17.8 cents on the insurers’ </a:t>
            </a:r>
            <a:r>
              <a:rPr lang="en-US" dirty="0" smtClean="0"/>
              <a:t>operating </a:t>
            </a:r>
            <a:r>
              <a:rPr lang="en-US" dirty="0"/>
              <a:t>costs</a:t>
            </a:r>
            <a:r>
              <a:rPr lang="en-US" dirty="0" smtClean="0"/>
              <a:t>, </a:t>
            </a:r>
            <a:r>
              <a:rPr lang="en-US" dirty="0"/>
              <a:t>leaving only 2.7 cents per premium dollar as profits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loss ratio (MLR</a:t>
            </a:r>
            <a:r>
              <a:rPr lang="en-US" dirty="0" smtClean="0"/>
              <a:t>) – the portion </a:t>
            </a:r>
            <a:r>
              <a:rPr lang="en-US" dirty="0"/>
              <a:t>of premiums collected health insurers “lose” to physicians, hospitals, and other entities who offer health </a:t>
            </a:r>
            <a:r>
              <a:rPr lang="en-US" dirty="0" smtClean="0"/>
              <a:t>care</a:t>
            </a:r>
          </a:p>
          <a:p>
            <a:r>
              <a:rPr lang="en-US" dirty="0"/>
              <a:t>Affordable Care Act (ACA) mandated an MLR of at least 85% for large insurance companies and of at least 80% for smaller carriers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Pre-ACA MLRs were about 55%-65%</a:t>
            </a:r>
          </a:p>
          <a:p>
            <a:r>
              <a:rPr lang="en-US" dirty="0"/>
              <a:t>Profit margins for the larger US health insurers, for example, actually were </a:t>
            </a:r>
            <a:r>
              <a:rPr lang="en-US" dirty="0" smtClean="0"/>
              <a:t>much higher</a:t>
            </a:r>
            <a:r>
              <a:rPr lang="en-US" dirty="0"/>
              <a:t> than just 3% in recent years, with 4.7% for Aetna, 7.0% for Cigna, and 4.6% for United Health Group in 2015 and 3.5% for Anthem in </a:t>
            </a:r>
            <a:r>
              <a:rPr lang="en-US" dirty="0" smtClean="0"/>
              <a:t>2014.</a:t>
            </a:r>
          </a:p>
          <a:p>
            <a:pPr lvl="1"/>
            <a:r>
              <a:rPr lang="en-US" dirty="0" smtClean="0"/>
              <a:t>These numbers </a:t>
            </a:r>
            <a:r>
              <a:rPr lang="en-US" dirty="0"/>
              <a:t>include the Medicare Advantage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Market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</a:t>
            </a:r>
            <a:r>
              <a:rPr lang="en-US" dirty="0"/>
              <a:t>vs Insurance companies</a:t>
            </a:r>
          </a:p>
          <a:p>
            <a:pPr lvl="1"/>
            <a:r>
              <a:rPr lang="en-US" dirty="0" smtClean="0"/>
              <a:t>There is some evidence that individual market would be more efficient than group plans, and that this increase in efficiency may outweigh the benefit of risk pooling from group plans</a:t>
            </a:r>
          </a:p>
          <a:p>
            <a:pPr lvl="1"/>
            <a:r>
              <a:rPr lang="en-US" dirty="0" smtClean="0"/>
              <a:t>However, when given choices, consumers don’t often use the information at hand rationally</a:t>
            </a:r>
          </a:p>
          <a:p>
            <a:pPr lvl="2"/>
            <a:r>
              <a:rPr lang="en-US" dirty="0" smtClean="0"/>
              <a:t>When offered a better plan, few consumers switch</a:t>
            </a:r>
          </a:p>
          <a:p>
            <a:pPr lvl="3"/>
            <a:r>
              <a:rPr lang="en-US" dirty="0" smtClean="0"/>
              <a:t>Perhaps consumers don’t even notice the better option?</a:t>
            </a:r>
          </a:p>
          <a:p>
            <a:pPr lvl="2"/>
            <a:r>
              <a:rPr lang="en-US" dirty="0" smtClean="0"/>
              <a:t>Consumers generally care more about premiums than co-pays and other costs of different plans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7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18%</a:t>
            </a:r>
          </a:p>
          <a:p>
            <a:pPr lvl="1"/>
            <a:r>
              <a:rPr lang="en-US" dirty="0" smtClean="0"/>
              <a:t>Include cost </a:t>
            </a:r>
            <a:r>
              <a:rPr lang="en-US" dirty="0"/>
              <a:t>of marketing, determining eligibility, utilization controls (</a:t>
            </a:r>
            <a:r>
              <a:rPr lang="en-US" dirty="0" err="1"/>
              <a:t>eg</a:t>
            </a:r>
            <a:r>
              <a:rPr lang="en-US" dirty="0"/>
              <a:t>, prior authorization of particular procedures), claims processing, and negotiating fees with each and every physician, hospital, and other health care workers and facilities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Twice as high as costs in other OECD countries with simpler systems</a:t>
            </a:r>
          </a:p>
          <a:p>
            <a:pPr lvl="1"/>
            <a:r>
              <a:rPr lang="en-US" dirty="0" smtClean="0"/>
              <a:t>One study estimates this accounts for 39% of the difference in the cost of spending in Canada vs the US</a:t>
            </a:r>
          </a:p>
          <a:p>
            <a:pPr lvl="2"/>
            <a:r>
              <a:rPr lang="en-US" dirty="0" smtClean="0"/>
              <a:t>31% is due to incomes, 14% due to spending intensity</a:t>
            </a:r>
          </a:p>
          <a:p>
            <a:pPr lvl="1"/>
            <a:r>
              <a:rPr lang="en-US" dirty="0" smtClean="0"/>
              <a:t>For example, the Duke </a:t>
            </a:r>
            <a:r>
              <a:rPr lang="en-US" dirty="0"/>
              <a:t>University's hospital system (with 3 hospitals</a:t>
            </a:r>
            <a:r>
              <a:rPr lang="en-US" dirty="0" smtClean="0"/>
              <a:t>) has 957 beds</a:t>
            </a:r>
            <a:r>
              <a:rPr lang="en-US" dirty="0"/>
              <a:t> and about 1600 billing clerks.</a:t>
            </a:r>
          </a:p>
        </p:txBody>
      </p:sp>
    </p:spTree>
    <p:extLst>
      <p:ext uri="{BB962C8B-B14F-4D97-AF65-F5344CB8AC3E}">
        <p14:creationId xmlns:p14="http://schemas.microsoft.com/office/powerpoint/2010/main" val="1164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13" y="69509"/>
            <a:ext cx="8777287" cy="67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the 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firms expected profit if the full risk premium is charged?</a:t>
            </a:r>
          </a:p>
          <a:p>
            <a:pPr marL="0" indent="0">
              <a:buNone/>
            </a:pPr>
            <a:r>
              <a:rPr lang="en-US" dirty="0" smtClean="0"/>
              <a:t>			$229</a:t>
            </a:r>
          </a:p>
          <a:p>
            <a:r>
              <a:rPr lang="en-US" dirty="0" smtClean="0"/>
              <a:t>If the firm must keep 100% of capital on hand, what is the return to this capital?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$229/$15,000 = 1.5%</a:t>
            </a:r>
            <a:endParaRPr lang="en-US" dirty="0"/>
          </a:p>
          <a:p>
            <a:r>
              <a:rPr lang="en-US" dirty="0" smtClean="0"/>
              <a:t>If the market is perfectly competitive, profits will shrink – theoretically shrinking to zero. What would the premium be if markets were perfectly competitive?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E(Loss) = $750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58900" y="89939"/>
          <a:ext cx="9404350" cy="672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10492920" imgH="7490520" progId="Paint.Picture">
                  <p:embed/>
                </p:oleObj>
              </mc:Choice>
              <mc:Fallback>
                <p:oleObj name="Bitmap Image" r:id="rId4" imgW="10492920" imgH="7490520" progId="Paint.Picture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8900" y="89939"/>
                        <a:ext cx="9404350" cy="6728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88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13" y="69509"/>
            <a:ext cx="8777287" cy="67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11" y="0"/>
            <a:ext cx="9588739" cy="68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74625"/>
            <a:ext cx="11487150" cy="1325563"/>
          </a:xfrm>
        </p:spPr>
        <p:txBody>
          <a:bodyPr/>
          <a:lstStyle/>
          <a:p>
            <a:r>
              <a:rPr lang="en-US" dirty="0" smtClean="0"/>
              <a:t>Compare to hospitals:</a:t>
            </a:r>
            <a:endParaRPr lang="en-US" dirty="0"/>
          </a:p>
        </p:txBody>
      </p:sp>
      <p:pic>
        <p:nvPicPr>
          <p:cNvPr id="2050" name="Picture 2" descr="https://www.mnhospitals.org/portals/0/images/MN%20Hospitals/ChargesRevenueChargesPieChart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124868"/>
            <a:ext cx="492442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nhospitals.org/portals/0/images/MN%20Hospitals/RevenuePie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429669"/>
            <a:ext cx="4991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3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74625"/>
            <a:ext cx="11677650" cy="1325563"/>
          </a:xfrm>
        </p:spPr>
        <p:txBody>
          <a:bodyPr/>
          <a:lstStyle/>
          <a:p>
            <a:r>
              <a:rPr lang="en-US" dirty="0" smtClean="0"/>
              <a:t>Compare to hospitals:</a:t>
            </a:r>
            <a:endParaRPr lang="en-US" dirty="0"/>
          </a:p>
        </p:txBody>
      </p:sp>
      <p:pic>
        <p:nvPicPr>
          <p:cNvPr id="2054" name="Picture 6" descr="https://www.mnhospitals.org/portals/0/images/MN%20Hospitals/ChargesRevenueCostsPie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68550"/>
            <a:ext cx="5353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ospital salary co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38" y="2838450"/>
            <a:ext cx="4269807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Klein</a:t>
            </a:r>
            <a:r>
              <a:rPr lang="en-US" dirty="0"/>
              <a:t>, Robert (2014) A Primer on The Economics of Insurance (</a:t>
            </a:r>
            <a:r>
              <a:rPr lang="en-US" dirty="0">
                <a:hlinkClick r:id="rId2"/>
              </a:rPr>
              <a:t>https://www.researchgate.net/publication/270500085_A_Primer_on_The_Economics_of_Insurance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Reinhardt</a:t>
            </a:r>
            <a:r>
              <a:rPr lang="en-US" dirty="0"/>
              <a:t>, Uwe. “Where does the health insurance premium dollar go?.” </a:t>
            </a:r>
            <a:r>
              <a:rPr lang="en-US" dirty="0" err="1"/>
              <a:t>Jama</a:t>
            </a:r>
            <a:r>
              <a:rPr lang="en-US" dirty="0"/>
              <a:t> 317, no. 22 (2017): 2269-2270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America’s </a:t>
            </a:r>
            <a:r>
              <a:rPr lang="en-US" dirty="0"/>
              <a:t>Health Insurance Plans (AHIP), </a:t>
            </a:r>
            <a:r>
              <a:rPr lang="en-US" u="sng" dirty="0">
                <a:hlinkClick r:id="rId3"/>
              </a:rPr>
              <a:t>Where does the health insurance premium dollar </a:t>
            </a:r>
            <a:r>
              <a:rPr lang="en-US" u="sng" dirty="0" err="1">
                <a:hlinkClick r:id="rId3"/>
              </a:rPr>
              <a:t>go?</a:t>
            </a:r>
            <a:r>
              <a:rPr lang="en-US" dirty="0" err="1">
                <a:hlinkClick r:id="rId3"/>
              </a:rPr>
              <a:t>.pdf</a:t>
            </a:r>
            <a:r>
              <a:rPr lang="en-US" dirty="0"/>
              <a:t> May 22,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Rosenthal</a:t>
            </a:r>
            <a:r>
              <a:rPr lang="en-US" dirty="0"/>
              <a:t>, Elisabeth. “</a:t>
            </a:r>
            <a:r>
              <a:rPr lang="en-US" u="sng" dirty="0">
                <a:hlinkClick r:id="rId4"/>
              </a:rPr>
              <a:t>Those indecipherable medical bills? They’re one reason health care costs so much hospitals have learned to manipulate medical codes—Often resulting in mind-boggling bills.</a:t>
            </a:r>
            <a:r>
              <a:rPr lang="en-US" dirty="0"/>
              <a:t>” New York Times Magazine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 and Pooling and the Role of the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sense, Insurance is a mechanism by which the cost of risks are mediated through </a:t>
            </a:r>
            <a:r>
              <a:rPr lang="en-US" b="1" dirty="0" smtClean="0"/>
              <a:t>pooling</a:t>
            </a:r>
          </a:p>
          <a:p>
            <a:pPr lvl="1"/>
            <a:r>
              <a:rPr lang="en-US" dirty="0" smtClean="0"/>
              <a:t>The insured are willing to pay a risk premium to cover administrative and transaction costs of the pool in return for the reduction in risk</a:t>
            </a:r>
          </a:p>
          <a:p>
            <a:pPr lvl="1"/>
            <a:r>
              <a:rPr lang="en-US" dirty="0" smtClean="0"/>
              <a:t>Members of a pool do not necessarily make equal contributions</a:t>
            </a:r>
          </a:p>
          <a:p>
            <a:pPr lvl="2"/>
            <a:r>
              <a:rPr lang="en-US" dirty="0" smtClean="0"/>
              <a:t>Contributions may be increasing in level of risk and exposure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 and Pooling and the Role of the Standard Deviation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3551"/>
              </p:ext>
            </p:extLst>
          </p:nvPr>
        </p:nvGraphicFramePr>
        <p:xfrm>
          <a:off x="838200" y="1825625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798145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72573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Risky 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Risk</a:t>
                      </a:r>
                      <a:r>
                        <a:rPr lang="en-US" baseline="0" dirty="0" smtClean="0"/>
                        <a:t> Situation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8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E(Y)=49,250</a:t>
                      </a:r>
                    </a:p>
                    <a:p>
                      <a:r>
                        <a:rPr lang="en-US" dirty="0" smtClean="0"/>
                        <a:t>SD(Y)=3.3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E(Y)=49,021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SD(Y)=0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6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U(E(Y))=10.8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U(E(Y))=10.8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92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28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 and Pooling and the Role of the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there very few private flood </a:t>
            </a:r>
            <a:r>
              <a:rPr lang="en-US" smtClean="0"/>
              <a:t>insurance plans?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Large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fair experiment, the </a:t>
            </a:r>
            <a:r>
              <a:rPr lang="en-US" dirty="0"/>
              <a:t>average </a:t>
            </a:r>
            <a:r>
              <a:rPr lang="en-US" dirty="0" smtClean="0"/>
              <a:t>or mean value of </a:t>
            </a:r>
            <a:r>
              <a:rPr lang="en-US" dirty="0"/>
              <a:t>the results obtained from a large number of trials should be close to the expected </a:t>
            </a:r>
            <a:r>
              <a:rPr lang="en-US" dirty="0" smtClean="0"/>
              <a:t>value. As more trials are performed, the mean will </a:t>
            </a:r>
            <a:r>
              <a:rPr lang="en-US" dirty="0"/>
              <a:t>tend to become closer </a:t>
            </a:r>
            <a:r>
              <a:rPr lang="en-US" dirty="0" smtClean="0"/>
              <a:t>to the expected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in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Efficiency (maximized social welfare) vs Equity (“fairness”)</a:t>
            </a:r>
          </a:p>
          <a:p>
            <a:r>
              <a:rPr lang="en-US" dirty="0" smtClean="0"/>
              <a:t>How do you think Efficiency and Equity could be managed in designing an insurance program?</a:t>
            </a:r>
          </a:p>
          <a:p>
            <a:r>
              <a:rPr lang="en-US" dirty="0" smtClean="0"/>
              <a:t>Pooling equilibrium – all risk types buy the same policy</a:t>
            </a:r>
          </a:p>
          <a:p>
            <a:pPr lvl="1"/>
            <a:r>
              <a:rPr lang="en-US" dirty="0" smtClean="0"/>
              <a:t>High risk individuals pay lower rate, low risk individuals pay higher rate</a:t>
            </a:r>
          </a:p>
          <a:p>
            <a:pPr lvl="1"/>
            <a:r>
              <a:rPr lang="en-US" dirty="0" smtClean="0"/>
              <a:t>Low risk individuals less likely to buy insurance</a:t>
            </a:r>
          </a:p>
          <a:p>
            <a:pPr lvl="1"/>
            <a:r>
              <a:rPr lang="en-US" dirty="0" smtClean="0"/>
              <a:t>High risk individuals more likely to buy insurance</a:t>
            </a:r>
          </a:p>
          <a:p>
            <a:r>
              <a:rPr lang="en-US" dirty="0" smtClean="0"/>
              <a:t>Separating equilibrium – Risk types buy different insurance policies</a:t>
            </a:r>
          </a:p>
          <a:p>
            <a:pPr lvl="1"/>
            <a:r>
              <a:rPr lang="en-US" dirty="0" smtClean="0"/>
              <a:t>Low risk individuals pay lower rate, become more likely to buy policy</a:t>
            </a:r>
          </a:p>
          <a:p>
            <a:pPr lvl="1"/>
            <a:r>
              <a:rPr lang="en-US" dirty="0" smtClean="0"/>
              <a:t>High risk individuals pay higher rate, become less likely to buy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selection occurs when market participation is affected by asymmetric information</a:t>
            </a:r>
          </a:p>
          <a:p>
            <a:r>
              <a:rPr lang="en-US" dirty="0" smtClean="0"/>
              <a:t>Adverse selection occurs when high-risk individuals are more likely to purchase insurance than low-risk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Adverse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Mandate in the ACA</a:t>
            </a:r>
          </a:p>
          <a:p>
            <a:r>
              <a:rPr lang="en-US" dirty="0" smtClean="0"/>
              <a:t>Waiting Period before Coverage Takes Effect</a:t>
            </a:r>
          </a:p>
          <a:p>
            <a:r>
              <a:rPr lang="en-US" dirty="0" smtClean="0"/>
              <a:t>Premiums Tied to Risk</a:t>
            </a:r>
          </a:p>
        </p:txBody>
      </p:sp>
    </p:spTree>
    <p:extLst>
      <p:ext uri="{BB962C8B-B14F-4D97-AF65-F5344CB8AC3E}">
        <p14:creationId xmlns:p14="http://schemas.microsoft.com/office/powerpoint/2010/main" val="133908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34910</TotalTime>
  <Words>1156</Words>
  <Application>Microsoft Office PowerPoint</Application>
  <PresentationFormat>Widescreen</PresentationFormat>
  <Paragraphs>117</Paragraphs>
  <Slides>25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Bitmap Image</vt:lpstr>
      <vt:lpstr>HCMI 4225: Economics of Insurance</vt:lpstr>
      <vt:lpstr>Theory of the firm</vt:lpstr>
      <vt:lpstr>Diversification and Pooling and the Role of the Standard Deviation</vt:lpstr>
      <vt:lpstr>Diversification and Pooling and the Role of the Standard Deviation</vt:lpstr>
      <vt:lpstr>Diversification and Pooling and the Role of the Standard Deviation</vt:lpstr>
      <vt:lpstr>Law of Large Numbers</vt:lpstr>
      <vt:lpstr>Pooling in Insurance</vt:lpstr>
      <vt:lpstr>Adverse Selection</vt:lpstr>
      <vt:lpstr>Mitigating Adverse Selection</vt:lpstr>
      <vt:lpstr>Moral Hazard</vt:lpstr>
      <vt:lpstr>Mitigating Moral Hazard</vt:lpstr>
      <vt:lpstr>Demand for Insurance</vt:lpstr>
      <vt:lpstr>Insurance Market Structure</vt:lpstr>
      <vt:lpstr>Insurance Market Structure</vt:lpstr>
      <vt:lpstr>Insurance Market Structure</vt:lpstr>
      <vt:lpstr>How much do insurance companies make?</vt:lpstr>
      <vt:lpstr>Insurance Market Structure</vt:lpstr>
      <vt:lpstr>Operating costs</vt:lpstr>
      <vt:lpstr>PowerPoint Presentation</vt:lpstr>
      <vt:lpstr>PowerPoint Presentation</vt:lpstr>
      <vt:lpstr>PowerPoint Presentation</vt:lpstr>
      <vt:lpstr>PowerPoint Presentation</vt:lpstr>
      <vt:lpstr>Compare to hospitals:</vt:lpstr>
      <vt:lpstr>Compare to hospitals:</vt:lpstr>
      <vt:lpstr>Readings: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73</cp:revision>
  <dcterms:created xsi:type="dcterms:W3CDTF">2018-08-26T19:46:47Z</dcterms:created>
  <dcterms:modified xsi:type="dcterms:W3CDTF">2020-02-05T14:25:15Z</dcterms:modified>
</cp:coreProperties>
</file>