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23" r:id="rId36"/>
    <p:sldId id="285" r:id="rId37"/>
    <p:sldId id="313" r:id="rId38"/>
    <p:sldId id="314" r:id="rId39"/>
    <p:sldId id="286" r:id="rId40"/>
    <p:sldId id="287" r:id="rId41"/>
    <p:sldId id="386" r:id="rId42"/>
    <p:sldId id="387" r:id="rId43"/>
    <p:sldId id="388" r:id="rId44"/>
    <p:sldId id="389" r:id="rId45"/>
    <p:sldId id="390" r:id="rId46"/>
    <p:sldId id="391" r:id="rId47"/>
    <p:sldId id="392" r:id="rId48"/>
    <p:sldId id="399" r:id="rId49"/>
    <p:sldId id="393" r:id="rId50"/>
    <p:sldId id="394" r:id="rId51"/>
    <p:sldId id="395" r:id="rId52"/>
    <p:sldId id="396" r:id="rId53"/>
    <p:sldId id="397" r:id="rId54"/>
    <p:sldId id="398" r:id="rId55"/>
    <p:sldId id="288" r:id="rId56"/>
    <p:sldId id="289" r:id="rId57"/>
    <p:sldId id="290" r:id="rId58"/>
    <p:sldId id="291" r:id="rId59"/>
    <p:sldId id="284" r:id="rId60"/>
    <p:sldId id="327" r:id="rId61"/>
    <p:sldId id="328" r:id="rId62"/>
    <p:sldId id="329" r:id="rId63"/>
    <p:sldId id="330" r:id="rId64"/>
    <p:sldId id="331" r:id="rId65"/>
    <p:sldId id="332" r:id="rId66"/>
    <p:sldId id="333" r:id="rId67"/>
    <p:sldId id="278" r:id="rId68"/>
    <p:sldId id="336"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8" d="100"/>
          <a:sy n="88" d="100"/>
        </p:scale>
        <p:origin x="446" y="62"/>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63</a:t>
            </a:fld>
            <a:endParaRPr lang="en-US"/>
          </a:p>
        </p:txBody>
      </p:sp>
    </p:spTree>
    <p:extLst>
      <p:ext uri="{BB962C8B-B14F-4D97-AF65-F5344CB8AC3E}">
        <p14:creationId xmlns:p14="http://schemas.microsoft.com/office/powerpoint/2010/main" val="173945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64</a:t>
            </a:fld>
            <a:endParaRPr lang="en-US"/>
          </a:p>
        </p:txBody>
      </p:sp>
    </p:spTree>
    <p:extLst>
      <p:ext uri="{BB962C8B-B14F-4D97-AF65-F5344CB8AC3E}">
        <p14:creationId xmlns:p14="http://schemas.microsoft.com/office/powerpoint/2010/main" val="166028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65</a:t>
            </a:fld>
            <a:endParaRPr lang="en-US"/>
          </a:p>
        </p:txBody>
      </p:sp>
    </p:spTree>
    <p:extLst>
      <p:ext uri="{BB962C8B-B14F-4D97-AF65-F5344CB8AC3E}">
        <p14:creationId xmlns:p14="http://schemas.microsoft.com/office/powerpoint/2010/main" val="421106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https://www.ahip.org/wp-content/uploads/2017/03/HealthCareDollar_FINAL.pdf</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66</a:t>
            </a:fld>
            <a:endParaRPr lang="en-US"/>
          </a:p>
        </p:txBody>
      </p:sp>
    </p:spTree>
    <p:extLst>
      <p:ext uri="{BB962C8B-B14F-4D97-AF65-F5344CB8AC3E}">
        <p14:creationId xmlns:p14="http://schemas.microsoft.com/office/powerpoint/2010/main" val="9309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ahip.org/wp-content/uploads/2017/03/HealthCareDollar_FINAL.pdf" TargetMode="External"/><Relationship Id="rId2" Type="http://schemas.openxmlformats.org/officeDocument/2006/relationships/hyperlink" Target="https://www.researchgate.net/publication/270500085_A_Primer_on_The_Economics_of_Insurance" TargetMode="External"/><Relationship Id="rId1" Type="http://schemas.openxmlformats.org/officeDocument/2006/relationships/slideLayout" Target="../slideLayouts/slideLayout2.xml"/><Relationship Id="rId4" Type="http://schemas.openxmlformats.org/officeDocument/2006/relationships/hyperlink" Target="https://www.nytimes.com/2017/03/29/magazine/those-indecipherable-medical-bills-theyre-one-reason-health-care-costs-so-much.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utube.com/watch?v=ew993Wdc0zo"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a:t>
            </a:r>
            <a:r>
              <a:rPr lang="en-US" dirty="0" smtClean="0"/>
              <a:t>5243: </a:t>
            </a:r>
            <a:r>
              <a:rPr lang="en-US" dirty="0" smtClean="0"/>
              <a:t>Economics of Insurance</a:t>
            </a:r>
            <a:endParaRPr lang="en-US" dirty="0"/>
          </a:p>
        </p:txBody>
      </p:sp>
      <p:sp>
        <p:nvSpPr>
          <p:cNvPr id="3" name="Subtitle 2"/>
          <p:cNvSpPr>
            <a:spLocks noGrp="1"/>
          </p:cNvSpPr>
          <p:nvPr>
            <p:ph type="subTitle" idx="1"/>
          </p:nvPr>
        </p:nvSpPr>
        <p:spPr/>
        <p:txBody>
          <a:bodyPr/>
          <a:lstStyle/>
          <a:p>
            <a:r>
              <a:rPr lang="en-US" dirty="0" smtClean="0"/>
              <a:t>Shane </a:t>
            </a:r>
            <a:r>
              <a:rPr lang="en-US" dirty="0" smtClean="0"/>
              <a:t>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U(x) = ln (x), A = 30, p=1/2, B = 10, q=1/2</a:t>
            </a:r>
          </a:p>
          <a:p>
            <a:r>
              <a:rPr lang="en-US" dirty="0" smtClean="0"/>
              <a:t>So E(x) 	= 30*1/2 + 10*1/2</a:t>
            </a:r>
          </a:p>
          <a:p>
            <a:pPr marL="0" indent="0">
              <a:buNone/>
            </a:pPr>
            <a:r>
              <a:rPr lang="en-US" dirty="0" smtClean="0"/>
              <a:t>		= 15 + 5</a:t>
            </a:r>
          </a:p>
          <a:p>
            <a:pPr marL="0" indent="0">
              <a:buNone/>
            </a:pPr>
            <a:r>
              <a:rPr lang="en-US" dirty="0"/>
              <a:t>	</a:t>
            </a:r>
            <a:r>
              <a:rPr lang="en-US" dirty="0" smtClean="0"/>
              <a:t>	= 20</a:t>
            </a:r>
          </a:p>
        </p:txBody>
      </p:sp>
    </p:spTree>
    <p:extLst>
      <p:ext uri="{BB962C8B-B14F-4D97-AF65-F5344CB8AC3E}">
        <p14:creationId xmlns:p14="http://schemas.microsoft.com/office/powerpoint/2010/main" val="217561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U(x) = ln (x), A = 30, p=1/2, B = 10, q=1/2</a:t>
            </a:r>
          </a:p>
          <a:p>
            <a:r>
              <a:rPr lang="en-US" dirty="0" smtClean="0"/>
              <a:t>So U(E(x)) 	= U(30*1/2 + 10*1/2)</a:t>
            </a:r>
          </a:p>
          <a:p>
            <a:pPr marL="0" indent="0">
              <a:buNone/>
            </a:pPr>
            <a:r>
              <a:rPr lang="en-US" dirty="0" smtClean="0"/>
              <a:t>		= U(15 + 5)</a:t>
            </a:r>
          </a:p>
          <a:p>
            <a:pPr marL="0" indent="0">
              <a:buNone/>
            </a:pPr>
            <a:r>
              <a:rPr lang="en-US" dirty="0"/>
              <a:t>	</a:t>
            </a:r>
            <a:r>
              <a:rPr lang="en-US" dirty="0" smtClean="0"/>
              <a:t>	= U(20)</a:t>
            </a:r>
          </a:p>
          <a:p>
            <a:pPr marL="0" indent="0">
              <a:buNone/>
            </a:pPr>
            <a:r>
              <a:rPr lang="en-US" dirty="0"/>
              <a:t>	</a:t>
            </a:r>
            <a:r>
              <a:rPr lang="en-US" dirty="0" smtClean="0"/>
              <a:t>	= ln(20)</a:t>
            </a:r>
          </a:p>
          <a:p>
            <a:pPr marL="0" indent="0">
              <a:buNone/>
            </a:pPr>
            <a:r>
              <a:rPr lang="en-US" dirty="0"/>
              <a:t>	</a:t>
            </a:r>
            <a:r>
              <a:rPr lang="en-US" dirty="0" smtClean="0"/>
              <a:t>	= 3</a:t>
            </a:r>
          </a:p>
        </p:txBody>
      </p:sp>
    </p:spTree>
    <p:extLst>
      <p:ext uri="{BB962C8B-B14F-4D97-AF65-F5344CB8AC3E}">
        <p14:creationId xmlns:p14="http://schemas.microsoft.com/office/powerpoint/2010/main" val="136504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for Fred, U(x) = ln (x), A = 30, p=1/2, B = 10, q=1/2</a:t>
            </a:r>
          </a:p>
          <a:p>
            <a:r>
              <a:rPr lang="en-US" dirty="0" smtClean="0"/>
              <a:t>So U(A) 	= ln (A)</a:t>
            </a:r>
          </a:p>
          <a:p>
            <a:pPr marL="0" indent="0">
              <a:buNone/>
            </a:pPr>
            <a:r>
              <a:rPr lang="en-US" dirty="0" smtClean="0"/>
              <a:t>		= ln (30)</a:t>
            </a:r>
          </a:p>
          <a:p>
            <a:pPr marL="0" indent="0">
              <a:buNone/>
            </a:pPr>
            <a:r>
              <a:rPr lang="en-US" dirty="0"/>
              <a:t>	</a:t>
            </a:r>
            <a:r>
              <a:rPr lang="en-US" dirty="0" smtClean="0"/>
              <a:t>	= 3.4</a:t>
            </a:r>
          </a:p>
          <a:p>
            <a:r>
              <a:rPr lang="en-US" dirty="0"/>
              <a:t>So </a:t>
            </a:r>
            <a:r>
              <a:rPr lang="en-US" dirty="0" smtClean="0"/>
              <a:t>U(b) </a:t>
            </a:r>
            <a:r>
              <a:rPr lang="en-US" dirty="0"/>
              <a:t>	= ln </a:t>
            </a:r>
            <a:r>
              <a:rPr lang="en-US" dirty="0" smtClean="0"/>
              <a:t>(b)</a:t>
            </a:r>
            <a:endParaRPr lang="en-US" dirty="0"/>
          </a:p>
          <a:p>
            <a:pPr marL="0" indent="0">
              <a:buNone/>
            </a:pPr>
            <a:r>
              <a:rPr lang="en-US" dirty="0"/>
              <a:t>		= ln </a:t>
            </a:r>
            <a:r>
              <a:rPr lang="en-US" dirty="0" smtClean="0"/>
              <a:t>(10</a:t>
            </a:r>
            <a:r>
              <a:rPr lang="en-US" dirty="0"/>
              <a:t>)</a:t>
            </a:r>
          </a:p>
          <a:p>
            <a:pPr marL="0" indent="0">
              <a:buNone/>
            </a:pPr>
            <a:r>
              <a:rPr lang="en-US" dirty="0"/>
              <a:t>		= </a:t>
            </a:r>
            <a:r>
              <a:rPr lang="en-US" dirty="0" smtClean="0"/>
              <a:t>2.3</a:t>
            </a:r>
            <a:endParaRPr lang="en-US" dirty="0"/>
          </a:p>
        </p:txBody>
      </p:sp>
    </p:spTree>
    <p:extLst>
      <p:ext uri="{BB962C8B-B14F-4D97-AF65-F5344CB8AC3E}">
        <p14:creationId xmlns:p14="http://schemas.microsoft.com/office/powerpoint/2010/main" val="691260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Assume U(x) = ln (x), A = 30, p=1/2, B = 10, q=1/2</a:t>
            </a:r>
          </a:p>
          <a:p>
            <a:r>
              <a:rPr lang="en-US" dirty="0" smtClean="0"/>
              <a:t>So E(U(x)) 	= 3.4*1/2 + 2.3*1/2</a:t>
            </a:r>
          </a:p>
          <a:p>
            <a:pPr marL="0" indent="0">
              <a:buNone/>
            </a:pPr>
            <a:r>
              <a:rPr lang="en-US" dirty="0" smtClean="0"/>
              <a:t>		= 1.7 + 1.15</a:t>
            </a:r>
          </a:p>
          <a:p>
            <a:pPr marL="0" indent="0">
              <a:buNone/>
            </a:pPr>
            <a:r>
              <a:rPr lang="en-US" dirty="0"/>
              <a:t>	</a:t>
            </a:r>
            <a:r>
              <a:rPr lang="en-US" dirty="0" smtClean="0"/>
              <a:t>	= 2.85</a:t>
            </a:r>
          </a:p>
          <a:p>
            <a:pPr marL="0" lvl="1" indent="0">
              <a:spcBef>
                <a:spcPts val="1000"/>
              </a:spcBef>
              <a:buNone/>
            </a:pPr>
            <a:r>
              <a:rPr lang="en-US" dirty="0" smtClean="0"/>
              <a:t>Note: U(E(x))	&gt; E(U(x))</a:t>
            </a:r>
          </a:p>
          <a:p>
            <a:pPr marL="0" lvl="1" indent="0">
              <a:spcBef>
                <a:spcPts val="1000"/>
              </a:spcBef>
              <a:buNone/>
            </a:pPr>
            <a:r>
              <a:rPr lang="en-US" dirty="0"/>
              <a:t>	</a:t>
            </a:r>
            <a:r>
              <a:rPr lang="en-US" dirty="0" smtClean="0"/>
              <a:t>3	&gt; 2.85</a:t>
            </a:r>
            <a:endParaRPr lang="en-US" dirty="0"/>
          </a:p>
          <a:p>
            <a:endParaRPr lang="en-US" dirty="0"/>
          </a:p>
          <a:p>
            <a:pPr marL="0" indent="0">
              <a:buNone/>
            </a:pPr>
            <a:endParaRPr lang="en-US" dirty="0" smtClean="0"/>
          </a:p>
        </p:txBody>
      </p:sp>
    </p:spTree>
    <p:extLst>
      <p:ext uri="{BB962C8B-B14F-4D97-AF65-F5344CB8AC3E}">
        <p14:creationId xmlns:p14="http://schemas.microsoft.com/office/powerpoint/2010/main" val="361143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Diminishing marginal utility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Utility functions generally show diminishing marginal returns</a:t>
                </a:r>
              </a:p>
              <a:p>
                <a:pPr lvl="1"/>
                <a:r>
                  <a:rPr lang="en-US" dirty="0" smtClean="0"/>
                  <a:t>A millionaire gets less utility from an additional $100 than a poor person.</a:t>
                </a:r>
              </a:p>
              <a:p>
                <a:endParaRPr lang="en-US" dirty="0"/>
              </a:p>
              <a:p>
                <a:r>
                  <a:rPr lang="en-US" dirty="0" smtClean="0"/>
                  <a:t>Graphical representation:</a:t>
                </a:r>
              </a:p>
              <a:p>
                <a:endParaRPr lang="en-US" dirty="0"/>
              </a:p>
              <a:p>
                <a:endParaRPr lang="en-US" dirty="0" smtClean="0"/>
              </a:p>
              <a:p>
                <a:r>
                  <a:rPr lang="en-US" dirty="0" smtClean="0"/>
                  <a:t>Most common functional forms:</a:t>
                </a:r>
              </a:p>
              <a:p>
                <a:pPr marL="457200" lvl="1" indent="0">
                  <a:buNone/>
                </a:pPr>
                <a:r>
                  <a:rPr lang="en-US" dirty="0" smtClean="0"/>
                  <a:t>U(x) = ln(x)</a:t>
                </a:r>
              </a:p>
              <a:p>
                <a:pPr marL="457200" lvl="1" indent="0">
                  <a:buNone/>
                </a:pPr>
                <a:r>
                  <a:rPr lang="en-US" dirty="0" smtClean="0"/>
                  <a:t>U(x)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560"/>
                </a:stretch>
              </a:blipFill>
            </p:spPr>
            <p:txBody>
              <a:bodyPr/>
              <a:lstStyle/>
              <a:p>
                <a:r>
                  <a:rPr lang="en-US">
                    <a:noFill/>
                  </a:rPr>
                  <a:t> </a:t>
                </a:r>
              </a:p>
            </p:txBody>
          </p:sp>
        </mc:Fallback>
      </mc:AlternateContent>
    </p:spTree>
    <p:extLst>
      <p:ext uri="{BB962C8B-B14F-4D97-AF65-F5344CB8AC3E}">
        <p14:creationId xmlns:p14="http://schemas.microsoft.com/office/powerpoint/2010/main" val="311238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Premium</a:t>
            </a:r>
            <a:endParaRPr lang="en-US" dirty="0"/>
          </a:p>
        </p:txBody>
      </p:sp>
      <p:sp>
        <p:nvSpPr>
          <p:cNvPr id="3" name="Content Placeholder 2"/>
          <p:cNvSpPr>
            <a:spLocks noGrp="1"/>
          </p:cNvSpPr>
          <p:nvPr>
            <p:ph idx="1"/>
          </p:nvPr>
        </p:nvSpPr>
        <p:spPr/>
        <p:txBody>
          <a:bodyPr>
            <a:normAutofit/>
          </a:bodyPr>
          <a:lstStyle/>
          <a:p>
            <a:r>
              <a:rPr lang="en-US" dirty="0" smtClean="0"/>
              <a:t>Risk Premium is the maximum amount of money a risk-averse person would pay to avoid taking a risk</a:t>
            </a:r>
          </a:p>
          <a:p>
            <a:r>
              <a:rPr lang="en-US" dirty="0"/>
              <a:t>Risk Premium is the </a:t>
            </a:r>
            <a:r>
              <a:rPr lang="en-US" dirty="0" smtClean="0"/>
              <a:t>difference between the expected value of a gamble and the value of a sure outcome such that the utility of that outcome equals the expected utility of the gamble</a:t>
            </a:r>
            <a:endParaRPr lang="en-US" dirty="0"/>
          </a:p>
          <a:p>
            <a:endParaRPr lang="en-US" dirty="0" smtClean="0"/>
          </a:p>
          <a:p>
            <a:endParaRPr lang="en-US" dirty="0" smtClean="0"/>
          </a:p>
          <a:p>
            <a:pPr lvl="1"/>
            <a:r>
              <a:rPr lang="en-US" dirty="0" smtClean="0"/>
              <a:t>In our previous problem, </a:t>
            </a:r>
            <a:endParaRPr lang="en-US" dirty="0"/>
          </a:p>
        </p:txBody>
      </p:sp>
    </p:spTree>
    <p:extLst>
      <p:ext uri="{BB962C8B-B14F-4D97-AF65-F5344CB8AC3E}">
        <p14:creationId xmlns:p14="http://schemas.microsoft.com/office/powerpoint/2010/main" val="10602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Premium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Risk Premium is the difference between the expected value of a gamble and the value of a sure outcome such that the utility of that outcome equals the expected utility of the gamble</a:t>
            </a:r>
          </a:p>
          <a:p>
            <a:pPr lvl="1"/>
            <a:r>
              <a:rPr lang="en-US" dirty="0" smtClean="0"/>
              <a:t>Taking a risk means getting an expected utility of E(U(x))</a:t>
            </a:r>
          </a:p>
          <a:p>
            <a:pPr lvl="1"/>
            <a:r>
              <a:rPr lang="en-US" dirty="0" smtClean="0"/>
              <a:t>What would Z need to be such that:          U(Z) 	= E(U(X))?</a:t>
            </a:r>
          </a:p>
          <a:p>
            <a:pPr marL="457200" lvl="1" indent="0">
              <a:buNone/>
            </a:pPr>
            <a:r>
              <a:rPr lang="en-US" dirty="0"/>
              <a:t>	</a:t>
            </a:r>
            <a:r>
              <a:rPr lang="en-US" dirty="0" smtClean="0"/>
              <a:t>Solve for Z in 	U(Z)	= E(U(X))</a:t>
            </a:r>
          </a:p>
          <a:p>
            <a:pPr marL="457200" lvl="1" indent="0">
              <a:buNone/>
            </a:pPr>
            <a:r>
              <a:rPr lang="en-US" dirty="0"/>
              <a:t>	</a:t>
            </a:r>
            <a:r>
              <a:rPr lang="en-US" dirty="0" smtClean="0"/>
              <a:t>		    Z	= inverse U(E(U(X))</a:t>
            </a:r>
          </a:p>
          <a:p>
            <a:pPr marL="457200" lvl="1" indent="0">
              <a:buNone/>
            </a:pPr>
            <a:r>
              <a:rPr lang="en-US" dirty="0" smtClean="0"/>
              <a:t>So in our previous problem, E(U(X)) = 2.85</a:t>
            </a:r>
          </a:p>
          <a:p>
            <a:pPr marL="457200" lvl="1" indent="0">
              <a:buNone/>
            </a:pPr>
            <a:r>
              <a:rPr lang="en-US" dirty="0"/>
              <a:t>	</a:t>
            </a:r>
            <a:r>
              <a:rPr lang="en-US" dirty="0" smtClean="0"/>
              <a:t>			so,    Z = invers ln (2.85)</a:t>
            </a:r>
          </a:p>
          <a:p>
            <a:pPr marL="457200" lvl="1" indent="0">
              <a:buNone/>
            </a:pPr>
            <a:r>
              <a:rPr lang="en-US" dirty="0"/>
              <a:t>	</a:t>
            </a:r>
            <a:r>
              <a:rPr lang="en-US" dirty="0" smtClean="0"/>
              <a:t>			         Z	= e^(2.85)</a:t>
            </a:r>
          </a:p>
          <a:p>
            <a:pPr marL="457200" lvl="1" indent="0">
              <a:buNone/>
            </a:pPr>
            <a:r>
              <a:rPr lang="en-US" dirty="0"/>
              <a:t>				         Z	= </a:t>
            </a:r>
            <a:r>
              <a:rPr lang="en-US" dirty="0" smtClean="0"/>
              <a:t>17.3</a:t>
            </a:r>
          </a:p>
          <a:p>
            <a:pPr marL="457200" lvl="1" indent="0">
              <a:buNone/>
            </a:pPr>
            <a:endParaRPr lang="en-US" dirty="0"/>
          </a:p>
          <a:p>
            <a:pPr lvl="1"/>
            <a:r>
              <a:rPr lang="en-US" dirty="0" smtClean="0"/>
              <a:t>Z is called the Certainty Equivalent			         </a:t>
            </a:r>
            <a:endParaRPr lang="en-US" dirty="0"/>
          </a:p>
        </p:txBody>
      </p:sp>
    </p:spTree>
    <p:extLst>
      <p:ext uri="{BB962C8B-B14F-4D97-AF65-F5344CB8AC3E}">
        <p14:creationId xmlns:p14="http://schemas.microsoft.com/office/powerpoint/2010/main" val="3273909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Premium</a:t>
            </a:r>
            <a:endParaRPr lang="en-US" dirty="0"/>
          </a:p>
        </p:txBody>
      </p:sp>
      <p:sp>
        <p:nvSpPr>
          <p:cNvPr id="3" name="Content Placeholder 2"/>
          <p:cNvSpPr>
            <a:spLocks noGrp="1"/>
          </p:cNvSpPr>
          <p:nvPr>
            <p:ph idx="1"/>
          </p:nvPr>
        </p:nvSpPr>
        <p:spPr/>
        <p:txBody>
          <a:bodyPr>
            <a:normAutofit/>
          </a:bodyPr>
          <a:lstStyle/>
          <a:p>
            <a:r>
              <a:rPr lang="en-US" dirty="0"/>
              <a:t>Risk Premium is the difference between the expected value of a gamble and the value of a sure outcome such that the utility of that outcome equals the expected utility of the gamble</a:t>
            </a:r>
          </a:p>
          <a:p>
            <a:pPr lvl="1"/>
            <a:r>
              <a:rPr lang="en-US" dirty="0" smtClean="0"/>
              <a:t>So the risk premium 	= E(U(x)) - </a:t>
            </a:r>
            <a:r>
              <a:rPr lang="en-US" dirty="0"/>
              <a:t>inverse </a:t>
            </a:r>
            <a:r>
              <a:rPr lang="en-US" dirty="0" smtClean="0"/>
              <a:t>U(E(U(X))</a:t>
            </a:r>
          </a:p>
          <a:p>
            <a:pPr marL="457200" lvl="1" indent="0">
              <a:buNone/>
            </a:pPr>
            <a:r>
              <a:rPr lang="en-US" dirty="0"/>
              <a:t>	</a:t>
            </a:r>
            <a:r>
              <a:rPr lang="en-US" dirty="0" smtClean="0"/>
              <a:t>			= 20 – 17.3</a:t>
            </a:r>
          </a:p>
          <a:p>
            <a:pPr marL="457200" lvl="1" indent="0">
              <a:buNone/>
            </a:pPr>
            <a:r>
              <a:rPr lang="en-US" dirty="0"/>
              <a:t>	</a:t>
            </a:r>
            <a:r>
              <a:rPr lang="en-US" dirty="0" smtClean="0"/>
              <a:t>			= 2.7</a:t>
            </a:r>
            <a:endParaRPr lang="en-US" dirty="0"/>
          </a:p>
          <a:p>
            <a:r>
              <a:rPr lang="en-US" dirty="0" smtClean="0"/>
              <a:t>So Fred would be willing to pay 2.7 in order to get 20 (that is, to get E(X)) with 100% certainty rather than be uncertain between 10 and 30.</a:t>
            </a:r>
          </a:p>
        </p:txBody>
      </p:sp>
    </p:spTree>
    <p:extLst>
      <p:ext uri="{BB962C8B-B14F-4D97-AF65-F5344CB8AC3E}">
        <p14:creationId xmlns:p14="http://schemas.microsoft.com/office/powerpoint/2010/main" val="2664871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problem:</a:t>
            </a:r>
            <a:endParaRPr lang="en-US" dirty="0"/>
          </a:p>
        </p:txBody>
      </p:sp>
      <p:sp>
        <p:nvSpPr>
          <p:cNvPr id="3" name="Content Placeholder 2"/>
          <p:cNvSpPr>
            <a:spLocks noGrp="1"/>
          </p:cNvSpPr>
          <p:nvPr>
            <p:ph idx="1"/>
          </p:nvPr>
        </p:nvSpPr>
        <p:spPr/>
        <p:txBody>
          <a:bodyPr>
            <a:normAutofit fontScale="92500" lnSpcReduction="10000"/>
          </a:bodyPr>
          <a:lstStyle/>
          <a:p>
            <a:r>
              <a:rPr lang="en-US" dirty="0"/>
              <a:t>40% chance of earning $</a:t>
            </a:r>
            <a:r>
              <a:rPr lang="en-US" dirty="0" smtClean="0"/>
              <a:t>2500/month</a:t>
            </a:r>
          </a:p>
          <a:p>
            <a:r>
              <a:rPr lang="en-US" dirty="0" smtClean="0"/>
              <a:t>60</a:t>
            </a:r>
            <a:r>
              <a:rPr lang="en-US" dirty="0"/>
              <a:t>% change of $1600/month </a:t>
            </a:r>
            <a:endParaRPr lang="en-US" dirty="0" smtClean="0"/>
          </a:p>
          <a:p>
            <a:r>
              <a:rPr lang="en-US" dirty="0" smtClean="0"/>
              <a:t>U(Y</a:t>
            </a:r>
            <a:r>
              <a:rPr lang="en-US" dirty="0"/>
              <a:t>) = </a:t>
            </a:r>
            <a:r>
              <a:rPr lang="en-US" dirty="0" smtClean="0"/>
              <a:t>√Y </a:t>
            </a:r>
          </a:p>
          <a:p>
            <a:pPr lvl="1"/>
            <a:r>
              <a:rPr lang="en-US" dirty="0" smtClean="0"/>
              <a:t>Expected utility:  E(U(Y)) </a:t>
            </a:r>
            <a:r>
              <a:rPr lang="en-US" dirty="0"/>
              <a:t>= </a:t>
            </a:r>
            <a:r>
              <a:rPr lang="en-US" dirty="0" smtClean="0"/>
              <a:t>P1*U(Y1</a:t>
            </a:r>
            <a:r>
              <a:rPr lang="en-US" dirty="0"/>
              <a:t>) + </a:t>
            </a:r>
            <a:r>
              <a:rPr lang="en-US" dirty="0" smtClean="0"/>
              <a:t>P2*U(Y2)?</a:t>
            </a:r>
          </a:p>
          <a:p>
            <a:pPr lvl="1"/>
            <a:r>
              <a:rPr lang="en-US" dirty="0" smtClean="0"/>
              <a:t>E(U</a:t>
            </a:r>
            <a:r>
              <a:rPr lang="en-US" dirty="0"/>
              <a:t>(Y)</a:t>
            </a:r>
            <a:r>
              <a:rPr lang="en-US" dirty="0" smtClean="0"/>
              <a:t>) </a:t>
            </a:r>
            <a:r>
              <a:rPr lang="en-US" dirty="0"/>
              <a:t>= 0.4(2500)0.5 + 0.6(1600)0.5 = 0.4(50) + 0.6(40) = </a:t>
            </a:r>
            <a:r>
              <a:rPr lang="en-US" dirty="0" smtClean="0"/>
              <a:t>44</a:t>
            </a:r>
          </a:p>
          <a:p>
            <a:pPr lvl="1"/>
            <a:r>
              <a:rPr lang="en-US" dirty="0" smtClean="0"/>
              <a:t>E(Y)?</a:t>
            </a:r>
            <a:endParaRPr lang="en-US" dirty="0"/>
          </a:p>
          <a:p>
            <a:pPr lvl="1"/>
            <a:r>
              <a:rPr lang="en-US" dirty="0"/>
              <a:t>E(Y) = 0.4(2500) + 0.6(1600) = </a:t>
            </a:r>
            <a:r>
              <a:rPr lang="en-US" dirty="0" smtClean="0"/>
              <a:t>1960</a:t>
            </a:r>
          </a:p>
          <a:p>
            <a:pPr lvl="1"/>
            <a:r>
              <a:rPr lang="en-US" dirty="0" smtClean="0"/>
              <a:t>Certainty Equivalent = </a:t>
            </a:r>
            <a:r>
              <a:rPr lang="en-US" dirty="0"/>
              <a:t>inverse U(E(U(Y</a:t>
            </a:r>
            <a:r>
              <a:rPr lang="en-US" dirty="0" smtClean="0"/>
              <a:t>))?</a:t>
            </a:r>
          </a:p>
          <a:p>
            <a:pPr lvl="1"/>
            <a:r>
              <a:rPr lang="en-US" dirty="0" smtClean="0"/>
              <a:t>44^2 = 1936</a:t>
            </a:r>
          </a:p>
          <a:p>
            <a:pPr lvl="1"/>
            <a:r>
              <a:rPr lang="en-US" dirty="0" smtClean="0"/>
              <a:t>Risk Premium = E(U(Y)) </a:t>
            </a:r>
            <a:r>
              <a:rPr lang="en-US" dirty="0"/>
              <a:t>- inverse </a:t>
            </a:r>
            <a:r>
              <a:rPr lang="en-US" dirty="0" smtClean="0"/>
              <a:t>U(E(U(Y))?</a:t>
            </a:r>
          </a:p>
          <a:p>
            <a:pPr lvl="1"/>
            <a:r>
              <a:rPr lang="en-US" dirty="0" smtClean="0"/>
              <a:t>1960-44^2=1960-1936=24</a:t>
            </a:r>
          </a:p>
          <a:p>
            <a:pPr lvl="1"/>
            <a:r>
              <a:rPr lang="en-US" dirty="0" smtClean="0"/>
              <a:t>Interpretation?</a:t>
            </a:r>
            <a:endParaRPr lang="en-US" dirty="0"/>
          </a:p>
        </p:txBody>
      </p:sp>
    </p:spTree>
    <p:extLst>
      <p:ext uri="{BB962C8B-B14F-4D97-AF65-F5344CB8AC3E}">
        <p14:creationId xmlns:p14="http://schemas.microsoft.com/office/powerpoint/2010/main" val="23685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r>
              <a:rPr lang="en-US" dirty="0" smtClean="0"/>
              <a:t>Graphical Representation</a:t>
            </a:r>
            <a:endParaRPr lang="en-US" dirty="0"/>
          </a:p>
        </p:txBody>
      </p:sp>
      <p:pic>
        <p:nvPicPr>
          <p:cNvPr id="2052" name="Picture 4" descr="Image result for risk premium ut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464" y="1407695"/>
            <a:ext cx="7267072" cy="545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3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a:t>
            </a:r>
            <a:endParaRPr lang="en-US" dirty="0"/>
          </a:p>
        </p:txBody>
      </p:sp>
      <p:sp>
        <p:nvSpPr>
          <p:cNvPr id="3" name="Content Placeholder 2"/>
          <p:cNvSpPr>
            <a:spLocks noGrp="1"/>
          </p:cNvSpPr>
          <p:nvPr>
            <p:ph idx="1"/>
          </p:nvPr>
        </p:nvSpPr>
        <p:spPr/>
        <p:txBody>
          <a:bodyPr/>
          <a:lstStyle/>
          <a:p>
            <a:r>
              <a:rPr lang="en-US" dirty="0" smtClean="0"/>
              <a:t>y=U(x)</a:t>
            </a:r>
          </a:p>
          <a:p>
            <a:endParaRPr lang="en-US" dirty="0"/>
          </a:p>
          <a:p>
            <a:r>
              <a:rPr lang="en-US" dirty="0" smtClean="0"/>
              <a:t>Utility is generally increasing in x</a:t>
            </a:r>
          </a:p>
          <a:p>
            <a:pPr lvl="1"/>
            <a:r>
              <a:rPr lang="en-US" dirty="0" smtClean="0"/>
              <a:t>(So U’(x)&gt;0)</a:t>
            </a:r>
            <a:endParaRPr lang="en-US" dirty="0"/>
          </a:p>
        </p:txBody>
      </p:sp>
    </p:spTree>
    <p:extLst>
      <p:ext uri="{BB962C8B-B14F-4D97-AF65-F5344CB8AC3E}">
        <p14:creationId xmlns:p14="http://schemas.microsoft.com/office/powerpoint/2010/main" val="1796405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idx="1"/>
          </p:nvPr>
        </p:nvSpPr>
        <p:spPr/>
        <p:txBody>
          <a:bodyPr/>
          <a:lstStyle/>
          <a:p>
            <a:r>
              <a:rPr lang="en-US" dirty="0"/>
              <a:t>Suppose have $200,000 home (wealth</a:t>
            </a:r>
            <a:r>
              <a:rPr lang="en-US" dirty="0" smtClean="0"/>
              <a:t>).</a:t>
            </a:r>
          </a:p>
          <a:p>
            <a:r>
              <a:rPr lang="en-US" dirty="0" smtClean="0"/>
              <a:t>Small </a:t>
            </a:r>
            <a:r>
              <a:rPr lang="en-US" dirty="0"/>
              <a:t>chance that a fire will damage you house. If does, will generate $75,000 in loss (</a:t>
            </a:r>
            <a:r>
              <a:rPr lang="en-US" dirty="0" smtClean="0"/>
              <a:t>L)</a:t>
            </a:r>
          </a:p>
          <a:p>
            <a:r>
              <a:rPr lang="en-US" dirty="0" smtClean="0"/>
              <a:t>U(W</a:t>
            </a:r>
            <a:r>
              <a:rPr lang="en-US" dirty="0"/>
              <a:t>) = </a:t>
            </a:r>
            <a:r>
              <a:rPr lang="en-US" dirty="0" smtClean="0"/>
              <a:t>ln(W)</a:t>
            </a:r>
          </a:p>
          <a:p>
            <a:r>
              <a:rPr lang="en-US" dirty="0" err="1" smtClean="0"/>
              <a:t>Prob</a:t>
            </a:r>
            <a:r>
              <a:rPr lang="en-US" dirty="0" smtClean="0"/>
              <a:t> </a:t>
            </a:r>
            <a:r>
              <a:rPr lang="en-US" dirty="0"/>
              <a:t>of a loss is 0.02 or </a:t>
            </a:r>
            <a:r>
              <a:rPr lang="en-US" dirty="0" smtClean="0"/>
              <a:t>2%</a:t>
            </a:r>
          </a:p>
          <a:p>
            <a:r>
              <a:rPr lang="en-US" dirty="0" smtClean="0"/>
              <a:t>Wealth </a:t>
            </a:r>
            <a:r>
              <a:rPr lang="en-US" dirty="0"/>
              <a:t>in “good” state = </a:t>
            </a:r>
            <a:r>
              <a:rPr lang="en-US" dirty="0" smtClean="0"/>
              <a:t>W</a:t>
            </a:r>
          </a:p>
          <a:p>
            <a:r>
              <a:rPr lang="en-US" dirty="0" smtClean="0"/>
              <a:t>Wealth </a:t>
            </a:r>
            <a:r>
              <a:rPr lang="en-US" dirty="0"/>
              <a:t>in bad state = </a:t>
            </a:r>
            <a:r>
              <a:rPr lang="en-US" dirty="0" smtClean="0"/>
              <a:t>W-L</a:t>
            </a:r>
          </a:p>
          <a:p>
            <a:r>
              <a:rPr lang="en-US" dirty="0" smtClean="0"/>
              <a:t>Fist Calculate E(Y) and E(U(Y))</a:t>
            </a:r>
            <a:endParaRPr lang="en-US" dirty="0"/>
          </a:p>
        </p:txBody>
      </p:sp>
    </p:spTree>
    <p:extLst>
      <p:ext uri="{BB962C8B-B14F-4D97-AF65-F5344CB8AC3E}">
        <p14:creationId xmlns:p14="http://schemas.microsoft.com/office/powerpoint/2010/main" val="208100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E(</a:t>
            </a:r>
            <a:r>
              <a:rPr lang="en-US" dirty="0" smtClean="0"/>
              <a:t>Y</a:t>
            </a:r>
            <a:r>
              <a:rPr lang="pl-PL" dirty="0" smtClean="0"/>
              <a:t>) </a:t>
            </a:r>
            <a:r>
              <a:rPr lang="pl-PL" dirty="0"/>
              <a:t>= (1-P)W + </a:t>
            </a:r>
            <a:r>
              <a:rPr lang="pl-PL" dirty="0" smtClean="0"/>
              <a:t>P(W-L)</a:t>
            </a:r>
            <a:endParaRPr lang="en-US" dirty="0" smtClean="0"/>
          </a:p>
          <a:p>
            <a:r>
              <a:rPr lang="pl-PL" dirty="0" smtClean="0"/>
              <a:t>E(</a:t>
            </a:r>
            <a:r>
              <a:rPr lang="en-US" dirty="0" smtClean="0"/>
              <a:t>Y</a:t>
            </a:r>
            <a:r>
              <a:rPr lang="pl-PL" dirty="0" smtClean="0"/>
              <a:t>) </a:t>
            </a:r>
            <a:r>
              <a:rPr lang="pl-PL" dirty="0"/>
              <a:t>= 0.98(200,000) + 0.02(125,000) = $</a:t>
            </a:r>
            <a:r>
              <a:rPr lang="pl-PL" dirty="0" smtClean="0"/>
              <a:t>198,500</a:t>
            </a:r>
            <a:endParaRPr lang="en-US" dirty="0" smtClean="0"/>
          </a:p>
          <a:p>
            <a:r>
              <a:rPr lang="pl-PL" dirty="0" smtClean="0"/>
              <a:t>E(U</a:t>
            </a:r>
            <a:r>
              <a:rPr lang="en-US" dirty="0" smtClean="0"/>
              <a:t>(Y)</a:t>
            </a:r>
            <a:r>
              <a:rPr lang="pl-PL" dirty="0" smtClean="0"/>
              <a:t>) </a:t>
            </a:r>
            <a:r>
              <a:rPr lang="pl-PL" dirty="0"/>
              <a:t>= (1-P) ln(W) + P ln(W-L) </a:t>
            </a:r>
            <a:endParaRPr lang="en-US" dirty="0"/>
          </a:p>
          <a:p>
            <a:r>
              <a:rPr lang="pl-PL" dirty="0" smtClean="0"/>
              <a:t>E(U</a:t>
            </a:r>
            <a:r>
              <a:rPr lang="en-US" dirty="0" smtClean="0"/>
              <a:t>(Y)</a:t>
            </a:r>
            <a:r>
              <a:rPr lang="pl-PL" dirty="0" smtClean="0"/>
              <a:t>) </a:t>
            </a:r>
            <a:r>
              <a:rPr lang="pl-PL" dirty="0"/>
              <a:t>= 0.98 ln(200K) + 0.02 ln(200K-75K) = 12.197</a:t>
            </a:r>
            <a:endParaRPr lang="en-US" dirty="0"/>
          </a:p>
        </p:txBody>
      </p:sp>
    </p:spTree>
    <p:extLst>
      <p:ext uri="{BB962C8B-B14F-4D97-AF65-F5344CB8AC3E}">
        <p14:creationId xmlns:p14="http://schemas.microsoft.com/office/powerpoint/2010/main" val="4141084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a:t>
            </a:r>
            <a:endParaRPr lang="en-US" dirty="0"/>
          </a:p>
        </p:txBody>
      </p:sp>
      <p:sp>
        <p:nvSpPr>
          <p:cNvPr id="3" name="Content Placeholder 2"/>
          <p:cNvSpPr>
            <a:spLocks noGrp="1"/>
          </p:cNvSpPr>
          <p:nvPr>
            <p:ph idx="1"/>
          </p:nvPr>
        </p:nvSpPr>
        <p:spPr/>
        <p:txBody>
          <a:bodyPr/>
          <a:lstStyle/>
          <a:p>
            <a:r>
              <a:rPr lang="en-US" dirty="0"/>
              <a:t>Suppose you can add a fire detection/prevention system to your </a:t>
            </a:r>
            <a:r>
              <a:rPr lang="en-US" dirty="0" smtClean="0"/>
              <a:t>house.</a:t>
            </a:r>
          </a:p>
          <a:p>
            <a:r>
              <a:rPr lang="en-US" dirty="0" smtClean="0"/>
              <a:t>This </a:t>
            </a:r>
            <a:r>
              <a:rPr lang="en-US" dirty="0"/>
              <a:t>would reduce the chance of a bad event to 0 but it would cost you $C to </a:t>
            </a:r>
            <a:r>
              <a:rPr lang="en-US" dirty="0" smtClean="0"/>
              <a:t>install</a:t>
            </a:r>
          </a:p>
          <a:p>
            <a:r>
              <a:rPr lang="en-US" dirty="0" smtClean="0"/>
              <a:t>What </a:t>
            </a:r>
            <a:r>
              <a:rPr lang="en-US" dirty="0"/>
              <a:t>is the most you are willing to pay for the security </a:t>
            </a:r>
            <a:r>
              <a:rPr lang="en-US" dirty="0" smtClean="0"/>
              <a:t>system?</a:t>
            </a:r>
          </a:p>
          <a:p>
            <a:r>
              <a:rPr lang="en-US" dirty="0" smtClean="0"/>
              <a:t>E(U(Y)) </a:t>
            </a:r>
            <a:r>
              <a:rPr lang="en-US" dirty="0"/>
              <a:t>in the current situation is </a:t>
            </a:r>
            <a:r>
              <a:rPr lang="en-US" dirty="0" smtClean="0"/>
              <a:t>12.197</a:t>
            </a:r>
          </a:p>
          <a:p>
            <a:r>
              <a:rPr lang="en-US" dirty="0" smtClean="0"/>
              <a:t>Utility </a:t>
            </a:r>
            <a:r>
              <a:rPr lang="en-US" dirty="0"/>
              <a:t>with the security system is </a:t>
            </a:r>
            <a:r>
              <a:rPr lang="en-US" dirty="0" smtClean="0"/>
              <a:t>U(W-C)</a:t>
            </a:r>
          </a:p>
          <a:p>
            <a:r>
              <a:rPr lang="en-US" dirty="0" smtClean="0"/>
              <a:t>Set U(W-C</a:t>
            </a:r>
            <a:r>
              <a:rPr lang="en-US" dirty="0"/>
              <a:t>) equal to 12.197 and solve for C</a:t>
            </a:r>
          </a:p>
        </p:txBody>
      </p:sp>
    </p:spTree>
    <p:extLst>
      <p:ext uri="{BB962C8B-B14F-4D97-AF65-F5344CB8AC3E}">
        <p14:creationId xmlns:p14="http://schemas.microsoft.com/office/powerpoint/2010/main" val="1495281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ln(W-C) =12.197 </a:t>
            </a:r>
          </a:p>
          <a:p>
            <a:r>
              <a:rPr lang="en-US" dirty="0" smtClean="0"/>
              <a:t>Recall </a:t>
            </a:r>
            <a:r>
              <a:rPr lang="en-US" dirty="0"/>
              <a:t>that </a:t>
            </a:r>
            <a:r>
              <a:rPr lang="en-US" dirty="0" err="1" smtClean="0"/>
              <a:t>e^ln</a:t>
            </a:r>
            <a:r>
              <a:rPr lang="en-US" dirty="0" smtClean="0"/>
              <a:t>(x</a:t>
            </a:r>
            <a:r>
              <a:rPr lang="en-US" dirty="0"/>
              <a:t>) = x </a:t>
            </a:r>
          </a:p>
          <a:p>
            <a:r>
              <a:rPr lang="en-US" dirty="0" smtClean="0"/>
              <a:t>Raise </a:t>
            </a:r>
            <a:r>
              <a:rPr lang="en-US" dirty="0"/>
              <a:t>both sides to the e </a:t>
            </a:r>
          </a:p>
          <a:p>
            <a:r>
              <a:rPr lang="en-US" dirty="0" err="1" smtClean="0"/>
              <a:t>E^ln</a:t>
            </a:r>
            <a:r>
              <a:rPr lang="en-US" dirty="0" smtClean="0"/>
              <a:t>(W-C</a:t>
            </a:r>
            <a:r>
              <a:rPr lang="en-US" dirty="0"/>
              <a:t>) = W-C = </a:t>
            </a:r>
            <a:r>
              <a:rPr lang="en-US" dirty="0" smtClean="0"/>
              <a:t>e^12.197 </a:t>
            </a:r>
            <a:r>
              <a:rPr lang="en-US" dirty="0"/>
              <a:t>= 198,128 </a:t>
            </a:r>
          </a:p>
          <a:p>
            <a:r>
              <a:rPr lang="en-US" dirty="0" smtClean="0"/>
              <a:t>198,500 </a:t>
            </a:r>
            <a:r>
              <a:rPr lang="en-US" dirty="0"/>
              <a:t>– 198,128 = $372 </a:t>
            </a:r>
            <a:endParaRPr lang="en-US" dirty="0" smtClean="0"/>
          </a:p>
          <a:p>
            <a:r>
              <a:rPr lang="en-US" dirty="0" smtClean="0"/>
              <a:t>Expected </a:t>
            </a:r>
            <a:r>
              <a:rPr lang="en-US" dirty="0"/>
              <a:t>loss is $1500 </a:t>
            </a:r>
          </a:p>
          <a:p>
            <a:r>
              <a:rPr lang="en-US" dirty="0" smtClean="0"/>
              <a:t>Would </a:t>
            </a:r>
            <a:r>
              <a:rPr lang="en-US" dirty="0"/>
              <a:t>be willing to pay $372 to avoid that </a:t>
            </a:r>
            <a:r>
              <a:rPr lang="en-US" dirty="0" smtClean="0"/>
              <a:t>loss</a:t>
            </a:r>
          </a:p>
          <a:p>
            <a:r>
              <a:rPr lang="en-US" dirty="0" smtClean="0"/>
              <a:t>Graph the situation</a:t>
            </a:r>
            <a:endParaRPr lang="en-US" dirty="0"/>
          </a:p>
        </p:txBody>
      </p:sp>
    </p:spTree>
    <p:extLst>
      <p:ext uri="{BB962C8B-B14F-4D97-AF65-F5344CB8AC3E}">
        <p14:creationId xmlns:p14="http://schemas.microsoft.com/office/powerpoint/2010/main" val="3176464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5745" y="1191378"/>
            <a:ext cx="6670476" cy="4993105"/>
          </a:xfrm>
          <a:prstGeom prst="rect">
            <a:avLst/>
          </a:prstGeom>
        </p:spPr>
      </p:pic>
      <p:sp>
        <p:nvSpPr>
          <p:cNvPr id="3" name="Content Placeholder 2"/>
          <p:cNvSpPr>
            <a:spLocks noGrp="1"/>
          </p:cNvSpPr>
          <p:nvPr>
            <p:ph idx="1"/>
          </p:nvPr>
        </p:nvSpPr>
        <p:spPr>
          <a:xfrm>
            <a:off x="96252" y="84221"/>
            <a:ext cx="6412832" cy="6683793"/>
          </a:xfrm>
        </p:spPr>
        <p:txBody>
          <a:bodyPr>
            <a:normAutofit fontScale="77500" lnSpcReduction="20000"/>
          </a:bodyPr>
          <a:lstStyle/>
          <a:p>
            <a:r>
              <a:rPr lang="en-US" dirty="0" smtClean="0"/>
              <a:t>Will </a:t>
            </a:r>
            <a:r>
              <a:rPr lang="en-US" dirty="0"/>
              <a:t>earn Y1 with probability p1 – Generates utility </a:t>
            </a:r>
            <a:r>
              <a:rPr lang="en-US" dirty="0" smtClean="0"/>
              <a:t>U1</a:t>
            </a:r>
          </a:p>
          <a:p>
            <a:r>
              <a:rPr lang="en-US" dirty="0" smtClean="0"/>
              <a:t>Will </a:t>
            </a:r>
            <a:r>
              <a:rPr lang="en-US" dirty="0"/>
              <a:t>earn Y2 with probability p2=1-p1 – Generates utility U2 </a:t>
            </a:r>
            <a:endParaRPr lang="en-US" dirty="0" smtClean="0"/>
          </a:p>
          <a:p>
            <a:r>
              <a:rPr lang="en-US" dirty="0" smtClean="0"/>
              <a:t>E(I</a:t>
            </a:r>
            <a:r>
              <a:rPr lang="en-US" dirty="0"/>
              <a:t>) =p1Y1 + (1-p1)Y2 = Y3 </a:t>
            </a:r>
          </a:p>
          <a:p>
            <a:r>
              <a:rPr lang="en-US" dirty="0" smtClean="0"/>
              <a:t>Line </a:t>
            </a:r>
            <a:r>
              <a:rPr lang="en-US" dirty="0"/>
              <a:t>(ab) is a weighted average of U1 and U2 </a:t>
            </a:r>
          </a:p>
          <a:p>
            <a:r>
              <a:rPr lang="en-US" dirty="0" smtClean="0"/>
              <a:t>Note </a:t>
            </a:r>
            <a:r>
              <a:rPr lang="en-US" dirty="0"/>
              <a:t>that expected utility is also a weighted average </a:t>
            </a:r>
          </a:p>
          <a:p>
            <a:r>
              <a:rPr lang="en-US" dirty="0" smtClean="0"/>
              <a:t>A </a:t>
            </a:r>
            <a:r>
              <a:rPr lang="en-US" dirty="0"/>
              <a:t>line from E(Y) to the line (ab) give E(U) for given E(Y)Take the expected income, E(Y). Draw a line to (ab). The height of this line is E(U). </a:t>
            </a:r>
          </a:p>
          <a:p>
            <a:r>
              <a:rPr lang="en-US" dirty="0" smtClean="0"/>
              <a:t>E(U</a:t>
            </a:r>
            <a:r>
              <a:rPr lang="en-US" dirty="0"/>
              <a:t>) at E(Y) is U4 </a:t>
            </a:r>
          </a:p>
          <a:p>
            <a:r>
              <a:rPr lang="en-US" dirty="0" smtClean="0"/>
              <a:t>Suppose </a:t>
            </a:r>
            <a:r>
              <a:rPr lang="en-US" dirty="0"/>
              <a:t>income is know with certainty at I3. Notice that utility would be U3, which is greater that U4 </a:t>
            </a:r>
          </a:p>
          <a:p>
            <a:r>
              <a:rPr lang="en-US" dirty="0" smtClean="0"/>
              <a:t>Look </a:t>
            </a:r>
            <a:r>
              <a:rPr lang="en-US" dirty="0"/>
              <a:t>at Y4. Note that the </a:t>
            </a:r>
            <a:r>
              <a:rPr lang="en-US" dirty="0" smtClean="0"/>
              <a:t>Y4</a:t>
            </a:r>
          </a:p>
          <a:p>
            <a:r>
              <a:rPr lang="en-US" dirty="0"/>
              <a:t>The line segment (cd) is the “Risk Premium.” It is the amount a person is willing to pay to avoid the risky situation. </a:t>
            </a:r>
          </a:p>
          <a:p>
            <a:r>
              <a:rPr lang="en-US" dirty="0" smtClean="0"/>
              <a:t>If </a:t>
            </a:r>
            <a:r>
              <a:rPr lang="en-US" dirty="0"/>
              <a:t>you offered a person the gamble of Y3 or income Y4, they would be indifferent. </a:t>
            </a:r>
          </a:p>
          <a:p>
            <a:r>
              <a:rPr lang="en-US" dirty="0" smtClean="0"/>
              <a:t>Therefore</a:t>
            </a:r>
            <a:r>
              <a:rPr lang="en-US" dirty="0"/>
              <a:t>, people are willing to sacrifice cash to ‘shed’ risk. </a:t>
            </a:r>
          </a:p>
        </p:txBody>
      </p:sp>
    </p:spTree>
    <p:extLst>
      <p:ext uri="{BB962C8B-B14F-4D97-AF65-F5344CB8AC3E}">
        <p14:creationId xmlns:p14="http://schemas.microsoft.com/office/powerpoint/2010/main" val="22466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Can you spot the mistake?</a:t>
            </a:r>
            <a:endParaRPr lang="en-US" dirty="0"/>
          </a:p>
        </p:txBody>
      </p:sp>
      <p:pic>
        <p:nvPicPr>
          <p:cNvPr id="4" name="Picture 3"/>
          <p:cNvPicPr>
            <a:picLocks noChangeAspect="1"/>
          </p:cNvPicPr>
          <p:nvPr/>
        </p:nvPicPr>
        <p:blipFill>
          <a:blip r:embed="rId2"/>
          <a:stretch>
            <a:fillRect/>
          </a:stretch>
        </p:blipFill>
        <p:spPr>
          <a:xfrm>
            <a:off x="5399203" y="1690688"/>
            <a:ext cx="6670476" cy="4993105"/>
          </a:xfrm>
          <a:prstGeom prst="rect">
            <a:avLst/>
          </a:prstGeom>
        </p:spPr>
      </p:pic>
    </p:spTree>
    <p:extLst>
      <p:ext uri="{BB962C8B-B14F-4D97-AF65-F5344CB8AC3E}">
        <p14:creationId xmlns:p14="http://schemas.microsoft.com/office/powerpoint/2010/main" val="392889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averse vs Risk loving vs Risk neutral</a:t>
            </a:r>
            <a:endParaRPr lang="en-US" dirty="0"/>
          </a:p>
        </p:txBody>
      </p:sp>
      <p:sp>
        <p:nvSpPr>
          <p:cNvPr id="3" name="Content Placeholder 2"/>
          <p:cNvSpPr>
            <a:spLocks noGrp="1"/>
          </p:cNvSpPr>
          <p:nvPr>
            <p:ph idx="1"/>
          </p:nvPr>
        </p:nvSpPr>
        <p:spPr/>
        <p:txBody>
          <a:bodyPr/>
          <a:lstStyle/>
          <a:p>
            <a:r>
              <a:rPr lang="en-US" dirty="0" smtClean="0"/>
              <a:t>What in the graph expresses an individual is risk averse? </a:t>
            </a:r>
          </a:p>
          <a:p>
            <a:r>
              <a:rPr lang="en-US" dirty="0" smtClean="0"/>
              <a:t>If an individual is risk loving, their utility function is convex (like u(X)=x^2</a:t>
            </a:r>
          </a:p>
          <a:p>
            <a:endParaRPr lang="en-US" dirty="0" smtClean="0"/>
          </a:p>
          <a:p>
            <a:endParaRPr lang="en-US" dirty="0"/>
          </a:p>
          <a:p>
            <a:endParaRPr lang="en-US" dirty="0" smtClean="0"/>
          </a:p>
          <a:p>
            <a:endParaRPr lang="en-US" dirty="0"/>
          </a:p>
          <a:p>
            <a:r>
              <a:rPr lang="en-US" dirty="0" smtClean="0"/>
              <a:t>What about Risk neutral?</a:t>
            </a:r>
            <a:endParaRPr lang="en-US" dirty="0"/>
          </a:p>
        </p:txBody>
      </p:sp>
      <p:pic>
        <p:nvPicPr>
          <p:cNvPr id="4" name="Picture 3"/>
          <p:cNvPicPr>
            <a:picLocks noChangeAspect="1"/>
          </p:cNvPicPr>
          <p:nvPr/>
        </p:nvPicPr>
        <p:blipFill>
          <a:blip r:embed="rId2"/>
          <a:stretch>
            <a:fillRect/>
          </a:stretch>
        </p:blipFill>
        <p:spPr>
          <a:xfrm>
            <a:off x="5975433" y="3206750"/>
            <a:ext cx="3838575" cy="3105150"/>
          </a:xfrm>
          <a:prstGeom prst="rect">
            <a:avLst/>
          </a:prstGeom>
        </p:spPr>
      </p:pic>
    </p:spTree>
    <p:extLst>
      <p:ext uri="{BB962C8B-B14F-4D97-AF65-F5344CB8AC3E}">
        <p14:creationId xmlns:p14="http://schemas.microsoft.com/office/powerpoint/2010/main" val="16082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lstStyle/>
          <a:p>
            <a:r>
              <a:rPr lang="en-US" dirty="0" smtClean="0"/>
              <a:t>Consider our Previous problem:</a:t>
            </a:r>
          </a:p>
          <a:p>
            <a:pPr lvl="1"/>
            <a:r>
              <a:rPr lang="pl-PL" dirty="0"/>
              <a:t>E(W) = </a:t>
            </a:r>
            <a:r>
              <a:rPr lang="pl-PL" dirty="0" smtClean="0"/>
              <a:t>$198,500</a:t>
            </a:r>
            <a:endParaRPr lang="en-US" dirty="0" smtClean="0"/>
          </a:p>
          <a:p>
            <a:pPr lvl="1"/>
            <a:r>
              <a:rPr lang="en-US" dirty="0" smtClean="0"/>
              <a:t>L = 75,000 with P=2%</a:t>
            </a:r>
            <a:endParaRPr lang="en-US" dirty="0"/>
          </a:p>
          <a:p>
            <a:pPr lvl="1"/>
            <a:r>
              <a:rPr lang="pl-PL" dirty="0" smtClean="0"/>
              <a:t>E(U</a:t>
            </a:r>
            <a:r>
              <a:rPr lang="en-US" dirty="0"/>
              <a:t>(W)</a:t>
            </a:r>
            <a:r>
              <a:rPr lang="pl-PL" dirty="0" smtClean="0"/>
              <a:t>) </a:t>
            </a:r>
            <a:r>
              <a:rPr lang="pl-PL" dirty="0"/>
              <a:t>= </a:t>
            </a:r>
            <a:r>
              <a:rPr lang="pl-PL" dirty="0" smtClean="0"/>
              <a:t>12.197</a:t>
            </a:r>
            <a:endParaRPr lang="en-US" dirty="0" smtClean="0"/>
          </a:p>
          <a:p>
            <a:pPr lvl="1"/>
            <a:r>
              <a:rPr lang="en-US" dirty="0" smtClean="0"/>
              <a:t>C = </a:t>
            </a:r>
            <a:r>
              <a:rPr lang="en-US" dirty="0"/>
              <a:t>198,128</a:t>
            </a:r>
          </a:p>
          <a:p>
            <a:pPr lvl="1"/>
            <a:r>
              <a:rPr lang="en-US" dirty="0"/>
              <a:t>Expected loss is $1500 </a:t>
            </a:r>
          </a:p>
          <a:p>
            <a:pPr lvl="1"/>
            <a:r>
              <a:rPr lang="en-US" dirty="0"/>
              <a:t>Would be willing to </a:t>
            </a:r>
            <a:r>
              <a:rPr lang="en-US" dirty="0" smtClean="0"/>
              <a:t>pay (risk premium) </a:t>
            </a:r>
            <a:r>
              <a:rPr lang="en-US" dirty="0"/>
              <a:t>$372 to avoid that </a:t>
            </a:r>
            <a:r>
              <a:rPr lang="en-US" dirty="0" smtClean="0"/>
              <a:t>loss</a:t>
            </a:r>
          </a:p>
          <a:p>
            <a:r>
              <a:rPr lang="en-US" dirty="0" smtClean="0"/>
              <a:t>Another firm can capitalize on the risk aversion by providing insurance.</a:t>
            </a:r>
            <a:endParaRPr lang="en-US" dirty="0"/>
          </a:p>
          <a:p>
            <a:endParaRPr lang="en-US" dirty="0"/>
          </a:p>
        </p:txBody>
      </p:sp>
    </p:spTree>
    <p:extLst>
      <p:ext uri="{BB962C8B-B14F-4D97-AF65-F5344CB8AC3E}">
        <p14:creationId xmlns:p14="http://schemas.microsoft.com/office/powerpoint/2010/main" val="3001951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 our Previous problem:</a:t>
            </a:r>
          </a:p>
          <a:p>
            <a:pPr lvl="1"/>
            <a:r>
              <a:rPr lang="pl-PL" dirty="0"/>
              <a:t>E(W) = </a:t>
            </a:r>
            <a:r>
              <a:rPr lang="pl-PL" dirty="0" smtClean="0"/>
              <a:t>$198,500</a:t>
            </a:r>
            <a:endParaRPr lang="en-US" dirty="0" smtClean="0"/>
          </a:p>
          <a:p>
            <a:pPr lvl="1"/>
            <a:r>
              <a:rPr lang="en-US" dirty="0" smtClean="0"/>
              <a:t>L = 75,000 with P=2%</a:t>
            </a:r>
            <a:endParaRPr lang="en-US" dirty="0"/>
          </a:p>
          <a:p>
            <a:pPr lvl="1"/>
            <a:r>
              <a:rPr lang="pl-PL" dirty="0" smtClean="0"/>
              <a:t>E(U</a:t>
            </a:r>
            <a:r>
              <a:rPr lang="en-US" dirty="0"/>
              <a:t>(W)</a:t>
            </a:r>
            <a:r>
              <a:rPr lang="pl-PL" dirty="0" smtClean="0"/>
              <a:t>) </a:t>
            </a:r>
            <a:r>
              <a:rPr lang="pl-PL" dirty="0"/>
              <a:t>= </a:t>
            </a:r>
            <a:r>
              <a:rPr lang="pl-PL" dirty="0" smtClean="0"/>
              <a:t>12.197</a:t>
            </a:r>
            <a:endParaRPr lang="en-US" dirty="0" smtClean="0"/>
          </a:p>
          <a:p>
            <a:pPr lvl="1"/>
            <a:r>
              <a:rPr lang="en-US" dirty="0" smtClean="0"/>
              <a:t>C = </a:t>
            </a:r>
            <a:r>
              <a:rPr lang="en-US" dirty="0"/>
              <a:t>198,128</a:t>
            </a:r>
          </a:p>
          <a:p>
            <a:pPr lvl="1"/>
            <a:r>
              <a:rPr lang="en-US" dirty="0"/>
              <a:t>Expected loss is $1500 </a:t>
            </a:r>
          </a:p>
          <a:p>
            <a:pPr lvl="1"/>
            <a:r>
              <a:rPr lang="en-US" dirty="0"/>
              <a:t>Would be willing to </a:t>
            </a:r>
            <a:r>
              <a:rPr lang="en-US" dirty="0" smtClean="0"/>
              <a:t>pay (risk premium) </a:t>
            </a:r>
            <a:r>
              <a:rPr lang="en-US" dirty="0"/>
              <a:t>$372 to avoid that </a:t>
            </a:r>
            <a:r>
              <a:rPr lang="en-US" dirty="0" smtClean="0"/>
              <a:t>loss</a:t>
            </a:r>
          </a:p>
          <a:p>
            <a:r>
              <a:rPr lang="en-US" dirty="0" smtClean="0"/>
              <a:t>How much can the firm charge?</a:t>
            </a:r>
          </a:p>
          <a:p>
            <a:r>
              <a:rPr lang="en-US" dirty="0" smtClean="0"/>
              <a:t>What is the firms expected profit?</a:t>
            </a:r>
          </a:p>
          <a:p>
            <a:r>
              <a:rPr lang="en-US" dirty="0" smtClean="0"/>
              <a:t>If the firm is required to keep capital on hand equal to the possible loss, if the insurance premium is paid each year, what is the firms return to capital on hand?</a:t>
            </a:r>
            <a:endParaRPr lang="en-US" dirty="0"/>
          </a:p>
          <a:p>
            <a:endParaRPr lang="en-US" dirty="0"/>
          </a:p>
        </p:txBody>
      </p:sp>
    </p:spTree>
    <p:extLst>
      <p:ext uri="{BB962C8B-B14F-4D97-AF65-F5344CB8AC3E}">
        <p14:creationId xmlns:p14="http://schemas.microsoft.com/office/powerpoint/2010/main" val="2998633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much can the firm charge?</a:t>
            </a:r>
          </a:p>
          <a:p>
            <a:pPr marL="0" indent="0">
              <a:buNone/>
            </a:pPr>
            <a:r>
              <a:rPr lang="en-US" dirty="0"/>
              <a:t>	</a:t>
            </a:r>
            <a:r>
              <a:rPr lang="en-US" dirty="0" smtClean="0"/>
              <a:t>	$1500 + $372 = $1872</a:t>
            </a:r>
          </a:p>
          <a:p>
            <a:r>
              <a:rPr lang="en-US" dirty="0" smtClean="0"/>
              <a:t>What is the firms expected profit from this person if they charge this amount?</a:t>
            </a:r>
          </a:p>
          <a:p>
            <a:pPr marL="0" indent="0">
              <a:buNone/>
            </a:pPr>
            <a:r>
              <a:rPr lang="en-US" dirty="0"/>
              <a:t>	</a:t>
            </a:r>
            <a:r>
              <a:rPr lang="en-US" dirty="0" smtClean="0"/>
              <a:t>		$372</a:t>
            </a:r>
          </a:p>
          <a:p>
            <a:r>
              <a:rPr lang="en-US" dirty="0" smtClean="0"/>
              <a:t>If the firm is required to keep capital on hand equal to the possible loss, if the insurance premium is paid each year, what is the firms return to capital on hand?</a:t>
            </a:r>
          </a:p>
          <a:p>
            <a:pPr marL="0" indent="0">
              <a:buNone/>
            </a:pPr>
            <a:r>
              <a:rPr lang="en-US" dirty="0"/>
              <a:t>	</a:t>
            </a:r>
            <a:r>
              <a:rPr lang="en-US" dirty="0" smtClean="0"/>
              <a:t>Capital requirement is $75,000, so return is $372/$75,000 = .00496</a:t>
            </a:r>
          </a:p>
          <a:p>
            <a:r>
              <a:rPr lang="en-US" dirty="0"/>
              <a:t>If the firm is required to keep capital on hand equal to the </a:t>
            </a:r>
            <a:r>
              <a:rPr lang="en-US" dirty="0" smtClean="0"/>
              <a:t>10% of the possible </a:t>
            </a:r>
            <a:r>
              <a:rPr lang="en-US" dirty="0"/>
              <a:t>loss, if the insurance premium is paid each year, what is the firms return to capital on hand?</a:t>
            </a:r>
          </a:p>
          <a:p>
            <a:pPr marL="0" indent="0">
              <a:buNone/>
            </a:pPr>
            <a:r>
              <a:rPr lang="en-US" dirty="0"/>
              <a:t>	Capital requirement is $</a:t>
            </a:r>
            <a:r>
              <a:rPr lang="en-US" dirty="0" smtClean="0"/>
              <a:t>7,500</a:t>
            </a:r>
            <a:r>
              <a:rPr lang="en-US" dirty="0"/>
              <a:t>, so return is $372/$</a:t>
            </a:r>
            <a:r>
              <a:rPr lang="en-US" dirty="0" smtClean="0"/>
              <a:t>7,500 </a:t>
            </a:r>
            <a:r>
              <a:rPr lang="en-US" dirty="0"/>
              <a:t>= </a:t>
            </a:r>
            <a:r>
              <a:rPr lang="en-US" dirty="0" smtClean="0"/>
              <a:t>.0496</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152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Diminishing Marginal Returns</a:t>
            </a:r>
            <a:endParaRPr lang="en-US" dirty="0"/>
          </a:p>
        </p:txBody>
      </p:sp>
      <p:sp>
        <p:nvSpPr>
          <p:cNvPr id="3" name="Content Placeholder 2"/>
          <p:cNvSpPr>
            <a:spLocks noGrp="1"/>
          </p:cNvSpPr>
          <p:nvPr>
            <p:ph idx="1"/>
          </p:nvPr>
        </p:nvSpPr>
        <p:spPr/>
        <p:txBody>
          <a:bodyPr/>
          <a:lstStyle/>
          <a:p>
            <a:r>
              <a:rPr lang="en-US" dirty="0" smtClean="0"/>
              <a:t>Utility is generally concave</a:t>
            </a:r>
          </a:p>
          <a:p>
            <a:pPr lvl="1"/>
            <a:r>
              <a:rPr lang="en-US" dirty="0" smtClean="0"/>
              <a:t>U(E(x))&gt;E(U(x))</a:t>
            </a:r>
          </a:p>
          <a:p>
            <a:pPr lvl="1"/>
            <a:r>
              <a:rPr lang="en-US" dirty="0" smtClean="0"/>
              <a:t>(also </a:t>
            </a:r>
            <a:r>
              <a:rPr lang="en-US" dirty="0"/>
              <a:t>U’’(x)&lt;</a:t>
            </a:r>
            <a:r>
              <a:rPr lang="en-US" dirty="0" smtClean="0"/>
              <a:t>0)</a:t>
            </a:r>
          </a:p>
          <a:p>
            <a:r>
              <a:rPr lang="en-US" dirty="0" smtClean="0"/>
              <a:t>Examples</a:t>
            </a:r>
          </a:p>
          <a:p>
            <a:pPr lvl="1"/>
            <a:r>
              <a:rPr lang="en-US" dirty="0" smtClean="0"/>
              <a:t>y=ln(x)</a:t>
            </a:r>
          </a:p>
          <a:p>
            <a:pPr lvl="1"/>
            <a:endParaRPr lang="en-US" dirty="0" smtClean="0"/>
          </a:p>
          <a:p>
            <a:pPr lvl="1"/>
            <a:endParaRPr lang="en-US" dirty="0"/>
          </a:p>
          <a:p>
            <a:pPr lvl="1"/>
            <a:endParaRPr lang="en-US" dirty="0" smtClean="0"/>
          </a:p>
          <a:p>
            <a:pPr lvl="1"/>
            <a:r>
              <a:rPr lang="en-US" dirty="0" smtClean="0"/>
              <a:t>y=√x</a:t>
            </a:r>
          </a:p>
        </p:txBody>
      </p:sp>
      <p:pic>
        <p:nvPicPr>
          <p:cNvPr id="1026" name="Picture 2" descr="https://upload.wikimedia.org/wikipedia/commons/thumb/4/4a/Square_root_0_25.svg/400px-Square_root_0_25.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563" y="4739772"/>
            <a:ext cx="38100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a/Log.svg/300px-Lo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611" y="1383632"/>
            <a:ext cx="4585640" cy="301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p:txBody>
          <a:bodyPr/>
          <a:lstStyle/>
          <a:p>
            <a:r>
              <a:rPr lang="en-US" dirty="0"/>
              <a:t>Suppose you can buy insurance that costs you PREM. The insurance pay you to compensate for the loss L. </a:t>
            </a:r>
            <a:endParaRPr lang="en-US" dirty="0" smtClean="0"/>
          </a:p>
          <a:p>
            <a:r>
              <a:rPr lang="en-US" dirty="0" smtClean="0"/>
              <a:t>In </a:t>
            </a:r>
            <a:r>
              <a:rPr lang="en-US" dirty="0"/>
              <a:t>good state, income </a:t>
            </a:r>
            <a:r>
              <a:rPr lang="en-US" dirty="0" smtClean="0"/>
              <a:t>is </a:t>
            </a:r>
          </a:p>
          <a:p>
            <a:pPr marL="0" indent="0">
              <a:buNone/>
            </a:pPr>
            <a:r>
              <a:rPr lang="en-US" dirty="0"/>
              <a:t>	</a:t>
            </a:r>
            <a:r>
              <a:rPr lang="en-US" dirty="0" smtClean="0"/>
              <a:t>			Y-</a:t>
            </a:r>
            <a:r>
              <a:rPr lang="en-US" dirty="0" err="1" smtClean="0"/>
              <a:t>Prem</a:t>
            </a:r>
            <a:endParaRPr lang="en-US" dirty="0" smtClean="0"/>
          </a:p>
          <a:p>
            <a:r>
              <a:rPr lang="en-US" dirty="0" smtClean="0"/>
              <a:t>In </a:t>
            </a:r>
            <a:r>
              <a:rPr lang="en-US" dirty="0"/>
              <a:t>bad </a:t>
            </a:r>
            <a:r>
              <a:rPr lang="en-US" dirty="0" smtClean="0"/>
              <a:t>state; you paid </a:t>
            </a:r>
            <a:r>
              <a:rPr lang="en-US" dirty="0"/>
              <a:t>PREM, lose </a:t>
            </a:r>
            <a:r>
              <a:rPr lang="en-US" dirty="0" smtClean="0"/>
              <a:t>L, and </a:t>
            </a:r>
            <a:r>
              <a:rPr lang="en-US" dirty="0"/>
              <a:t>receive PAYMENT, therefore, income is </a:t>
            </a:r>
          </a:p>
          <a:p>
            <a:pPr marL="0" indent="0">
              <a:buNone/>
            </a:pPr>
            <a:r>
              <a:rPr lang="en-US" dirty="0" smtClean="0"/>
              <a:t>			Y-</a:t>
            </a:r>
            <a:r>
              <a:rPr lang="en-US" dirty="0" err="1" smtClean="0"/>
              <a:t>Prem</a:t>
            </a:r>
            <a:r>
              <a:rPr lang="en-US" dirty="0" smtClean="0"/>
              <a:t>-L+PAYMENT</a:t>
            </a:r>
            <a:endParaRPr lang="en-US" dirty="0"/>
          </a:p>
          <a:p>
            <a:r>
              <a:rPr lang="en-US" dirty="0" smtClean="0"/>
              <a:t>If PAYMENT=L, income </a:t>
            </a:r>
            <a:r>
              <a:rPr lang="en-US" dirty="0"/>
              <a:t>in the bad state </a:t>
            </a:r>
            <a:r>
              <a:rPr lang="en-US" dirty="0" smtClean="0"/>
              <a:t>is</a:t>
            </a:r>
          </a:p>
          <a:p>
            <a:pPr marL="0" indent="0">
              <a:buNone/>
            </a:pPr>
            <a:r>
              <a:rPr lang="en-US" dirty="0"/>
              <a:t>	</a:t>
            </a:r>
            <a:r>
              <a:rPr lang="en-US" dirty="0" smtClean="0"/>
              <a:t>			Y-</a:t>
            </a:r>
            <a:r>
              <a:rPr lang="en-US" dirty="0" err="1" smtClean="0"/>
              <a:t>Prem</a:t>
            </a:r>
            <a:endParaRPr lang="en-US" dirty="0" smtClean="0"/>
          </a:p>
          <a:p>
            <a:endParaRPr lang="en-US" dirty="0"/>
          </a:p>
        </p:txBody>
      </p:sp>
    </p:spTree>
    <p:extLst>
      <p:ext uri="{BB962C8B-B14F-4D97-AF65-F5344CB8AC3E}">
        <p14:creationId xmlns:p14="http://schemas.microsoft.com/office/powerpoint/2010/main" val="2926948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13519" y="1955384"/>
            <a:ext cx="5368192" cy="4018296"/>
          </a:xfrm>
          <a:prstGeom prst="rect">
            <a:avLst/>
          </a:prstGeom>
        </p:spPr>
      </p:pic>
      <p:sp>
        <p:nvSpPr>
          <p:cNvPr id="2" name="Title 1"/>
          <p:cNvSpPr>
            <a:spLocks noGrp="1"/>
          </p:cNvSpPr>
          <p:nvPr>
            <p:ph type="title"/>
          </p:nvPr>
        </p:nvSpPr>
        <p:spPr/>
        <p:txBody>
          <a:bodyPr/>
          <a:lstStyle/>
          <a:p>
            <a:r>
              <a:rPr lang="en-US" dirty="0" smtClean="0"/>
              <a:t>Role of Insurance</a:t>
            </a:r>
            <a:endParaRPr lang="en-US" dirty="0"/>
          </a:p>
        </p:txBody>
      </p:sp>
      <p:sp>
        <p:nvSpPr>
          <p:cNvPr id="3" name="Content Placeholder 2"/>
          <p:cNvSpPr>
            <a:spLocks noGrp="1"/>
          </p:cNvSpPr>
          <p:nvPr>
            <p:ph idx="1"/>
          </p:nvPr>
        </p:nvSpPr>
        <p:spPr>
          <a:xfrm>
            <a:off x="838200" y="1437774"/>
            <a:ext cx="6964279" cy="5269831"/>
          </a:xfrm>
        </p:spPr>
        <p:txBody>
          <a:bodyPr>
            <a:normAutofit fontScale="92500" lnSpcReduction="10000"/>
          </a:bodyPr>
          <a:lstStyle/>
          <a:p>
            <a:r>
              <a:rPr lang="en-US" dirty="0"/>
              <a:t>Notice that insurance has made income certain. You will always have income of Y-PREM </a:t>
            </a:r>
            <a:endParaRPr lang="en-US" dirty="0" smtClean="0"/>
          </a:p>
          <a:p>
            <a:r>
              <a:rPr lang="en-US" dirty="0" smtClean="0"/>
              <a:t>What </a:t>
            </a:r>
            <a:r>
              <a:rPr lang="en-US" dirty="0"/>
              <a:t>is the most this person will pay for insurance? </a:t>
            </a:r>
          </a:p>
          <a:p>
            <a:pPr lvl="1"/>
            <a:r>
              <a:rPr lang="en-US" dirty="0" smtClean="0"/>
              <a:t>The </a:t>
            </a:r>
            <a:r>
              <a:rPr lang="en-US" dirty="0"/>
              <a:t>expected loss is </a:t>
            </a:r>
            <a:r>
              <a:rPr lang="en-US" dirty="0" smtClean="0"/>
              <a:t>p*L </a:t>
            </a:r>
            <a:endParaRPr lang="en-US" dirty="0"/>
          </a:p>
          <a:p>
            <a:pPr lvl="1"/>
            <a:r>
              <a:rPr lang="en-US" dirty="0" smtClean="0"/>
              <a:t>Expected </a:t>
            </a:r>
            <a:r>
              <a:rPr lang="en-US" dirty="0"/>
              <a:t>income is E(Y) </a:t>
            </a:r>
          </a:p>
          <a:p>
            <a:pPr lvl="1"/>
            <a:r>
              <a:rPr lang="en-US" dirty="0" smtClean="0"/>
              <a:t>The </a:t>
            </a:r>
            <a:r>
              <a:rPr lang="en-US" dirty="0"/>
              <a:t>expected utility is U2 </a:t>
            </a:r>
          </a:p>
          <a:p>
            <a:r>
              <a:rPr lang="en-US" dirty="0" smtClean="0"/>
              <a:t>People </a:t>
            </a:r>
            <a:r>
              <a:rPr lang="en-US" dirty="0"/>
              <a:t>would always be willing to pay a premium that equaled the expected </a:t>
            </a:r>
            <a:r>
              <a:rPr lang="en-US" dirty="0" smtClean="0"/>
              <a:t>loss</a:t>
            </a:r>
          </a:p>
          <a:p>
            <a:r>
              <a:rPr lang="en-US" dirty="0"/>
              <a:t>But they are also willing to pay a premium to shed risk (line cd) </a:t>
            </a:r>
            <a:endParaRPr lang="en-US" dirty="0" smtClean="0"/>
          </a:p>
          <a:p>
            <a:r>
              <a:rPr lang="en-US" dirty="0" smtClean="0"/>
              <a:t>The </a:t>
            </a:r>
            <a:r>
              <a:rPr lang="en-US" dirty="0"/>
              <a:t>maximum amount they are willing to pay is expected loss + risk </a:t>
            </a:r>
            <a:r>
              <a:rPr lang="en-US" dirty="0" smtClean="0"/>
              <a:t>premium</a:t>
            </a:r>
          </a:p>
          <a:p>
            <a:pPr lvl="1"/>
            <a:r>
              <a:rPr lang="en-US" dirty="0" smtClean="0"/>
              <a:t>Note: Y4 is the certainty equivalence</a:t>
            </a:r>
            <a:endParaRPr lang="en-US" dirty="0"/>
          </a:p>
        </p:txBody>
      </p:sp>
    </p:spTree>
    <p:extLst>
      <p:ext uri="{BB962C8B-B14F-4D97-AF65-F5344CB8AC3E}">
        <p14:creationId xmlns:p14="http://schemas.microsoft.com/office/powerpoint/2010/main" val="1266093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example</a:t>
            </a:r>
            <a:endParaRPr lang="en-US" dirty="0"/>
          </a:p>
        </p:txBody>
      </p:sp>
      <p:sp>
        <p:nvSpPr>
          <p:cNvPr id="3" name="Content Placeholder 2"/>
          <p:cNvSpPr>
            <a:spLocks noGrp="1"/>
          </p:cNvSpPr>
          <p:nvPr>
            <p:ph idx="1"/>
          </p:nvPr>
        </p:nvSpPr>
        <p:spPr/>
        <p:txBody>
          <a:bodyPr/>
          <a:lstStyle/>
          <a:p>
            <a:r>
              <a:rPr lang="en-US" dirty="0"/>
              <a:t>Suppose income is $50K, and there is a 5% chance of having a car accident that will generate $15,000 in loss </a:t>
            </a:r>
            <a:endParaRPr lang="en-US" dirty="0" smtClean="0"/>
          </a:p>
          <a:p>
            <a:r>
              <a:rPr lang="en-US" dirty="0" smtClean="0"/>
              <a:t>Expected </a:t>
            </a:r>
            <a:r>
              <a:rPr lang="en-US" dirty="0"/>
              <a:t>loss is .05(15K) = $750 </a:t>
            </a:r>
          </a:p>
          <a:p>
            <a:r>
              <a:rPr lang="en-US" dirty="0" smtClean="0"/>
              <a:t>U </a:t>
            </a:r>
            <a:r>
              <a:rPr lang="en-US" dirty="0"/>
              <a:t>= ln(y</a:t>
            </a:r>
            <a:r>
              <a:rPr lang="en-US" dirty="0" smtClean="0"/>
              <a:t>)</a:t>
            </a:r>
          </a:p>
          <a:p>
            <a:r>
              <a:rPr lang="en-US" dirty="0" smtClean="0"/>
              <a:t>What is E(U)?</a:t>
            </a:r>
          </a:p>
          <a:p>
            <a:r>
              <a:rPr lang="en-US" dirty="0" smtClean="0"/>
              <a:t>E(U)=10.8</a:t>
            </a:r>
            <a:r>
              <a:rPr lang="en-US" dirty="0"/>
              <a:t> </a:t>
            </a:r>
          </a:p>
        </p:txBody>
      </p:sp>
    </p:spTree>
    <p:extLst>
      <p:ext uri="{BB962C8B-B14F-4D97-AF65-F5344CB8AC3E}">
        <p14:creationId xmlns:p14="http://schemas.microsoft.com/office/powerpoint/2010/main" val="26914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example</a:t>
            </a:r>
            <a:endParaRPr lang="en-US" dirty="0"/>
          </a:p>
        </p:txBody>
      </p:sp>
      <p:sp>
        <p:nvSpPr>
          <p:cNvPr id="3" name="Content Placeholder 2"/>
          <p:cNvSpPr>
            <a:spLocks noGrp="1"/>
          </p:cNvSpPr>
          <p:nvPr>
            <p:ph idx="1"/>
          </p:nvPr>
        </p:nvSpPr>
        <p:spPr/>
        <p:txBody>
          <a:bodyPr/>
          <a:lstStyle/>
          <a:p>
            <a:r>
              <a:rPr lang="en-US" dirty="0"/>
              <a:t>What is the most someone will pay for insurance? </a:t>
            </a:r>
            <a:endParaRPr lang="en-US" dirty="0" smtClean="0"/>
          </a:p>
          <a:p>
            <a:r>
              <a:rPr lang="en-US" dirty="0" smtClean="0"/>
              <a:t>People </a:t>
            </a:r>
            <a:r>
              <a:rPr lang="en-US" dirty="0"/>
              <a:t>would purchase insurance so long as utility with certainty is at least 10.8 (expected utility without insurance) </a:t>
            </a:r>
          </a:p>
          <a:p>
            <a:r>
              <a:rPr lang="en-US" dirty="0" smtClean="0"/>
              <a:t>U* </a:t>
            </a:r>
            <a:r>
              <a:rPr lang="en-US" dirty="0"/>
              <a:t>=U(Y – </a:t>
            </a:r>
            <a:r>
              <a:rPr lang="en-US" dirty="0" err="1"/>
              <a:t>Prem</a:t>
            </a:r>
            <a:r>
              <a:rPr lang="en-US" dirty="0"/>
              <a:t>) ≥ </a:t>
            </a:r>
            <a:r>
              <a:rPr lang="en-US" dirty="0" smtClean="0"/>
              <a:t>10.8</a:t>
            </a:r>
          </a:p>
          <a:p>
            <a:r>
              <a:rPr lang="en-US" dirty="0" smtClean="0"/>
              <a:t>Solve for </a:t>
            </a:r>
            <a:r>
              <a:rPr lang="en-US" dirty="0" err="1" smtClean="0"/>
              <a:t>Prem</a:t>
            </a:r>
            <a:r>
              <a:rPr lang="en-US" dirty="0" smtClean="0"/>
              <a:t>, CE, risk premium</a:t>
            </a:r>
          </a:p>
          <a:p>
            <a:r>
              <a:rPr lang="en-US" dirty="0" smtClean="0"/>
              <a:t>979 ≥ PREM</a:t>
            </a:r>
          </a:p>
          <a:p>
            <a:r>
              <a:rPr lang="en-US" dirty="0" smtClean="0"/>
              <a:t>CE = 49,021</a:t>
            </a:r>
          </a:p>
          <a:p>
            <a:r>
              <a:rPr lang="en-US" dirty="0" smtClean="0"/>
              <a:t>Risk premium = E(Y) – CE = 49,250 – 49,021 = 229</a:t>
            </a:r>
            <a:endParaRPr lang="en-US" dirty="0"/>
          </a:p>
        </p:txBody>
      </p:sp>
    </p:spTree>
    <p:extLst>
      <p:ext uri="{BB962C8B-B14F-4D97-AF65-F5344CB8AC3E}">
        <p14:creationId xmlns:p14="http://schemas.microsoft.com/office/powerpoint/2010/main" val="2377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final example</a:t>
            </a:r>
            <a:endParaRPr lang="en-US" dirty="0"/>
          </a:p>
        </p:txBody>
      </p:sp>
      <p:sp>
        <p:nvSpPr>
          <p:cNvPr id="3" name="Content Placeholder 2"/>
          <p:cNvSpPr>
            <a:spLocks noGrp="1"/>
          </p:cNvSpPr>
          <p:nvPr>
            <p:ph idx="1"/>
          </p:nvPr>
        </p:nvSpPr>
        <p:spPr/>
        <p:txBody>
          <a:bodyPr/>
          <a:lstStyle/>
          <a:p>
            <a:r>
              <a:rPr lang="en-US" dirty="0" smtClean="0"/>
              <a:t>Recall </a:t>
            </a:r>
            <a:r>
              <a:rPr lang="en-US" dirty="0"/>
              <a:t>that the expected loss is $750 but this person is willing to pay more than the expected loss to avoid the risk </a:t>
            </a:r>
            <a:endParaRPr lang="en-US" dirty="0" smtClean="0"/>
          </a:p>
          <a:p>
            <a:r>
              <a:rPr lang="en-US" dirty="0" smtClean="0"/>
              <a:t>Pay </a:t>
            </a:r>
            <a:r>
              <a:rPr lang="en-US" dirty="0"/>
              <a:t>$750 (expected loss), plus the risk premium ($</a:t>
            </a:r>
            <a:r>
              <a:rPr lang="en-US" dirty="0" smtClean="0"/>
              <a:t>979- </a:t>
            </a:r>
            <a:r>
              <a:rPr lang="en-US" dirty="0"/>
              <a:t>$750) = </a:t>
            </a:r>
            <a:r>
              <a:rPr lang="en-US" dirty="0" smtClean="0"/>
              <a:t>229</a:t>
            </a:r>
            <a:endParaRPr lang="en-US" dirty="0"/>
          </a:p>
        </p:txBody>
      </p:sp>
      <p:pic>
        <p:nvPicPr>
          <p:cNvPr id="4" name="Picture 3"/>
          <p:cNvPicPr>
            <a:picLocks noChangeAspect="1"/>
          </p:cNvPicPr>
          <p:nvPr/>
        </p:nvPicPr>
        <p:blipFill>
          <a:blip r:embed="rId2"/>
          <a:stretch>
            <a:fillRect/>
          </a:stretch>
        </p:blipFill>
        <p:spPr>
          <a:xfrm>
            <a:off x="4019550" y="3299660"/>
            <a:ext cx="4152900" cy="3086100"/>
          </a:xfrm>
          <a:prstGeom prst="rect">
            <a:avLst/>
          </a:prstGeom>
        </p:spPr>
      </p:pic>
    </p:spTree>
    <p:extLst>
      <p:ext uri="{BB962C8B-B14F-4D97-AF65-F5344CB8AC3E}">
        <p14:creationId xmlns:p14="http://schemas.microsoft.com/office/powerpoint/2010/main" val="2616940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the firm</a:t>
            </a:r>
            <a:endParaRPr lang="en-US" dirty="0"/>
          </a:p>
        </p:txBody>
      </p:sp>
      <p:sp>
        <p:nvSpPr>
          <p:cNvPr id="3" name="Content Placeholder 2"/>
          <p:cNvSpPr>
            <a:spLocks noGrp="1"/>
          </p:cNvSpPr>
          <p:nvPr>
            <p:ph idx="1"/>
          </p:nvPr>
        </p:nvSpPr>
        <p:spPr/>
        <p:txBody>
          <a:bodyPr/>
          <a:lstStyle/>
          <a:p>
            <a:r>
              <a:rPr lang="en-US" dirty="0" smtClean="0"/>
              <a:t>What is the firms expected profit if the full risk premium is charged?</a:t>
            </a:r>
          </a:p>
          <a:p>
            <a:pPr marL="0" indent="0">
              <a:buNone/>
            </a:pPr>
            <a:r>
              <a:rPr lang="en-US" dirty="0" smtClean="0"/>
              <a:t>			$229</a:t>
            </a:r>
          </a:p>
          <a:p>
            <a:r>
              <a:rPr lang="en-US" dirty="0" smtClean="0"/>
              <a:t>If the firm must keep 100% of capital on hand, what is the return to this capital?</a:t>
            </a:r>
            <a:endParaRPr lang="en-US" dirty="0"/>
          </a:p>
          <a:p>
            <a:pPr marL="0" indent="0">
              <a:buNone/>
            </a:pPr>
            <a:r>
              <a:rPr lang="en-US" dirty="0" smtClean="0"/>
              <a:t>			$229/$15,000 = 1.5%</a:t>
            </a:r>
            <a:endParaRPr lang="en-US" dirty="0"/>
          </a:p>
          <a:p>
            <a:r>
              <a:rPr lang="en-US" dirty="0" smtClean="0"/>
              <a:t>If the market is perfectly competitive, profits will shrink – theoretically shrinking to zero. What would the premium be if markets were perfectly competitive?</a:t>
            </a:r>
          </a:p>
          <a:p>
            <a:pPr marL="0" indent="0">
              <a:buNone/>
            </a:pPr>
            <a:r>
              <a:rPr lang="en-US" dirty="0"/>
              <a:t>	</a:t>
            </a:r>
            <a:r>
              <a:rPr lang="en-US" dirty="0" smtClean="0"/>
              <a:t>		E(Loss) = $750</a:t>
            </a:r>
          </a:p>
          <a:p>
            <a:endParaRPr lang="en-US" dirty="0"/>
          </a:p>
          <a:p>
            <a:endParaRPr lang="en-US" dirty="0"/>
          </a:p>
        </p:txBody>
      </p:sp>
    </p:spTree>
    <p:extLst>
      <p:ext uri="{BB962C8B-B14F-4D97-AF65-F5344CB8AC3E}">
        <p14:creationId xmlns:p14="http://schemas.microsoft.com/office/powerpoint/2010/main" val="2402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and Pooling and the Role of the Standard Deviation</a:t>
            </a:r>
            <a:endParaRPr lang="en-US" dirty="0"/>
          </a:p>
        </p:txBody>
      </p:sp>
      <p:sp>
        <p:nvSpPr>
          <p:cNvPr id="3" name="Content Placeholder 2"/>
          <p:cNvSpPr>
            <a:spLocks noGrp="1"/>
          </p:cNvSpPr>
          <p:nvPr>
            <p:ph idx="1"/>
          </p:nvPr>
        </p:nvSpPr>
        <p:spPr/>
        <p:txBody>
          <a:bodyPr/>
          <a:lstStyle/>
          <a:p>
            <a:r>
              <a:rPr lang="en-US" dirty="0" smtClean="0"/>
              <a:t>In a sense, Insurance is a mechanism by which the cost of risks are mediated through </a:t>
            </a:r>
            <a:r>
              <a:rPr lang="en-US" b="1" dirty="0" smtClean="0"/>
              <a:t>pooling</a:t>
            </a:r>
          </a:p>
          <a:p>
            <a:pPr lvl="1"/>
            <a:r>
              <a:rPr lang="en-US" dirty="0" smtClean="0"/>
              <a:t>The insured are willing to pay a risk premium to cover administrative and transaction costs of the pool in return for the reduction in risk</a:t>
            </a:r>
          </a:p>
          <a:p>
            <a:pPr lvl="1"/>
            <a:r>
              <a:rPr lang="en-US" dirty="0" smtClean="0"/>
              <a:t>Members of a pool do not necessarily make equal contributions</a:t>
            </a:r>
          </a:p>
          <a:p>
            <a:pPr lvl="2"/>
            <a:r>
              <a:rPr lang="en-US" dirty="0" smtClean="0"/>
              <a:t>Contributions may be increasing in level of risk and exposure</a:t>
            </a:r>
          </a:p>
          <a:p>
            <a:pPr lvl="2"/>
            <a:endParaRPr lang="en-US" dirty="0"/>
          </a:p>
        </p:txBody>
      </p:sp>
    </p:spTree>
    <p:extLst>
      <p:ext uri="{BB962C8B-B14F-4D97-AF65-F5344CB8AC3E}">
        <p14:creationId xmlns:p14="http://schemas.microsoft.com/office/powerpoint/2010/main" val="2108248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and Pooling and the Role of the Standard Deviation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013551"/>
              </p:ext>
            </p:extLst>
          </p:nvPr>
        </p:nvGraphicFramePr>
        <p:xfrm>
          <a:off x="838200" y="1825625"/>
          <a:ext cx="10515600" cy="1381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79814526"/>
                    </a:ext>
                  </a:extLst>
                </a:gridCol>
                <a:gridCol w="5257800">
                  <a:extLst>
                    <a:ext uri="{9D8B030D-6E8A-4147-A177-3AD203B41FA5}">
                      <a16:colId xmlns:a16="http://schemas.microsoft.com/office/drawing/2014/main" val="3672573941"/>
                    </a:ext>
                  </a:extLst>
                </a:gridCol>
              </a:tblGrid>
              <a:tr h="370840">
                <a:tc>
                  <a:txBody>
                    <a:bodyPr/>
                    <a:lstStyle/>
                    <a:p>
                      <a:r>
                        <a:rPr lang="en-US" dirty="0" smtClean="0"/>
                        <a:t>Risky Situation</a:t>
                      </a:r>
                      <a:endParaRPr lang="en-US" dirty="0"/>
                    </a:p>
                  </a:txBody>
                  <a:tcPr/>
                </a:tc>
                <a:tc>
                  <a:txBody>
                    <a:bodyPr/>
                    <a:lstStyle/>
                    <a:p>
                      <a:r>
                        <a:rPr lang="en-US" dirty="0" smtClean="0"/>
                        <a:t>No Risk</a:t>
                      </a:r>
                      <a:r>
                        <a:rPr lang="en-US" baseline="0" dirty="0" smtClean="0"/>
                        <a:t> Situation</a:t>
                      </a:r>
                      <a:endParaRPr lang="en-US" dirty="0"/>
                    </a:p>
                  </a:txBody>
                  <a:tcPr/>
                </a:tc>
                <a:extLst>
                  <a:ext uri="{0D108BD9-81ED-4DB2-BD59-A6C34878D82A}">
                    <a16:rowId xmlns:a16="http://schemas.microsoft.com/office/drawing/2014/main" val="2094887693"/>
                  </a:ext>
                </a:extLst>
              </a:tr>
              <a:tr h="370840">
                <a:tc>
                  <a:txBody>
                    <a:bodyPr/>
                    <a:lstStyle/>
                    <a:p>
                      <a:r>
                        <a:rPr lang="en-US" dirty="0" smtClean="0"/>
                        <a:t>E(Y)=49,250</a:t>
                      </a:r>
                    </a:p>
                    <a:p>
                      <a:r>
                        <a:rPr lang="en-US" dirty="0" smtClean="0"/>
                        <a:t>SD(Y)=3.3</a:t>
                      </a:r>
                    </a:p>
                  </a:txBody>
                  <a:tcPr/>
                </a:tc>
                <a:tc>
                  <a:txBody>
                    <a:bodyPr/>
                    <a:lstStyle/>
                    <a:p>
                      <a:r>
                        <a:rPr lang="en-US" dirty="0" smtClean="0"/>
                        <a:t>E(Y)=49,021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SD(Y)=0</a:t>
                      </a:r>
                    </a:p>
                  </a:txBody>
                  <a:tcPr/>
                </a:tc>
                <a:extLst>
                  <a:ext uri="{0D108BD9-81ED-4DB2-BD59-A6C34878D82A}">
                    <a16:rowId xmlns:a16="http://schemas.microsoft.com/office/drawing/2014/main" val="2771965095"/>
                  </a:ext>
                </a:extLst>
              </a:tr>
              <a:tr h="370840">
                <a:tc>
                  <a:txBody>
                    <a:bodyPr/>
                    <a:lstStyle/>
                    <a:p>
                      <a:r>
                        <a:rPr lang="en-US" dirty="0" smtClean="0"/>
                        <a:t>U(E(Y))=10.8</a:t>
                      </a:r>
                      <a:endParaRPr lang="en-US" dirty="0"/>
                    </a:p>
                  </a:txBody>
                  <a:tcPr/>
                </a:tc>
                <a:tc>
                  <a:txBody>
                    <a:bodyPr/>
                    <a:lstStyle/>
                    <a:p>
                      <a:r>
                        <a:rPr lang="en-US" dirty="0" smtClean="0"/>
                        <a:t>U(E(Y))=10.8</a:t>
                      </a:r>
                      <a:endParaRPr lang="en-US" dirty="0"/>
                    </a:p>
                  </a:txBody>
                  <a:tcPr/>
                </a:tc>
                <a:extLst>
                  <a:ext uri="{0D108BD9-81ED-4DB2-BD59-A6C34878D82A}">
                    <a16:rowId xmlns:a16="http://schemas.microsoft.com/office/drawing/2014/main" val="3788923315"/>
                  </a:ext>
                </a:extLst>
              </a:tr>
            </a:tbl>
          </a:graphicData>
        </a:graphic>
      </p:graphicFrame>
    </p:spTree>
    <p:extLst>
      <p:ext uri="{BB962C8B-B14F-4D97-AF65-F5344CB8AC3E}">
        <p14:creationId xmlns:p14="http://schemas.microsoft.com/office/powerpoint/2010/main" val="325428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and Pooling and the Role of the Standard Deviation</a:t>
            </a:r>
            <a:endParaRPr lang="en-US" dirty="0"/>
          </a:p>
        </p:txBody>
      </p:sp>
      <p:sp>
        <p:nvSpPr>
          <p:cNvPr id="3" name="Content Placeholder 2"/>
          <p:cNvSpPr>
            <a:spLocks noGrp="1"/>
          </p:cNvSpPr>
          <p:nvPr>
            <p:ph idx="1"/>
          </p:nvPr>
        </p:nvSpPr>
        <p:spPr/>
        <p:txBody>
          <a:bodyPr/>
          <a:lstStyle/>
          <a:p>
            <a:r>
              <a:rPr lang="en-US" dirty="0" smtClean="0"/>
              <a:t>Why are there very few private flood </a:t>
            </a:r>
            <a:r>
              <a:rPr lang="en-US" smtClean="0"/>
              <a:t>insurance plans?</a:t>
            </a:r>
            <a:endParaRPr lang="en-US"/>
          </a:p>
        </p:txBody>
      </p:sp>
    </p:spTree>
    <p:extLst>
      <p:ext uri="{BB962C8B-B14F-4D97-AF65-F5344CB8AC3E}">
        <p14:creationId xmlns:p14="http://schemas.microsoft.com/office/powerpoint/2010/main" val="462151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Large Numbers</a:t>
            </a:r>
            <a:endParaRPr lang="en-US" dirty="0"/>
          </a:p>
        </p:txBody>
      </p:sp>
      <p:sp>
        <p:nvSpPr>
          <p:cNvPr id="3" name="Content Placeholder 2"/>
          <p:cNvSpPr>
            <a:spLocks noGrp="1"/>
          </p:cNvSpPr>
          <p:nvPr>
            <p:ph idx="1"/>
          </p:nvPr>
        </p:nvSpPr>
        <p:spPr/>
        <p:txBody>
          <a:bodyPr/>
          <a:lstStyle/>
          <a:p>
            <a:r>
              <a:rPr lang="en-US" dirty="0" smtClean="0"/>
              <a:t>Given a fair experiment, the </a:t>
            </a:r>
            <a:r>
              <a:rPr lang="en-US" dirty="0"/>
              <a:t>average </a:t>
            </a:r>
            <a:r>
              <a:rPr lang="en-US" dirty="0" smtClean="0"/>
              <a:t>or mean value of </a:t>
            </a:r>
            <a:r>
              <a:rPr lang="en-US" dirty="0"/>
              <a:t>the results obtained from a large number of trials should be close to the expected </a:t>
            </a:r>
            <a:r>
              <a:rPr lang="en-US" dirty="0" smtClean="0"/>
              <a:t>value. As more trials are performed, the mean will </a:t>
            </a:r>
            <a:r>
              <a:rPr lang="en-US" dirty="0"/>
              <a:t>tend to become closer </a:t>
            </a:r>
            <a:r>
              <a:rPr lang="en-US" dirty="0" smtClean="0"/>
              <a:t>to the expected value.</a:t>
            </a:r>
            <a:endParaRPr lang="en-US" dirty="0"/>
          </a:p>
        </p:txBody>
      </p:sp>
    </p:spTree>
    <p:extLst>
      <p:ext uri="{BB962C8B-B14F-4D97-AF65-F5344CB8AC3E}">
        <p14:creationId xmlns:p14="http://schemas.microsoft.com/office/powerpoint/2010/main" val="309195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In a situation where there a multiple outcomes like a coin toss or a lottery, expected value is a weighted average of the outcomes where the weights are the probabilities of each outcome </a:t>
            </a:r>
            <a:r>
              <a:rPr lang="en-US" dirty="0" err="1" smtClean="0"/>
              <a:t>occuring</a:t>
            </a:r>
            <a:endParaRPr lang="en-US" dirty="0"/>
          </a:p>
          <a:p>
            <a:endParaRPr lang="en-US" dirty="0" smtClean="0"/>
          </a:p>
          <a:p>
            <a:endParaRPr lang="en-US" dirty="0"/>
          </a:p>
        </p:txBody>
      </p:sp>
    </p:spTree>
    <p:extLst>
      <p:ext uri="{BB962C8B-B14F-4D97-AF65-F5344CB8AC3E}">
        <p14:creationId xmlns:p14="http://schemas.microsoft.com/office/powerpoint/2010/main" val="73206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 in Insurance</a:t>
            </a:r>
            <a:endParaRPr lang="en-US" dirty="0"/>
          </a:p>
        </p:txBody>
      </p:sp>
      <p:sp>
        <p:nvSpPr>
          <p:cNvPr id="3" name="Content Placeholder 2"/>
          <p:cNvSpPr>
            <a:spLocks noGrp="1"/>
          </p:cNvSpPr>
          <p:nvPr>
            <p:ph idx="1"/>
          </p:nvPr>
        </p:nvSpPr>
        <p:spPr/>
        <p:txBody>
          <a:bodyPr>
            <a:normAutofit lnSpcReduction="10000"/>
          </a:bodyPr>
          <a:lstStyle/>
          <a:p>
            <a:r>
              <a:rPr lang="en-US" dirty="0" smtClean="0"/>
              <a:t>Efficiency (maximized social welfare) vs Equity (“fairness”)</a:t>
            </a:r>
          </a:p>
          <a:p>
            <a:r>
              <a:rPr lang="en-US" dirty="0" smtClean="0"/>
              <a:t>How do you think Efficiency and Equity could be managed in designing an insurance program?</a:t>
            </a:r>
          </a:p>
          <a:p>
            <a:r>
              <a:rPr lang="en-US" dirty="0" smtClean="0"/>
              <a:t>Pooling equilibrium – all risk types buy the same policy</a:t>
            </a:r>
          </a:p>
          <a:p>
            <a:pPr lvl="1"/>
            <a:r>
              <a:rPr lang="en-US" dirty="0" smtClean="0"/>
              <a:t>High risk individuals pay lower rate, low risk individuals pay higher rate</a:t>
            </a:r>
          </a:p>
          <a:p>
            <a:pPr lvl="1"/>
            <a:r>
              <a:rPr lang="en-US" dirty="0" smtClean="0"/>
              <a:t>Low risk individuals less likely to buy insurance</a:t>
            </a:r>
          </a:p>
          <a:p>
            <a:pPr lvl="1"/>
            <a:r>
              <a:rPr lang="en-US" dirty="0" smtClean="0"/>
              <a:t>High risk individuals more likely to buy insurance</a:t>
            </a:r>
          </a:p>
          <a:p>
            <a:r>
              <a:rPr lang="en-US" dirty="0" smtClean="0"/>
              <a:t>Separating equilibrium – Risk types buy different insurance policies</a:t>
            </a:r>
          </a:p>
          <a:p>
            <a:pPr lvl="1"/>
            <a:r>
              <a:rPr lang="en-US" dirty="0" smtClean="0"/>
              <a:t>Low risk individuals pay lower rate, become more likely to buy policy</a:t>
            </a:r>
          </a:p>
          <a:p>
            <a:pPr lvl="1"/>
            <a:r>
              <a:rPr lang="en-US" dirty="0" smtClean="0"/>
              <a:t>High risk individuals pay higher rate, become less likely to buy policy</a:t>
            </a:r>
            <a:endParaRPr lang="en-US" dirty="0"/>
          </a:p>
        </p:txBody>
      </p:sp>
    </p:spTree>
    <p:extLst>
      <p:ext uri="{BB962C8B-B14F-4D97-AF65-F5344CB8AC3E}">
        <p14:creationId xmlns:p14="http://schemas.microsoft.com/office/powerpoint/2010/main" val="2932633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lstStyle/>
          <a:p>
            <a:r>
              <a:rPr lang="en-US" dirty="0" smtClean="0"/>
              <a:t>Moral hazard can be reduced by a number of policies – and fear of moral hazard has lead to many such policies being widespread</a:t>
            </a:r>
          </a:p>
          <a:p>
            <a:pPr lvl="1"/>
            <a:r>
              <a:rPr lang="en-US" dirty="0" smtClean="0"/>
              <a:t>Higher deductibles and coinsurance</a:t>
            </a:r>
          </a:p>
          <a:p>
            <a:pPr lvl="1"/>
            <a:r>
              <a:rPr lang="en-US" dirty="0" smtClean="0"/>
              <a:t>Care management</a:t>
            </a:r>
          </a:p>
          <a:p>
            <a:pPr lvl="1"/>
            <a:r>
              <a:rPr lang="en-US" dirty="0" smtClean="0"/>
              <a:t>Prepayment</a:t>
            </a:r>
          </a:p>
          <a:p>
            <a:pPr lvl="1"/>
            <a:r>
              <a:rPr lang="en-US" dirty="0" smtClean="0"/>
              <a:t>Gatekeeping</a:t>
            </a:r>
          </a:p>
          <a:p>
            <a:pPr lvl="1"/>
            <a:r>
              <a:rPr lang="en-US" dirty="0" smtClean="0"/>
              <a:t>Utilization review</a:t>
            </a:r>
          </a:p>
          <a:p>
            <a:pPr lvl="1"/>
            <a:r>
              <a:rPr lang="en-US" dirty="0" smtClean="0"/>
              <a:t>Voluntary and mandatory second opinions</a:t>
            </a:r>
          </a:p>
          <a:p>
            <a:pPr lvl="1"/>
            <a:r>
              <a:rPr lang="en-US" dirty="0" smtClean="0"/>
              <a:t>Chronic disease management</a:t>
            </a:r>
            <a:endParaRPr lang="en-US" dirty="0"/>
          </a:p>
        </p:txBody>
      </p:sp>
    </p:spTree>
    <p:extLst>
      <p:ext uri="{BB962C8B-B14F-4D97-AF65-F5344CB8AC3E}">
        <p14:creationId xmlns:p14="http://schemas.microsoft.com/office/powerpoint/2010/main" val="1742825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Any change in behavior due to becoming insured</a:t>
            </a:r>
          </a:p>
          <a:p>
            <a:r>
              <a:rPr lang="en-US" dirty="0" smtClean="0"/>
              <a:t>An insured person may take fewer precautions to avoid illness</a:t>
            </a:r>
          </a:p>
          <a:p>
            <a:r>
              <a:rPr lang="en-US" dirty="0" smtClean="0"/>
              <a:t>Reduced prices increase consumption of health care</a:t>
            </a:r>
          </a:p>
          <a:p>
            <a:pPr lvl="1"/>
            <a:r>
              <a:rPr lang="en-US" dirty="0" smtClean="0"/>
              <a:t>Consuming health care that costs more than it is worth to the consumer</a:t>
            </a:r>
          </a:p>
          <a:p>
            <a:pPr lvl="1"/>
            <a:endParaRPr lang="en-US" dirty="0"/>
          </a:p>
          <a:p>
            <a:r>
              <a:rPr lang="en-US" dirty="0" err="1" smtClean="0"/>
              <a:t>Pauly</a:t>
            </a:r>
            <a:r>
              <a:rPr lang="en-US" dirty="0" smtClean="0"/>
              <a:t> later (1983) clarified – his argument was intended to apply only or primarily to relatively inexpensive and predictable elements of medical care</a:t>
            </a:r>
          </a:p>
          <a:p>
            <a:pPr lvl="1"/>
            <a:r>
              <a:rPr lang="en-US" dirty="0" smtClean="0"/>
              <a:t>Routine visits, dental care, eye care, pharmaceuticals</a:t>
            </a:r>
          </a:p>
          <a:p>
            <a:r>
              <a:rPr lang="en-US" dirty="0" smtClean="0"/>
              <a:t>Moral Hazard in the case of serious illness is a possible hole in this analysis to this day</a:t>
            </a:r>
            <a:endParaRPr lang="en-US" dirty="0"/>
          </a:p>
        </p:txBody>
      </p:sp>
    </p:spTree>
    <p:extLst>
      <p:ext uri="{BB962C8B-B14F-4D97-AF65-F5344CB8AC3E}">
        <p14:creationId xmlns:p14="http://schemas.microsoft.com/office/powerpoint/2010/main" val="1937516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6424" y="1825625"/>
            <a:ext cx="2934788" cy="4351338"/>
          </a:xfrm>
        </p:spPr>
        <p:txBody>
          <a:bodyPr/>
          <a:lstStyle/>
          <a:p>
            <a:r>
              <a:rPr lang="en-US" dirty="0" smtClean="0"/>
              <a:t>Can you find and explain the deadweight loss in this graph?</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39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910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 Risk avoidance vs access</a:t>
            </a:r>
            <a:endParaRPr lang="en-US" dirty="0"/>
          </a:p>
        </p:txBody>
      </p:sp>
      <p:sp>
        <p:nvSpPr>
          <p:cNvPr id="3" name="Content Placeholder 2"/>
          <p:cNvSpPr>
            <a:spLocks noGrp="1"/>
          </p:cNvSpPr>
          <p:nvPr>
            <p:ph idx="1"/>
          </p:nvPr>
        </p:nvSpPr>
        <p:spPr/>
        <p:txBody>
          <a:bodyPr/>
          <a:lstStyle/>
          <a:p>
            <a:r>
              <a:rPr lang="en-US" dirty="0" smtClean="0"/>
              <a:t>In the late 1990s, John Nyman made an argument against excessive concern for moral hazard</a:t>
            </a:r>
          </a:p>
          <a:p>
            <a:r>
              <a:rPr lang="en-US" dirty="0" smtClean="0"/>
              <a:t>His argument is that risk avoidance and the demand for certainty is not the reason people buy insurance, especially health insurance</a:t>
            </a:r>
          </a:p>
          <a:p>
            <a:r>
              <a:rPr lang="en-US" dirty="0" smtClean="0"/>
              <a:t>Instead, people demand health insurance in order to increase their access to health care in time of need (the access motive)</a:t>
            </a:r>
            <a:endParaRPr lang="en-US" dirty="0"/>
          </a:p>
        </p:txBody>
      </p:sp>
    </p:spTree>
    <p:extLst>
      <p:ext uri="{BB962C8B-B14F-4D97-AF65-F5344CB8AC3E}">
        <p14:creationId xmlns:p14="http://schemas.microsoft.com/office/powerpoint/2010/main" val="322402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 Access effect</a:t>
            </a:r>
            <a:endParaRPr lang="en-US" dirty="0"/>
          </a:p>
        </p:txBody>
      </p:sp>
      <p:sp>
        <p:nvSpPr>
          <p:cNvPr id="3" name="Content Placeholder 2"/>
          <p:cNvSpPr>
            <a:spLocks noGrp="1"/>
          </p:cNvSpPr>
          <p:nvPr>
            <p:ph idx="1"/>
          </p:nvPr>
        </p:nvSpPr>
        <p:spPr/>
        <p:txBody>
          <a:bodyPr/>
          <a:lstStyle/>
          <a:p>
            <a:r>
              <a:rPr lang="en-US" dirty="0" smtClean="0"/>
              <a:t>More importantly, consider an example:</a:t>
            </a:r>
          </a:p>
          <a:p>
            <a:pPr lvl="1"/>
            <a:r>
              <a:rPr lang="en-US" dirty="0" smtClean="0"/>
              <a:t>Elizabeth purchases an insurance policy (for $4,000) that </a:t>
            </a:r>
            <a:r>
              <a:rPr lang="en-US" b="1" dirty="0" smtClean="0"/>
              <a:t>directly writes a check for </a:t>
            </a:r>
            <a:r>
              <a:rPr lang="en-US" dirty="0" smtClean="0"/>
              <a:t>$40,000 upon a diagnosis with breast cancer</a:t>
            </a:r>
          </a:p>
          <a:p>
            <a:pPr lvl="1"/>
            <a:r>
              <a:rPr lang="en-US" dirty="0" smtClean="0"/>
              <a:t>Without the insurance, she would purchase a $20,000 mastectomy</a:t>
            </a:r>
          </a:p>
          <a:p>
            <a:pPr lvl="1"/>
            <a:r>
              <a:rPr lang="en-US" dirty="0" smtClean="0"/>
              <a:t>With the insurance, she also buys a $20,000 breast reconstruction procedure</a:t>
            </a:r>
          </a:p>
          <a:p>
            <a:r>
              <a:rPr lang="en-US" dirty="0" smtClean="0"/>
              <a:t>Now consider a separate example:</a:t>
            </a:r>
          </a:p>
          <a:p>
            <a:pPr lvl="1"/>
            <a:r>
              <a:rPr lang="en-US" dirty="0" smtClean="0"/>
              <a:t>Elizabeth </a:t>
            </a:r>
            <a:r>
              <a:rPr lang="en-US" dirty="0"/>
              <a:t>purchases an insurance policy (for $4,000) that </a:t>
            </a:r>
            <a:r>
              <a:rPr lang="en-US" b="1" dirty="0"/>
              <a:t>pays </a:t>
            </a:r>
            <a:r>
              <a:rPr lang="en-US" b="1" dirty="0" smtClean="0"/>
              <a:t>up to </a:t>
            </a:r>
            <a:r>
              <a:rPr lang="en-US" dirty="0"/>
              <a:t>$40,000 upon a diagnosis with breast </a:t>
            </a:r>
            <a:r>
              <a:rPr lang="en-US" dirty="0" smtClean="0"/>
              <a:t>cancer</a:t>
            </a:r>
          </a:p>
          <a:p>
            <a:pPr lvl="1"/>
            <a:r>
              <a:rPr lang="en-US" dirty="0" smtClean="0"/>
              <a:t>In this case, what would Elizabeth buy?</a:t>
            </a:r>
          </a:p>
          <a:p>
            <a:pPr lvl="1"/>
            <a:r>
              <a:rPr lang="en-US" dirty="0" smtClean="0"/>
              <a:t>What if the policy pays </a:t>
            </a:r>
            <a:r>
              <a:rPr lang="en-US" b="1" dirty="0" smtClean="0"/>
              <a:t>up to </a:t>
            </a:r>
            <a:r>
              <a:rPr lang="en-US" dirty="0" smtClean="0"/>
              <a:t>$80,000?</a:t>
            </a:r>
          </a:p>
          <a:p>
            <a:pPr lvl="1"/>
            <a:endParaRPr lang="en-US" dirty="0"/>
          </a:p>
          <a:p>
            <a:endParaRPr lang="en-US" dirty="0" smtClean="0"/>
          </a:p>
        </p:txBody>
      </p:sp>
    </p:spTree>
    <p:extLst>
      <p:ext uri="{BB962C8B-B14F-4D97-AF65-F5344CB8AC3E}">
        <p14:creationId xmlns:p14="http://schemas.microsoft.com/office/powerpoint/2010/main" val="3879999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 Insurance: Access effect</a:t>
            </a:r>
          </a:p>
        </p:txBody>
      </p:sp>
      <p:sp>
        <p:nvSpPr>
          <p:cNvPr id="3" name="Content Placeholder 2"/>
          <p:cNvSpPr>
            <a:spLocks noGrp="1"/>
          </p:cNvSpPr>
          <p:nvPr>
            <p:ph idx="1"/>
          </p:nvPr>
        </p:nvSpPr>
        <p:spPr/>
        <p:txBody>
          <a:bodyPr/>
          <a:lstStyle/>
          <a:p>
            <a:r>
              <a:rPr lang="en-US" dirty="0" smtClean="0"/>
              <a:t>In the first example, Elizabeth’s purchases represent her demand for care when sick and provided with $40,000.</a:t>
            </a:r>
          </a:p>
          <a:p>
            <a:pPr lvl="1"/>
            <a:r>
              <a:rPr lang="en-US" dirty="0" smtClean="0"/>
              <a:t>Her spending represents the purchase which provides her with the most welfare</a:t>
            </a:r>
          </a:p>
          <a:p>
            <a:pPr lvl="1"/>
            <a:r>
              <a:rPr lang="en-US" dirty="0" smtClean="0"/>
              <a:t>So the moral hazard is, in a sense, efficient.</a:t>
            </a:r>
          </a:p>
          <a:p>
            <a:endParaRPr lang="en-US" dirty="0"/>
          </a:p>
          <a:p>
            <a:r>
              <a:rPr lang="en-US" dirty="0" smtClean="0"/>
              <a:t>In the second and third cases, we don’t know how much of her purchases represent what she would do if she had a check or $40,000 and how much of her purchases represent the fact that medical care has an effective price of $0 for the first $40,000 of spending.</a:t>
            </a:r>
          </a:p>
          <a:p>
            <a:endParaRPr lang="en-US" dirty="0"/>
          </a:p>
        </p:txBody>
      </p:sp>
    </p:spTree>
    <p:extLst>
      <p:ext uri="{BB962C8B-B14F-4D97-AF65-F5344CB8AC3E}">
        <p14:creationId xmlns:p14="http://schemas.microsoft.com/office/powerpoint/2010/main" val="4015278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fact, the uninsured may have less price elasticity for medical care than the insured</a:t>
            </a:r>
            <a:endParaRPr lang="en-US" dirty="0"/>
          </a:p>
        </p:txBody>
      </p:sp>
      <p:sp>
        <p:nvSpPr>
          <p:cNvPr id="3" name="Content Placeholder 2"/>
          <p:cNvSpPr>
            <a:spLocks noGrp="1"/>
          </p:cNvSpPr>
          <p:nvPr>
            <p:ph idx="1"/>
          </p:nvPr>
        </p:nvSpPr>
        <p:spPr>
          <a:xfrm>
            <a:off x="247426" y="1825625"/>
            <a:ext cx="5335793" cy="4351338"/>
          </a:xfrm>
        </p:spPr>
        <p:txBody>
          <a:bodyPr>
            <a:normAutofit fontScale="85000" lnSpcReduction="20000"/>
          </a:bodyPr>
          <a:lstStyle/>
          <a:p>
            <a:pPr>
              <a:spcAft>
                <a:spcPct val="40000"/>
              </a:spcAft>
              <a:defRPr/>
            </a:pPr>
            <a:r>
              <a:rPr lang="en-US" dirty="0" smtClean="0"/>
              <a:t>The uninsured</a:t>
            </a:r>
          </a:p>
          <a:p>
            <a:pPr lvl="1">
              <a:spcAft>
                <a:spcPct val="40000"/>
              </a:spcAft>
              <a:defRPr/>
            </a:pPr>
            <a:r>
              <a:rPr lang="en-US" dirty="0" smtClean="0"/>
              <a:t>Have </a:t>
            </a:r>
            <a:r>
              <a:rPr lang="en-US" dirty="0"/>
              <a:t>higher rates of preventable and/or untreated illness</a:t>
            </a:r>
          </a:p>
          <a:p>
            <a:pPr lvl="1">
              <a:spcAft>
                <a:spcPct val="40000"/>
              </a:spcAft>
              <a:defRPr/>
            </a:pPr>
            <a:r>
              <a:rPr lang="en-US" dirty="0"/>
              <a:t>Are less likely to receive care that they feel they need</a:t>
            </a:r>
          </a:p>
          <a:p>
            <a:pPr lvl="1">
              <a:spcAft>
                <a:spcPct val="40000"/>
              </a:spcAft>
              <a:defRPr/>
            </a:pPr>
            <a:r>
              <a:rPr lang="en-US" dirty="0"/>
              <a:t>Have more preventable hospitalizations </a:t>
            </a:r>
            <a:endParaRPr lang="en-US" sz="1000" dirty="0"/>
          </a:p>
          <a:p>
            <a:pPr lvl="1">
              <a:spcAft>
                <a:spcPct val="40000"/>
              </a:spcAft>
              <a:defRPr/>
            </a:pPr>
            <a:r>
              <a:rPr lang="en-US" dirty="0"/>
              <a:t>Have shorter hospital stays for the same conditions</a:t>
            </a:r>
          </a:p>
          <a:p>
            <a:pPr lvl="1">
              <a:spcAft>
                <a:spcPct val="40000"/>
              </a:spcAft>
              <a:defRPr/>
            </a:pPr>
            <a:r>
              <a:rPr lang="en-US" dirty="0"/>
              <a:t>Are hospitalized sicker and have poorer health outcomes (including death)…</a:t>
            </a:r>
          </a:p>
          <a:p>
            <a:r>
              <a:rPr lang="en-US" dirty="0"/>
              <a:t>Can you find and explain the deadweight loss in this graph</a:t>
            </a:r>
            <a:r>
              <a:rPr lang="en-US" dirty="0" smtClean="0"/>
              <a:t>?</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976" y="1690688"/>
            <a:ext cx="6828024" cy="492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169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fact, the uninsured may have less price elasticity for medical care than the insured</a:t>
            </a:r>
            <a:endParaRPr lang="en-US" dirty="0"/>
          </a:p>
        </p:txBody>
      </p:sp>
      <p:sp>
        <p:nvSpPr>
          <p:cNvPr id="3" name="Content Placeholder 2"/>
          <p:cNvSpPr>
            <a:spLocks noGrp="1"/>
          </p:cNvSpPr>
          <p:nvPr>
            <p:ph idx="1"/>
          </p:nvPr>
        </p:nvSpPr>
        <p:spPr>
          <a:xfrm>
            <a:off x="247426" y="1825625"/>
            <a:ext cx="5335793" cy="4351338"/>
          </a:xfrm>
        </p:spPr>
        <p:txBody>
          <a:bodyPr>
            <a:normAutofit fontScale="92500" lnSpcReduction="10000"/>
          </a:bodyPr>
          <a:lstStyle/>
          <a:p>
            <a:pPr>
              <a:spcAft>
                <a:spcPct val="40000"/>
              </a:spcAft>
              <a:defRPr/>
            </a:pPr>
            <a:r>
              <a:rPr lang="en-US" dirty="0" smtClean="0"/>
              <a:t>The uninsured</a:t>
            </a:r>
          </a:p>
          <a:p>
            <a:pPr lvl="1">
              <a:spcAft>
                <a:spcPct val="40000"/>
              </a:spcAft>
              <a:defRPr/>
            </a:pPr>
            <a:r>
              <a:rPr lang="en-US" dirty="0" smtClean="0"/>
              <a:t>Have </a:t>
            </a:r>
            <a:r>
              <a:rPr lang="en-US" dirty="0"/>
              <a:t>higher rates of preventable and/or untreated illness</a:t>
            </a:r>
          </a:p>
          <a:p>
            <a:pPr lvl="1">
              <a:spcAft>
                <a:spcPct val="40000"/>
              </a:spcAft>
              <a:defRPr/>
            </a:pPr>
            <a:r>
              <a:rPr lang="en-US" dirty="0"/>
              <a:t>Are less likely to receive care that they feel they need</a:t>
            </a:r>
          </a:p>
          <a:p>
            <a:pPr lvl="1">
              <a:spcAft>
                <a:spcPct val="40000"/>
              </a:spcAft>
              <a:defRPr/>
            </a:pPr>
            <a:r>
              <a:rPr lang="en-US" dirty="0"/>
              <a:t>Have more preventable hospitalizations </a:t>
            </a:r>
            <a:endParaRPr lang="en-US" sz="1000" dirty="0"/>
          </a:p>
          <a:p>
            <a:pPr lvl="1">
              <a:spcAft>
                <a:spcPct val="40000"/>
              </a:spcAft>
              <a:defRPr/>
            </a:pPr>
            <a:r>
              <a:rPr lang="en-US" dirty="0"/>
              <a:t>Have shorter hospital stays for the same conditions</a:t>
            </a:r>
          </a:p>
          <a:p>
            <a:pPr lvl="1">
              <a:spcAft>
                <a:spcPct val="40000"/>
              </a:spcAft>
              <a:defRPr/>
            </a:pPr>
            <a:r>
              <a:rPr lang="en-US" dirty="0"/>
              <a:t>Are hospitalized sicker and have poorer health outcomes (including death</a:t>
            </a:r>
            <a:r>
              <a:rPr lang="en-US" dirty="0" smtClean="0"/>
              <a:t>)…</a:t>
            </a:r>
            <a:endParaRPr lang="en-US" dirty="0"/>
          </a:p>
        </p:txBody>
      </p:sp>
    </p:spTree>
    <p:extLst>
      <p:ext uri="{BB962C8B-B14F-4D97-AF65-F5344CB8AC3E}">
        <p14:creationId xmlns:p14="http://schemas.microsoft.com/office/powerpoint/2010/main" val="9522417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3234489" cy="4351338"/>
          </a:xfrm>
        </p:spPr>
        <p:txBody>
          <a:bodyPr/>
          <a:lstStyle/>
          <a:p>
            <a:r>
              <a:rPr lang="en-US" dirty="0" smtClean="0"/>
              <a:t>Transfer of wealth from the healthy to the sick has a different utility interpretation than a simple gamble</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327" y="365125"/>
            <a:ext cx="7585242"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48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theory is based on gambling</a:t>
            </a:r>
            <a:endParaRPr lang="en-US" dirty="0"/>
          </a:p>
        </p:txBody>
      </p:sp>
      <p:sp>
        <p:nvSpPr>
          <p:cNvPr id="3" name="Content Placeholder 2"/>
          <p:cNvSpPr>
            <a:spLocks noGrp="1"/>
          </p:cNvSpPr>
          <p:nvPr>
            <p:ph idx="1"/>
          </p:nvPr>
        </p:nvSpPr>
        <p:spPr/>
        <p:txBody>
          <a:bodyPr>
            <a:normAutofit lnSpcReduction="10000"/>
          </a:bodyPr>
          <a:lstStyle/>
          <a:p>
            <a:r>
              <a:rPr lang="en-US" dirty="0" smtClean="0"/>
              <a:t>In a lottery that has two possible outcomes, the expected value of the lottery is:</a:t>
            </a:r>
          </a:p>
          <a:p>
            <a:pPr marL="457200" lvl="1" indent="0">
              <a:buNone/>
            </a:pPr>
            <a:r>
              <a:rPr lang="en-US" dirty="0" smtClean="0"/>
              <a:t>E(lottery) = probability of outcome 1 * payoff for outcome 1 +</a:t>
            </a:r>
          </a:p>
          <a:p>
            <a:pPr marL="457200" lvl="1" indent="0">
              <a:buNone/>
            </a:pPr>
            <a:r>
              <a:rPr lang="en-US" dirty="0"/>
              <a:t>	</a:t>
            </a:r>
            <a:r>
              <a:rPr lang="en-US" dirty="0" smtClean="0"/>
              <a:t>		probability of outcome 2 * payoff for outcome 2</a:t>
            </a:r>
          </a:p>
          <a:p>
            <a:pPr marL="457200" lvl="1" indent="0">
              <a:buNone/>
            </a:pPr>
            <a:endParaRPr lang="en-US" dirty="0" smtClean="0"/>
          </a:p>
          <a:p>
            <a:pPr marL="457200" lvl="1" indent="0">
              <a:buNone/>
            </a:pPr>
            <a:endParaRPr lang="en-US" dirty="0" smtClean="0"/>
          </a:p>
          <a:p>
            <a:r>
              <a:rPr lang="en-US" dirty="0" smtClean="0"/>
              <a:t>This also works if there are more than two outcomes:</a:t>
            </a:r>
          </a:p>
          <a:p>
            <a:pPr marL="457200" lvl="1" indent="0">
              <a:buNone/>
            </a:pPr>
            <a:r>
              <a:rPr lang="en-US" dirty="0"/>
              <a:t>E(lottery) = probability of outcome 1 * payoff for outcome 1 +</a:t>
            </a:r>
          </a:p>
          <a:p>
            <a:pPr marL="457200" lvl="1" indent="0">
              <a:buNone/>
            </a:pPr>
            <a:r>
              <a:rPr lang="en-US" dirty="0"/>
              <a:t>			probability of outcome 2 * payoff for outcome </a:t>
            </a:r>
            <a:r>
              <a:rPr lang="en-US" dirty="0" smtClean="0"/>
              <a:t>2 +</a:t>
            </a:r>
          </a:p>
          <a:p>
            <a:pPr marL="457200" lvl="1" indent="0">
              <a:buNone/>
            </a:pPr>
            <a:r>
              <a:rPr lang="en-US" dirty="0"/>
              <a:t>			probability of outcome </a:t>
            </a:r>
            <a:r>
              <a:rPr lang="en-US" dirty="0" smtClean="0"/>
              <a:t>3 </a:t>
            </a:r>
            <a:r>
              <a:rPr lang="en-US" dirty="0"/>
              <a:t>* payoff for outcome </a:t>
            </a:r>
            <a:r>
              <a:rPr lang="en-US" dirty="0" smtClean="0"/>
              <a:t>3</a:t>
            </a:r>
            <a:endParaRPr lang="en-US" dirty="0"/>
          </a:p>
          <a:p>
            <a:pPr marL="457200" lvl="1" indent="0">
              <a:buNone/>
            </a:pPr>
            <a:r>
              <a:rPr lang="en-US" dirty="0"/>
              <a:t>	</a:t>
            </a:r>
            <a:r>
              <a:rPr lang="en-US" dirty="0" smtClean="0"/>
              <a:t>		</a:t>
            </a:r>
            <a:endParaRPr lang="en-US" dirty="0"/>
          </a:p>
          <a:p>
            <a:pPr marL="457200" lvl="1" indent="0">
              <a:buNone/>
            </a:pPr>
            <a:endParaRPr lang="en-US" dirty="0"/>
          </a:p>
        </p:txBody>
      </p:sp>
    </p:spTree>
    <p:extLst>
      <p:ext uri="{BB962C8B-B14F-4D97-AF65-F5344CB8AC3E}">
        <p14:creationId xmlns:p14="http://schemas.microsoft.com/office/powerpoint/2010/main" val="144267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for cost sharing</a:t>
            </a:r>
            <a:endParaRPr lang="en-US" dirty="0"/>
          </a:p>
        </p:txBody>
      </p:sp>
      <p:sp>
        <p:nvSpPr>
          <p:cNvPr id="3" name="Content Placeholder 2"/>
          <p:cNvSpPr>
            <a:spLocks noGrp="1"/>
          </p:cNvSpPr>
          <p:nvPr>
            <p:ph idx="1"/>
          </p:nvPr>
        </p:nvSpPr>
        <p:spPr>
          <a:xfrm>
            <a:off x="838200" y="1825625"/>
            <a:ext cx="10515600" cy="4887996"/>
          </a:xfrm>
        </p:spPr>
        <p:txBody>
          <a:bodyPr/>
          <a:lstStyle/>
          <a:p>
            <a:r>
              <a:rPr lang="en-US" dirty="0" smtClean="0"/>
              <a:t>Remember our methods of mitigation moral hazard:</a:t>
            </a:r>
          </a:p>
          <a:p>
            <a:pPr lvl="1"/>
            <a:r>
              <a:rPr lang="en-US" dirty="0"/>
              <a:t>Higher deductibles and </a:t>
            </a:r>
            <a:r>
              <a:rPr lang="en-US" dirty="0" smtClean="0"/>
              <a:t>coinsurance, Care management, Prepayment, Gatekeeping, Utilization review, Voluntary </a:t>
            </a:r>
            <a:r>
              <a:rPr lang="en-US" dirty="0"/>
              <a:t>and mandatory second </a:t>
            </a:r>
            <a:r>
              <a:rPr lang="en-US" dirty="0" smtClean="0"/>
              <a:t>opinions, Chronic </a:t>
            </a:r>
            <a:r>
              <a:rPr lang="en-US" dirty="0"/>
              <a:t>disease </a:t>
            </a:r>
            <a:r>
              <a:rPr lang="en-US" dirty="0" smtClean="0"/>
              <a:t>management</a:t>
            </a:r>
          </a:p>
          <a:p>
            <a:r>
              <a:rPr lang="en-US" dirty="0" smtClean="0"/>
              <a:t>If the negative cost of moral hazard is overestimated, then mitigation will be overzealous</a:t>
            </a:r>
          </a:p>
          <a:p>
            <a:pPr lvl="1"/>
            <a:r>
              <a:rPr lang="en-US" dirty="0" smtClean="0"/>
              <a:t>“Cost sharing policies are directed at problems that largely do not exist”</a:t>
            </a:r>
          </a:p>
          <a:p>
            <a:pPr lvl="1"/>
            <a:r>
              <a:rPr lang="en-US" dirty="0" smtClean="0"/>
              <a:t>Insurance subsidies are socially optimal (providing access value to those who couldn’t afford it)</a:t>
            </a:r>
            <a:endParaRPr lang="en-US" dirty="0"/>
          </a:p>
        </p:txBody>
      </p:sp>
    </p:spTree>
    <p:extLst>
      <p:ext uri="{BB962C8B-B14F-4D97-AF65-F5344CB8AC3E}">
        <p14:creationId xmlns:p14="http://schemas.microsoft.com/office/powerpoint/2010/main" val="24690466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 example</a:t>
            </a:r>
            <a:endParaRPr lang="en-US" dirty="0"/>
          </a:p>
        </p:txBody>
      </p:sp>
      <p:sp>
        <p:nvSpPr>
          <p:cNvPr id="3" name="Content Placeholder 2"/>
          <p:cNvSpPr>
            <a:spLocks noGrp="1"/>
          </p:cNvSpPr>
          <p:nvPr>
            <p:ph idx="1"/>
          </p:nvPr>
        </p:nvSpPr>
        <p:spPr>
          <a:xfrm>
            <a:off x="838200" y="1825625"/>
            <a:ext cx="10515600" cy="2367380"/>
          </a:xfrm>
        </p:spPr>
        <p:txBody>
          <a:bodyPr>
            <a:normAutofit fontScale="62500" lnSpcReduction="20000"/>
          </a:bodyPr>
          <a:lstStyle/>
          <a:p>
            <a:r>
              <a:rPr lang="en-US" dirty="0"/>
              <a:t>High risks are more expensive than low risks, and spending is greater under the generous plan for each risk type. </a:t>
            </a:r>
            <a:endParaRPr lang="en-US" dirty="0" smtClean="0"/>
          </a:p>
          <a:p>
            <a:r>
              <a:rPr lang="en-US" dirty="0" smtClean="0"/>
              <a:t>The </a:t>
            </a:r>
            <a:r>
              <a:rPr lang="en-US" dirty="0"/>
              <a:t>last column shows the posited gain in benefits the different types of individuals receive from the generous as opposed to the moderate plan. </a:t>
            </a:r>
            <a:endParaRPr lang="en-US" dirty="0" smtClean="0"/>
          </a:p>
          <a:p>
            <a:r>
              <a:rPr lang="en-US" dirty="0"/>
              <a:t>The efficient outcome in this example is for high-risk people to be in the more generous plan and low risk people to be in the moderate plan. </a:t>
            </a:r>
            <a:endParaRPr lang="en-US" dirty="0" smtClean="0"/>
          </a:p>
          <a:p>
            <a:r>
              <a:rPr lang="en-US" dirty="0" smtClean="0"/>
              <a:t>High </a:t>
            </a:r>
            <a:r>
              <a:rPr lang="en-US" dirty="0"/>
              <a:t>risks should be in the generous plan because the incremental value of that plan to them ($40) is greater than its additional cost ($30). </a:t>
            </a:r>
            <a:endParaRPr lang="en-US" dirty="0" smtClean="0"/>
          </a:p>
          <a:p>
            <a:r>
              <a:rPr lang="en-US" dirty="0" smtClean="0"/>
              <a:t>For </a:t>
            </a:r>
            <a:r>
              <a:rPr lang="en-US" dirty="0"/>
              <a:t>low risks, the opposite is true ($15 &lt;$20).</a:t>
            </a:r>
          </a:p>
        </p:txBody>
      </p:sp>
      <p:pic>
        <p:nvPicPr>
          <p:cNvPr id="4" name="Picture 3"/>
          <p:cNvPicPr>
            <a:picLocks noChangeAspect="1"/>
          </p:cNvPicPr>
          <p:nvPr/>
        </p:nvPicPr>
        <p:blipFill>
          <a:blip r:embed="rId2"/>
          <a:stretch>
            <a:fillRect/>
          </a:stretch>
        </p:blipFill>
        <p:spPr>
          <a:xfrm>
            <a:off x="1651835" y="4352925"/>
            <a:ext cx="8286750" cy="2505075"/>
          </a:xfrm>
          <a:prstGeom prst="rect">
            <a:avLst/>
          </a:prstGeom>
        </p:spPr>
      </p:pic>
    </p:spTree>
    <p:extLst>
      <p:ext uri="{BB962C8B-B14F-4D97-AF65-F5344CB8AC3E}">
        <p14:creationId xmlns:p14="http://schemas.microsoft.com/office/powerpoint/2010/main" val="2990751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 example</a:t>
            </a:r>
            <a:endParaRPr lang="en-US" dirty="0"/>
          </a:p>
        </p:txBody>
      </p:sp>
      <p:sp>
        <p:nvSpPr>
          <p:cNvPr id="3" name="Content Placeholder 2"/>
          <p:cNvSpPr>
            <a:spLocks noGrp="1"/>
          </p:cNvSpPr>
          <p:nvPr>
            <p:ph idx="1"/>
          </p:nvPr>
        </p:nvSpPr>
        <p:spPr>
          <a:xfrm>
            <a:off x="838200" y="1825625"/>
            <a:ext cx="10515600" cy="4262354"/>
          </a:xfrm>
        </p:spPr>
        <p:txBody>
          <a:bodyPr>
            <a:normAutofit fontScale="77500" lnSpcReduction="20000"/>
          </a:bodyPr>
          <a:lstStyle/>
          <a:p>
            <a:r>
              <a:rPr lang="en-US" dirty="0"/>
              <a:t>We suppose that insurers charge the same premium for everyone enrolled in the </a:t>
            </a:r>
            <a:r>
              <a:rPr lang="en-US" dirty="0" smtClean="0"/>
              <a:t>plan</a:t>
            </a:r>
          </a:p>
          <a:p>
            <a:pPr lvl="1"/>
            <a:r>
              <a:rPr lang="en-US" dirty="0" smtClean="0"/>
              <a:t>possibly </a:t>
            </a:r>
            <a:r>
              <a:rPr lang="en-US" dirty="0"/>
              <a:t>because individuals are indistinguishable to the insurer, equal premiums are required by law, or employers adopt this policy to help spread </a:t>
            </a:r>
            <a:r>
              <a:rPr lang="en-US" dirty="0" smtClean="0"/>
              <a:t>risks.</a:t>
            </a:r>
          </a:p>
          <a:p>
            <a:r>
              <a:rPr lang="en-US" dirty="0" smtClean="0"/>
              <a:t>Starting </a:t>
            </a:r>
            <a:r>
              <a:rPr lang="en-US" dirty="0"/>
              <a:t>at the efficient equilibrium, the premiums that would cover costs in this case are $40 for the moderate plan and $100 for the generous plan. </a:t>
            </a:r>
            <a:endParaRPr lang="en-US" dirty="0" smtClean="0"/>
          </a:p>
          <a:p>
            <a:r>
              <a:rPr lang="en-US" dirty="0" smtClean="0"/>
              <a:t>If </a:t>
            </a:r>
            <a:r>
              <a:rPr lang="en-US" dirty="0"/>
              <a:t>these premiums were offered, however, all of the high-risk people would switch to the low-risk plan: </a:t>
            </a:r>
          </a:p>
          <a:p>
            <a:pPr lvl="1"/>
            <a:r>
              <a:rPr lang="en-US" dirty="0" smtClean="0"/>
              <a:t>the </a:t>
            </a:r>
            <a:r>
              <a:rPr lang="en-US" dirty="0"/>
              <a:t>additional cost to high risks of the more generous plan ($60) is not worth the additional benefit ($40). </a:t>
            </a:r>
            <a:endParaRPr lang="en-US" dirty="0" smtClean="0"/>
          </a:p>
          <a:p>
            <a:r>
              <a:rPr lang="en-US" dirty="0" smtClean="0"/>
              <a:t>Thus</a:t>
            </a:r>
            <a:r>
              <a:rPr lang="en-US" dirty="0"/>
              <a:t>, everyone would wind up in the moderate plan. The reason is simple: A person who switches from the generous to moderate plan benefits by mixing in with lower-risk individuals, and since premiums reflect risk mixes, this distorts choices towards the moderate plan</a:t>
            </a:r>
            <a:r>
              <a:rPr lang="en-US" dirty="0" smtClean="0"/>
              <a:t>.</a:t>
            </a:r>
          </a:p>
          <a:p>
            <a:r>
              <a:rPr lang="en-US" dirty="0" smtClean="0"/>
              <a:t>This leads to higher costs for the low risk individuals or higher losses for the insurance provider</a:t>
            </a:r>
            <a:endParaRPr lang="en-US" dirty="0"/>
          </a:p>
        </p:txBody>
      </p:sp>
    </p:spTree>
    <p:extLst>
      <p:ext uri="{BB962C8B-B14F-4D97-AF65-F5344CB8AC3E}">
        <p14:creationId xmlns:p14="http://schemas.microsoft.com/office/powerpoint/2010/main" val="2841961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a:t>
            </a:r>
            <a:endParaRPr lang="en-US" dirty="0"/>
          </a:p>
        </p:txBody>
      </p:sp>
      <p:sp>
        <p:nvSpPr>
          <p:cNvPr id="3" name="Content Placeholder 2"/>
          <p:cNvSpPr>
            <a:spLocks noGrp="1"/>
          </p:cNvSpPr>
          <p:nvPr>
            <p:ph idx="1"/>
          </p:nvPr>
        </p:nvSpPr>
        <p:spPr/>
        <p:txBody>
          <a:bodyPr/>
          <a:lstStyle/>
          <a:p>
            <a:r>
              <a:rPr lang="en-US" dirty="0" smtClean="0"/>
              <a:t>Adverse selection occurs when market participation is affected by asymmetric information</a:t>
            </a:r>
          </a:p>
          <a:p>
            <a:r>
              <a:rPr lang="en-US" dirty="0" smtClean="0"/>
              <a:t>Adverse selection occurs when high-risk individuals are more likely to purchase insurance than low-risk individuals</a:t>
            </a:r>
            <a:endParaRPr lang="en-US" dirty="0"/>
          </a:p>
        </p:txBody>
      </p:sp>
    </p:spTree>
    <p:extLst>
      <p:ext uri="{BB962C8B-B14F-4D97-AF65-F5344CB8AC3E}">
        <p14:creationId xmlns:p14="http://schemas.microsoft.com/office/powerpoint/2010/main" val="3650555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Adverse Selection</a:t>
            </a:r>
            <a:endParaRPr lang="en-US" dirty="0"/>
          </a:p>
        </p:txBody>
      </p:sp>
      <p:sp>
        <p:nvSpPr>
          <p:cNvPr id="3" name="Content Placeholder 2"/>
          <p:cNvSpPr>
            <a:spLocks noGrp="1"/>
          </p:cNvSpPr>
          <p:nvPr>
            <p:ph idx="1"/>
          </p:nvPr>
        </p:nvSpPr>
        <p:spPr/>
        <p:txBody>
          <a:bodyPr/>
          <a:lstStyle/>
          <a:p>
            <a:r>
              <a:rPr lang="en-US" dirty="0" smtClean="0"/>
              <a:t>Individual Mandate in the ACA</a:t>
            </a:r>
          </a:p>
          <a:p>
            <a:r>
              <a:rPr lang="en-US" dirty="0" smtClean="0"/>
              <a:t>Waiting Period before Coverage Takes Effect</a:t>
            </a:r>
          </a:p>
          <a:p>
            <a:r>
              <a:rPr lang="en-US" dirty="0" smtClean="0"/>
              <a:t>Premiums Tied to Risk</a:t>
            </a:r>
          </a:p>
        </p:txBody>
      </p:sp>
    </p:spTree>
    <p:extLst>
      <p:ext uri="{BB962C8B-B14F-4D97-AF65-F5344CB8AC3E}">
        <p14:creationId xmlns:p14="http://schemas.microsoft.com/office/powerpoint/2010/main" val="4693021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Selection</a:t>
            </a:r>
            <a:endParaRPr lang="en-US" dirty="0"/>
          </a:p>
        </p:txBody>
      </p:sp>
      <p:sp>
        <p:nvSpPr>
          <p:cNvPr id="3" name="Content Placeholder 2"/>
          <p:cNvSpPr>
            <a:spLocks noGrp="1"/>
          </p:cNvSpPr>
          <p:nvPr>
            <p:ph idx="1"/>
          </p:nvPr>
        </p:nvSpPr>
        <p:spPr/>
        <p:txBody>
          <a:bodyPr/>
          <a:lstStyle/>
          <a:p>
            <a:r>
              <a:rPr lang="en-US" dirty="0" smtClean="0"/>
              <a:t>Adverse selection occurs when market participation is affected by asymmetric information</a:t>
            </a:r>
          </a:p>
          <a:p>
            <a:r>
              <a:rPr lang="en-US" dirty="0" smtClean="0"/>
              <a:t>Adverse selection occurs when high-risk individuals are more likely to purchase insurance than low-risk individuals</a:t>
            </a:r>
            <a:endParaRPr lang="en-US" dirty="0"/>
          </a:p>
        </p:txBody>
      </p:sp>
    </p:spTree>
    <p:extLst>
      <p:ext uri="{BB962C8B-B14F-4D97-AF65-F5344CB8AC3E}">
        <p14:creationId xmlns:p14="http://schemas.microsoft.com/office/powerpoint/2010/main" val="306942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Adverse Selection</a:t>
            </a:r>
            <a:endParaRPr lang="en-US" dirty="0"/>
          </a:p>
        </p:txBody>
      </p:sp>
      <p:sp>
        <p:nvSpPr>
          <p:cNvPr id="3" name="Content Placeholder 2"/>
          <p:cNvSpPr>
            <a:spLocks noGrp="1"/>
          </p:cNvSpPr>
          <p:nvPr>
            <p:ph idx="1"/>
          </p:nvPr>
        </p:nvSpPr>
        <p:spPr/>
        <p:txBody>
          <a:bodyPr/>
          <a:lstStyle/>
          <a:p>
            <a:r>
              <a:rPr lang="en-US" dirty="0" smtClean="0"/>
              <a:t>Individual Mandate in the ACA</a:t>
            </a:r>
          </a:p>
          <a:p>
            <a:r>
              <a:rPr lang="en-US" dirty="0" smtClean="0"/>
              <a:t>Waiting Period before Coverage Takes Effect</a:t>
            </a:r>
          </a:p>
          <a:p>
            <a:r>
              <a:rPr lang="en-US" dirty="0" smtClean="0"/>
              <a:t>Premiums Tied to Risk</a:t>
            </a:r>
          </a:p>
        </p:txBody>
      </p:sp>
    </p:spTree>
    <p:extLst>
      <p:ext uri="{BB962C8B-B14F-4D97-AF65-F5344CB8AC3E}">
        <p14:creationId xmlns:p14="http://schemas.microsoft.com/office/powerpoint/2010/main" val="1339089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3" name="Content Placeholder 2"/>
          <p:cNvSpPr>
            <a:spLocks noGrp="1"/>
          </p:cNvSpPr>
          <p:nvPr>
            <p:ph idx="1"/>
          </p:nvPr>
        </p:nvSpPr>
        <p:spPr/>
        <p:txBody>
          <a:bodyPr/>
          <a:lstStyle/>
          <a:p>
            <a:r>
              <a:rPr lang="en-US" dirty="0" smtClean="0"/>
              <a:t>When there is a lack of incentive to guard against risks because an individual is protected from the consequences of those risks</a:t>
            </a:r>
            <a:endParaRPr lang="en-US" dirty="0"/>
          </a:p>
        </p:txBody>
      </p:sp>
    </p:spTree>
    <p:extLst>
      <p:ext uri="{BB962C8B-B14F-4D97-AF65-F5344CB8AC3E}">
        <p14:creationId xmlns:p14="http://schemas.microsoft.com/office/powerpoint/2010/main" val="1196183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Moral Hazard</a:t>
            </a:r>
            <a:endParaRPr lang="en-US" dirty="0"/>
          </a:p>
        </p:txBody>
      </p:sp>
      <p:sp>
        <p:nvSpPr>
          <p:cNvPr id="3" name="Content Placeholder 2"/>
          <p:cNvSpPr>
            <a:spLocks noGrp="1"/>
          </p:cNvSpPr>
          <p:nvPr>
            <p:ph idx="1"/>
          </p:nvPr>
        </p:nvSpPr>
        <p:spPr/>
        <p:txBody>
          <a:bodyPr/>
          <a:lstStyle/>
          <a:p>
            <a:r>
              <a:rPr lang="en-US" dirty="0"/>
              <a:t>Co-payments and Deductibles</a:t>
            </a:r>
          </a:p>
          <a:p>
            <a:endParaRPr lang="en-US" dirty="0"/>
          </a:p>
        </p:txBody>
      </p:sp>
    </p:spTree>
    <p:extLst>
      <p:ext uri="{BB962C8B-B14F-4D97-AF65-F5344CB8AC3E}">
        <p14:creationId xmlns:p14="http://schemas.microsoft.com/office/powerpoint/2010/main" val="1414375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Insurance</a:t>
            </a:r>
            <a:endParaRPr lang="en-US" dirty="0"/>
          </a:p>
        </p:txBody>
      </p:sp>
      <p:sp>
        <p:nvSpPr>
          <p:cNvPr id="3" name="Content Placeholder 2"/>
          <p:cNvSpPr>
            <a:spLocks noGrp="1"/>
          </p:cNvSpPr>
          <p:nvPr>
            <p:ph idx="1"/>
          </p:nvPr>
        </p:nvSpPr>
        <p:spPr/>
        <p:txBody>
          <a:bodyPr/>
          <a:lstStyle/>
          <a:p>
            <a:r>
              <a:rPr lang="en-US" dirty="0" smtClean="0"/>
              <a:t>Factors of Demand:</a:t>
            </a:r>
          </a:p>
          <a:p>
            <a:pPr lvl="1"/>
            <a:r>
              <a:rPr lang="en-US" dirty="0" smtClean="0"/>
              <a:t>Risk Aversion</a:t>
            </a:r>
          </a:p>
          <a:p>
            <a:pPr lvl="1"/>
            <a:r>
              <a:rPr lang="en-US" dirty="0" smtClean="0"/>
              <a:t>Perception of Risk</a:t>
            </a:r>
          </a:p>
          <a:p>
            <a:pPr lvl="1"/>
            <a:r>
              <a:rPr lang="en-US" dirty="0" smtClean="0"/>
              <a:t>Peer Behavior</a:t>
            </a:r>
          </a:p>
          <a:p>
            <a:pPr lvl="1"/>
            <a:r>
              <a:rPr lang="en-US" dirty="0" smtClean="0"/>
              <a:t>Wealth and Income</a:t>
            </a:r>
          </a:p>
          <a:p>
            <a:pPr lvl="1"/>
            <a:r>
              <a:rPr lang="en-US" dirty="0" smtClean="0"/>
              <a:t>Ability to Externalize Risk</a:t>
            </a:r>
          </a:p>
          <a:p>
            <a:pPr lvl="2"/>
            <a:r>
              <a:rPr lang="en-US" dirty="0" smtClean="0"/>
              <a:t>Moral Hazard</a:t>
            </a:r>
          </a:p>
          <a:p>
            <a:pPr lvl="1"/>
            <a:endParaRPr lang="en-US" dirty="0"/>
          </a:p>
        </p:txBody>
      </p:sp>
    </p:spTree>
    <p:extLst>
      <p:ext uri="{BB962C8B-B14F-4D97-AF65-F5344CB8AC3E}">
        <p14:creationId xmlns:p14="http://schemas.microsoft.com/office/powerpoint/2010/main" val="67164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expected value of a lottery that pays $1,000 with probability 1% and $0 with probability 99%?</a:t>
            </a:r>
          </a:p>
          <a:p>
            <a:endParaRPr lang="en-US" dirty="0"/>
          </a:p>
          <a:p>
            <a:endParaRPr lang="en-US" dirty="0" smtClean="0"/>
          </a:p>
          <a:p>
            <a:r>
              <a:rPr lang="en-US" dirty="0"/>
              <a:t>What is the expected value of a lottery that pays $1,000 with probability </a:t>
            </a:r>
            <a:r>
              <a:rPr lang="en-US" dirty="0" smtClean="0"/>
              <a:t>25% </a:t>
            </a:r>
            <a:r>
              <a:rPr lang="en-US" dirty="0"/>
              <a:t>and </a:t>
            </a:r>
            <a:r>
              <a:rPr lang="en-US" dirty="0" smtClean="0"/>
              <a:t>$100 </a:t>
            </a:r>
            <a:r>
              <a:rPr lang="en-US" dirty="0"/>
              <a:t>with probability </a:t>
            </a:r>
            <a:r>
              <a:rPr lang="en-US" dirty="0" smtClean="0"/>
              <a:t>75%?</a:t>
            </a:r>
            <a:endParaRPr lang="en-US" dirty="0"/>
          </a:p>
          <a:p>
            <a:endParaRPr lang="en-US" dirty="0" smtClean="0"/>
          </a:p>
          <a:p>
            <a:endParaRPr lang="en-US" dirty="0"/>
          </a:p>
          <a:p>
            <a:r>
              <a:rPr lang="en-US" dirty="0"/>
              <a:t>What is the expected value of a lottery that pays $1,000 with probability </a:t>
            </a:r>
            <a:r>
              <a:rPr lang="en-US" dirty="0" smtClean="0"/>
              <a:t>75</a:t>
            </a:r>
            <a:r>
              <a:rPr lang="en-US" dirty="0"/>
              <a:t>% and </a:t>
            </a:r>
            <a:r>
              <a:rPr lang="en-US" dirty="0" smtClean="0"/>
              <a:t>-$1000 </a:t>
            </a:r>
            <a:r>
              <a:rPr lang="en-US" dirty="0"/>
              <a:t>with probability </a:t>
            </a:r>
            <a:r>
              <a:rPr lang="en-US" dirty="0" smtClean="0"/>
              <a:t>25%?</a:t>
            </a:r>
          </a:p>
          <a:p>
            <a:pPr marL="0" indent="0">
              <a:buNone/>
            </a:pPr>
            <a:endParaRPr lang="en-US" dirty="0"/>
          </a:p>
          <a:p>
            <a:endParaRPr lang="en-US" dirty="0"/>
          </a:p>
        </p:txBody>
      </p:sp>
    </p:spTree>
    <p:extLst>
      <p:ext uri="{BB962C8B-B14F-4D97-AF65-F5344CB8AC3E}">
        <p14:creationId xmlns:p14="http://schemas.microsoft.com/office/powerpoint/2010/main" val="3008573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 insurance companies make?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n </a:t>
            </a:r>
            <a:r>
              <a:rPr lang="en-US" dirty="0"/>
              <a:t>average of 79.7 cents per premium dollar is spent by insurers on health care proper and 17.8 cents on the insurers’ </a:t>
            </a:r>
            <a:r>
              <a:rPr lang="en-US" dirty="0" smtClean="0"/>
              <a:t>operating </a:t>
            </a:r>
            <a:r>
              <a:rPr lang="en-US" dirty="0"/>
              <a:t>costs</a:t>
            </a:r>
            <a:r>
              <a:rPr lang="en-US" dirty="0" smtClean="0"/>
              <a:t>, </a:t>
            </a:r>
            <a:r>
              <a:rPr lang="en-US" dirty="0"/>
              <a:t>leaving only 2.7 cents per premium dollar as profits</a:t>
            </a:r>
            <a:r>
              <a:rPr lang="en-US" dirty="0" smtClean="0"/>
              <a:t>.</a:t>
            </a:r>
          </a:p>
          <a:p>
            <a:pPr lvl="1"/>
            <a:r>
              <a:rPr lang="en-US" dirty="0" smtClean="0"/>
              <a:t>Medical </a:t>
            </a:r>
            <a:r>
              <a:rPr lang="en-US" dirty="0"/>
              <a:t>loss ratio (MLR</a:t>
            </a:r>
            <a:r>
              <a:rPr lang="en-US" dirty="0" smtClean="0"/>
              <a:t>) – the portion </a:t>
            </a:r>
            <a:r>
              <a:rPr lang="en-US" dirty="0"/>
              <a:t>of premiums collected health insurers “lose” to physicians, hospitals, and other entities who offer health </a:t>
            </a:r>
            <a:r>
              <a:rPr lang="en-US" dirty="0" smtClean="0"/>
              <a:t>care</a:t>
            </a:r>
          </a:p>
          <a:p>
            <a:r>
              <a:rPr lang="en-US" dirty="0"/>
              <a:t>Affordable Care Act (ACA) mandated an MLR of at least 85% for large insurance companies and of at least 80% for smaller carriers</a:t>
            </a:r>
            <a:r>
              <a:rPr lang="en-US" dirty="0" smtClean="0"/>
              <a:t>.</a:t>
            </a:r>
          </a:p>
          <a:p>
            <a:r>
              <a:rPr lang="en-US" dirty="0" smtClean="0"/>
              <a:t>Pre-ACA MLRs were about 55%-65%</a:t>
            </a:r>
          </a:p>
          <a:p>
            <a:r>
              <a:rPr lang="en-US" dirty="0"/>
              <a:t>Profit margins for the larger US health insurers, for example, actually were </a:t>
            </a:r>
            <a:r>
              <a:rPr lang="en-US" dirty="0" smtClean="0"/>
              <a:t>much higher</a:t>
            </a:r>
            <a:r>
              <a:rPr lang="en-US" dirty="0"/>
              <a:t> than just 3% in recent years, with 4.7% for Aetna, 7.0% for Cigna, and 4.6% for United Health Group in 2015 and 3.5% for Anthem in </a:t>
            </a:r>
            <a:r>
              <a:rPr lang="en-US" dirty="0" smtClean="0"/>
              <a:t>2014.</a:t>
            </a:r>
          </a:p>
          <a:p>
            <a:pPr lvl="1"/>
            <a:r>
              <a:rPr lang="en-US" dirty="0" smtClean="0"/>
              <a:t>These numbers </a:t>
            </a:r>
            <a:r>
              <a:rPr lang="en-US" dirty="0"/>
              <a:t>include the Medicare Advantage </a:t>
            </a:r>
            <a:r>
              <a:rPr lang="en-US" dirty="0" smtClean="0"/>
              <a:t>program</a:t>
            </a:r>
            <a:endParaRPr lang="en-US" dirty="0"/>
          </a:p>
        </p:txBody>
      </p:sp>
    </p:spTree>
    <p:extLst>
      <p:ext uri="{BB962C8B-B14F-4D97-AF65-F5344CB8AC3E}">
        <p14:creationId xmlns:p14="http://schemas.microsoft.com/office/powerpoint/2010/main" val="1077066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Market Structure</a:t>
            </a:r>
          </a:p>
        </p:txBody>
      </p:sp>
      <p:sp>
        <p:nvSpPr>
          <p:cNvPr id="3" name="Content Placeholder 2"/>
          <p:cNvSpPr>
            <a:spLocks noGrp="1"/>
          </p:cNvSpPr>
          <p:nvPr>
            <p:ph idx="1"/>
          </p:nvPr>
        </p:nvSpPr>
        <p:spPr/>
        <p:txBody>
          <a:bodyPr/>
          <a:lstStyle/>
          <a:p>
            <a:r>
              <a:rPr lang="en-US" dirty="0" smtClean="0"/>
              <a:t>Consumers </a:t>
            </a:r>
            <a:r>
              <a:rPr lang="en-US" dirty="0"/>
              <a:t>vs Insurance companies</a:t>
            </a:r>
          </a:p>
          <a:p>
            <a:pPr lvl="1"/>
            <a:r>
              <a:rPr lang="en-US" dirty="0" smtClean="0"/>
              <a:t>There is some evidence that individual market would be more efficient than group plans, and that this increase in efficiency may outweigh the benefit of risk pooling from group plans</a:t>
            </a:r>
          </a:p>
          <a:p>
            <a:pPr lvl="1"/>
            <a:r>
              <a:rPr lang="en-US" dirty="0" smtClean="0"/>
              <a:t>However, when given choices, consumers don’t often use the information at hand rationally</a:t>
            </a:r>
          </a:p>
          <a:p>
            <a:pPr lvl="2"/>
            <a:r>
              <a:rPr lang="en-US" dirty="0" smtClean="0"/>
              <a:t>When offered a better plan, few consumers switch</a:t>
            </a:r>
          </a:p>
          <a:p>
            <a:pPr lvl="3"/>
            <a:r>
              <a:rPr lang="en-US" dirty="0" smtClean="0"/>
              <a:t>Perhaps consumers don’t even notice the better option?</a:t>
            </a:r>
          </a:p>
          <a:p>
            <a:pPr lvl="2"/>
            <a:r>
              <a:rPr lang="en-US" dirty="0" smtClean="0"/>
              <a:t>Consumers generally care more about premiums than co-pays and other costs of different plans</a:t>
            </a:r>
          </a:p>
          <a:p>
            <a:pPr lvl="2"/>
            <a:endParaRPr lang="en-US" dirty="0" smtClean="0"/>
          </a:p>
          <a:p>
            <a:pPr lvl="3"/>
            <a:endParaRPr lang="en-US" dirty="0"/>
          </a:p>
          <a:p>
            <a:endParaRPr lang="en-US" dirty="0"/>
          </a:p>
        </p:txBody>
      </p:sp>
    </p:spTree>
    <p:extLst>
      <p:ext uri="{BB962C8B-B14F-4D97-AF65-F5344CB8AC3E}">
        <p14:creationId xmlns:p14="http://schemas.microsoft.com/office/powerpoint/2010/main" val="3686576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costs</a:t>
            </a:r>
            <a:endParaRPr lang="en-US" dirty="0"/>
          </a:p>
        </p:txBody>
      </p:sp>
      <p:sp>
        <p:nvSpPr>
          <p:cNvPr id="3" name="Content Placeholder 2"/>
          <p:cNvSpPr>
            <a:spLocks noGrp="1"/>
          </p:cNvSpPr>
          <p:nvPr>
            <p:ph idx="1"/>
          </p:nvPr>
        </p:nvSpPr>
        <p:spPr/>
        <p:txBody>
          <a:bodyPr/>
          <a:lstStyle/>
          <a:p>
            <a:r>
              <a:rPr lang="en-US" dirty="0" smtClean="0"/>
              <a:t>18%</a:t>
            </a:r>
          </a:p>
          <a:p>
            <a:pPr lvl="1"/>
            <a:r>
              <a:rPr lang="en-US" dirty="0" smtClean="0"/>
              <a:t>Include cost </a:t>
            </a:r>
            <a:r>
              <a:rPr lang="en-US" dirty="0"/>
              <a:t>of marketing, determining eligibility, utilization controls (</a:t>
            </a:r>
            <a:r>
              <a:rPr lang="en-US" dirty="0" err="1"/>
              <a:t>eg</a:t>
            </a:r>
            <a:r>
              <a:rPr lang="en-US" dirty="0"/>
              <a:t>, prior authorization of particular procedures), claims processing, and negotiating fees with each and every physician, hospital, and other health care workers and facilities</a:t>
            </a:r>
            <a:r>
              <a:rPr lang="en-US" dirty="0" smtClean="0"/>
              <a:t>.</a:t>
            </a:r>
          </a:p>
          <a:p>
            <a:r>
              <a:rPr lang="en-US" dirty="0" smtClean="0"/>
              <a:t>Twice as high as costs in other OECD countries with simpler systems</a:t>
            </a:r>
          </a:p>
          <a:p>
            <a:pPr lvl="1"/>
            <a:r>
              <a:rPr lang="en-US" dirty="0" smtClean="0"/>
              <a:t>One study estimates this accounts for 39% of the difference in the cost of spending in Canada vs the US</a:t>
            </a:r>
          </a:p>
          <a:p>
            <a:pPr lvl="2"/>
            <a:r>
              <a:rPr lang="en-US" dirty="0" smtClean="0"/>
              <a:t>31% is due to incomes, 14% due to spending intensity</a:t>
            </a:r>
          </a:p>
          <a:p>
            <a:pPr lvl="1"/>
            <a:r>
              <a:rPr lang="en-US" dirty="0" smtClean="0"/>
              <a:t>For example, the Duke </a:t>
            </a:r>
            <a:r>
              <a:rPr lang="en-US" dirty="0"/>
              <a:t>University's hospital system (with 3 hospitals</a:t>
            </a:r>
            <a:r>
              <a:rPr lang="en-US" dirty="0" smtClean="0"/>
              <a:t>) has 957 beds</a:t>
            </a:r>
            <a:r>
              <a:rPr lang="en-US" dirty="0"/>
              <a:t> and about 1600 billing clerks.</a:t>
            </a:r>
          </a:p>
        </p:txBody>
      </p:sp>
    </p:spTree>
    <p:extLst>
      <p:ext uri="{BB962C8B-B14F-4D97-AF65-F5344CB8AC3E}">
        <p14:creationId xmlns:p14="http://schemas.microsoft.com/office/powerpoint/2010/main" val="1164451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8913" y="69509"/>
            <a:ext cx="8777287" cy="6700939"/>
          </a:xfrm>
          <a:prstGeom prst="rect">
            <a:avLst/>
          </a:prstGeom>
        </p:spPr>
      </p:pic>
    </p:spTree>
    <p:extLst>
      <p:ext uri="{BB962C8B-B14F-4D97-AF65-F5344CB8AC3E}">
        <p14:creationId xmlns:p14="http://schemas.microsoft.com/office/powerpoint/2010/main" val="1188361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nvPr>
        </p:nvGraphicFramePr>
        <p:xfrm>
          <a:off x="1358900" y="89939"/>
          <a:ext cx="9404350" cy="6728094"/>
        </p:xfrm>
        <a:graphic>
          <a:graphicData uri="http://schemas.openxmlformats.org/presentationml/2006/ole">
            <mc:AlternateContent xmlns:mc="http://schemas.openxmlformats.org/markup-compatibility/2006">
              <mc:Choice xmlns:v="urn:schemas-microsoft-com:vml" Requires="v">
                <p:oleObj spid="_x0000_s1029" name="Bitmap Image" r:id="rId4" imgW="10492920" imgH="7490520" progId="Paint.Picture">
                  <p:embed/>
                </p:oleObj>
              </mc:Choice>
              <mc:Fallback>
                <p:oleObj name="Bitmap Image" r:id="rId4" imgW="10492920" imgH="7490520" progId="Paint.Picture">
                  <p:embed/>
                  <p:pic>
                    <p:nvPicPr>
                      <p:cNvPr id="4" name="Object 3"/>
                      <p:cNvPicPr/>
                      <p:nvPr/>
                    </p:nvPicPr>
                    <p:blipFill>
                      <a:blip r:embed="rId5"/>
                      <a:stretch>
                        <a:fillRect/>
                      </a:stretch>
                    </p:blipFill>
                    <p:spPr>
                      <a:xfrm>
                        <a:off x="1358900" y="89939"/>
                        <a:ext cx="9404350" cy="6728094"/>
                      </a:xfrm>
                      <a:prstGeom prst="rect">
                        <a:avLst/>
                      </a:prstGeom>
                    </p:spPr>
                  </p:pic>
                </p:oleObj>
              </mc:Fallback>
            </mc:AlternateContent>
          </a:graphicData>
        </a:graphic>
      </p:graphicFrame>
    </p:spTree>
    <p:extLst>
      <p:ext uri="{BB962C8B-B14F-4D97-AF65-F5344CB8AC3E}">
        <p14:creationId xmlns:p14="http://schemas.microsoft.com/office/powerpoint/2010/main" val="3394889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8913" y="69509"/>
            <a:ext cx="8777287" cy="6700939"/>
          </a:xfrm>
          <a:prstGeom prst="rect">
            <a:avLst/>
          </a:prstGeom>
        </p:spPr>
      </p:pic>
    </p:spTree>
    <p:extLst>
      <p:ext uri="{BB962C8B-B14F-4D97-AF65-F5344CB8AC3E}">
        <p14:creationId xmlns:p14="http://schemas.microsoft.com/office/powerpoint/2010/main" val="2428642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123711" y="0"/>
            <a:ext cx="9588739" cy="6845120"/>
          </a:xfrm>
          <a:prstGeom prst="rect">
            <a:avLst/>
          </a:prstGeom>
        </p:spPr>
      </p:pic>
    </p:spTree>
    <p:extLst>
      <p:ext uri="{BB962C8B-B14F-4D97-AF65-F5344CB8AC3E}">
        <p14:creationId xmlns:p14="http://schemas.microsoft.com/office/powerpoint/2010/main" val="3012043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lnSpcReduction="10000"/>
          </a:bodyPr>
          <a:lstStyle/>
          <a:p>
            <a:r>
              <a:rPr lang="en-US" dirty="0" smtClean="0"/>
              <a:t>Klein</a:t>
            </a:r>
            <a:r>
              <a:rPr lang="en-US" dirty="0"/>
              <a:t>, Robert (2014) A Primer on The Economics of Insurance (</a:t>
            </a:r>
            <a:r>
              <a:rPr lang="en-US" dirty="0">
                <a:hlinkClick r:id="rId2"/>
              </a:rPr>
              <a:t>https://www.researchgate.net/publication/270500085_A_Primer_on_The_Economics_of_Insurance</a:t>
            </a:r>
            <a:r>
              <a:rPr lang="en-US" dirty="0" smtClean="0"/>
              <a:t>)</a:t>
            </a:r>
          </a:p>
          <a:p>
            <a:r>
              <a:rPr lang="en-US" dirty="0" smtClean="0"/>
              <a:t>Reinhardt</a:t>
            </a:r>
            <a:r>
              <a:rPr lang="en-US" dirty="0"/>
              <a:t>, Uwe. “Where does the health insurance premium dollar go?.” </a:t>
            </a:r>
            <a:r>
              <a:rPr lang="en-US" dirty="0" err="1"/>
              <a:t>Jama</a:t>
            </a:r>
            <a:r>
              <a:rPr lang="en-US" dirty="0"/>
              <a:t> 317, no. 22 (2017): 2269-2270</a:t>
            </a:r>
            <a:r>
              <a:rPr lang="en-US" dirty="0" smtClean="0"/>
              <a:t>.</a:t>
            </a:r>
          </a:p>
          <a:p>
            <a:r>
              <a:rPr lang="en-US" dirty="0" smtClean="0"/>
              <a:t>America’s </a:t>
            </a:r>
            <a:r>
              <a:rPr lang="en-US" dirty="0"/>
              <a:t>Health Insurance Plans (AHIP), </a:t>
            </a:r>
            <a:r>
              <a:rPr lang="en-US" u="sng" dirty="0">
                <a:hlinkClick r:id="rId3"/>
              </a:rPr>
              <a:t>Where does the health insurance premium dollar </a:t>
            </a:r>
            <a:r>
              <a:rPr lang="en-US" u="sng" dirty="0" err="1">
                <a:hlinkClick r:id="rId3"/>
              </a:rPr>
              <a:t>go?</a:t>
            </a:r>
            <a:r>
              <a:rPr lang="en-US" dirty="0" err="1">
                <a:hlinkClick r:id="rId3"/>
              </a:rPr>
              <a:t>.pdf</a:t>
            </a:r>
            <a:r>
              <a:rPr lang="en-US" dirty="0"/>
              <a:t> May 22, </a:t>
            </a:r>
            <a:r>
              <a:rPr lang="en-US" dirty="0" smtClean="0"/>
              <a:t>2018</a:t>
            </a:r>
          </a:p>
          <a:p>
            <a:r>
              <a:rPr lang="en-US" dirty="0" smtClean="0"/>
              <a:t>Rosenthal</a:t>
            </a:r>
            <a:r>
              <a:rPr lang="en-US" dirty="0"/>
              <a:t>, Elisabeth. “</a:t>
            </a:r>
            <a:r>
              <a:rPr lang="en-US" u="sng" dirty="0">
                <a:hlinkClick r:id="rId4"/>
              </a:rPr>
              <a:t>Those indecipherable medical bills? They’re one reason health care costs so much hospitals have learned to manipulate medical codes—Often resulting in mind-boggling bills.</a:t>
            </a:r>
            <a:r>
              <a:rPr lang="en-US" dirty="0"/>
              <a:t>” New York Times Magazine (2017).</a:t>
            </a:r>
          </a:p>
        </p:txBody>
      </p:sp>
    </p:spTree>
    <p:extLst>
      <p:ext uri="{BB962C8B-B14F-4D97-AF65-F5344CB8AC3E}">
        <p14:creationId xmlns:p14="http://schemas.microsoft.com/office/powerpoint/2010/main" val="337393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Arnold Kling’s Three Languages of Politics</a:t>
            </a:r>
            <a:endParaRPr lang="en-US" dirty="0"/>
          </a:p>
        </p:txBody>
      </p:sp>
      <p:sp>
        <p:nvSpPr>
          <p:cNvPr id="3" name="Content Placeholder 2"/>
          <p:cNvSpPr>
            <a:spLocks noGrp="1"/>
          </p:cNvSpPr>
          <p:nvPr>
            <p:ph idx="1"/>
          </p:nvPr>
        </p:nvSpPr>
        <p:spPr/>
        <p:txBody>
          <a:bodyPr/>
          <a:lstStyle/>
          <a:p>
            <a:r>
              <a:rPr lang="en-US" dirty="0"/>
              <a:t>Progressives: The Oppressed vs. Oppression</a:t>
            </a:r>
          </a:p>
          <a:p>
            <a:r>
              <a:rPr lang="en-US" dirty="0"/>
              <a:t>Conservatives: Civilization vs. Barbarism</a:t>
            </a:r>
          </a:p>
          <a:p>
            <a:r>
              <a:rPr lang="en-US" dirty="0"/>
              <a:t>Libertarian: Freedom vs. </a:t>
            </a:r>
            <a:r>
              <a:rPr lang="en-US" dirty="0" smtClean="0"/>
              <a:t>Coercion</a:t>
            </a:r>
          </a:p>
          <a:p>
            <a:endParaRPr lang="en-US" dirty="0"/>
          </a:p>
          <a:p>
            <a:pPr marL="0" indent="0">
              <a:buNone/>
            </a:pPr>
            <a:r>
              <a:rPr lang="en-US" dirty="0" smtClean="0"/>
              <a:t>I might add the academics/</a:t>
            </a:r>
            <a:r>
              <a:rPr lang="en-US" dirty="0" err="1" smtClean="0"/>
              <a:t>beurocrats</a:t>
            </a:r>
            <a:r>
              <a:rPr lang="en-US" dirty="0" smtClean="0"/>
              <a:t> view:</a:t>
            </a:r>
          </a:p>
          <a:p>
            <a:r>
              <a:rPr lang="en-US" dirty="0" smtClean="0"/>
              <a:t>The Expert vs. ignorance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52334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Utilitarianism</a:t>
            </a:r>
            <a:endParaRPr lang="en-US" dirty="0"/>
          </a:p>
        </p:txBody>
      </p:sp>
      <p:sp>
        <p:nvSpPr>
          <p:cNvPr id="3" name="Content Placeholder 2"/>
          <p:cNvSpPr>
            <a:spLocks noGrp="1"/>
          </p:cNvSpPr>
          <p:nvPr>
            <p:ph idx="1"/>
          </p:nvPr>
        </p:nvSpPr>
        <p:spPr/>
        <p:txBody>
          <a:bodyPr/>
          <a:lstStyle/>
          <a:p>
            <a:r>
              <a:rPr lang="en-US" dirty="0" smtClean="0"/>
              <a:t>Associated with founders of economics (Jeremy Bentham)</a:t>
            </a:r>
          </a:p>
          <a:p>
            <a:r>
              <a:rPr lang="en-US" dirty="0" smtClean="0"/>
              <a:t>Policies should maximize net social utility</a:t>
            </a:r>
          </a:p>
          <a:p>
            <a:pPr lvl="1"/>
            <a:r>
              <a:rPr lang="en-US" dirty="0" smtClean="0"/>
              <a:t>Aggregate welfare</a:t>
            </a:r>
          </a:p>
          <a:p>
            <a:pPr lvl="1"/>
            <a:r>
              <a:rPr lang="en-US" dirty="0" smtClean="0"/>
              <a:t>Effective altruism (Singer)</a:t>
            </a:r>
          </a:p>
          <a:p>
            <a:r>
              <a:rPr lang="en-US" dirty="0"/>
              <a:t>Disease Control Priorities Project</a:t>
            </a:r>
            <a:endParaRPr lang="en-US" dirty="0" smtClean="0"/>
          </a:p>
        </p:txBody>
      </p:sp>
    </p:spTree>
    <p:extLst>
      <p:ext uri="{BB962C8B-B14F-4D97-AF65-F5344CB8AC3E}">
        <p14:creationId xmlns:p14="http://schemas.microsoft.com/office/powerpoint/2010/main" val="132252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lnSpcReduction="10000"/>
          </a:bodyPr>
          <a:lstStyle/>
          <a:p>
            <a:r>
              <a:rPr lang="en-US" dirty="0" smtClean="0"/>
              <a:t>Given multiple possible outcomes with associated probabilities the expected value of a lottery is the sum of the products of the outcomes and their associated probabilities</a:t>
            </a:r>
          </a:p>
          <a:p>
            <a:pPr lvl="1"/>
            <a:r>
              <a:rPr lang="en-US" dirty="0" smtClean="0"/>
              <a:t>So if a lottery is called x and gives you A with probability p and B with probability Q, the expected value is E(x) = A*p + B*q</a:t>
            </a:r>
          </a:p>
          <a:p>
            <a:pPr lvl="1"/>
            <a:endParaRPr lang="en-US" dirty="0"/>
          </a:p>
          <a:p>
            <a:r>
              <a:rPr lang="en-US" dirty="0"/>
              <a:t>Given multiple possible outcomes with associated probabilities the expected </a:t>
            </a:r>
            <a:r>
              <a:rPr lang="en-US" dirty="0" smtClean="0"/>
              <a:t>utility of </a:t>
            </a:r>
            <a:r>
              <a:rPr lang="en-US" dirty="0"/>
              <a:t>a lottery is the sum of the products of the </a:t>
            </a:r>
            <a:r>
              <a:rPr lang="en-US" dirty="0" smtClean="0"/>
              <a:t>utility of the outcomes </a:t>
            </a:r>
            <a:r>
              <a:rPr lang="en-US" dirty="0"/>
              <a:t>and their associated probabilities</a:t>
            </a:r>
          </a:p>
          <a:p>
            <a:pPr lvl="1"/>
            <a:r>
              <a:rPr lang="en-US" dirty="0"/>
              <a:t>So if a lottery is called x and gives you A with probability p and B with probability Q, the expected value is </a:t>
            </a:r>
            <a:r>
              <a:rPr lang="en-US" dirty="0" smtClean="0"/>
              <a:t>E(U(x)) </a:t>
            </a:r>
            <a:r>
              <a:rPr lang="en-US" dirty="0"/>
              <a:t>= </a:t>
            </a:r>
            <a:r>
              <a:rPr lang="en-US" dirty="0" smtClean="0"/>
              <a:t>u(A)*p </a:t>
            </a:r>
            <a:r>
              <a:rPr lang="en-US" dirty="0"/>
              <a:t>+ </a:t>
            </a:r>
            <a:r>
              <a:rPr lang="en-US" dirty="0" smtClean="0"/>
              <a:t>u(B)*q</a:t>
            </a:r>
            <a:endParaRPr lang="en-US" dirty="0"/>
          </a:p>
          <a:p>
            <a:endParaRPr lang="en-US" dirty="0" smtClean="0"/>
          </a:p>
          <a:p>
            <a:endParaRPr lang="en-US" dirty="0"/>
          </a:p>
        </p:txBody>
      </p:sp>
    </p:spTree>
    <p:extLst>
      <p:ext uri="{BB962C8B-B14F-4D97-AF65-F5344CB8AC3E}">
        <p14:creationId xmlns:p14="http://schemas.microsoft.com/office/powerpoint/2010/main" val="26598320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John Rawls’ Theory of Justice</a:t>
            </a:r>
            <a:endParaRPr lang="en-US" dirty="0"/>
          </a:p>
        </p:txBody>
      </p:sp>
      <p:sp>
        <p:nvSpPr>
          <p:cNvPr id="3" name="Content Placeholder 2"/>
          <p:cNvSpPr>
            <a:spLocks noGrp="1"/>
          </p:cNvSpPr>
          <p:nvPr>
            <p:ph idx="1"/>
          </p:nvPr>
        </p:nvSpPr>
        <p:spPr/>
        <p:txBody>
          <a:bodyPr/>
          <a:lstStyle/>
          <a:p>
            <a:r>
              <a:rPr lang="en-US" dirty="0" smtClean="0"/>
              <a:t>Veil of ignorance</a:t>
            </a:r>
          </a:p>
          <a:p>
            <a:pPr lvl="1"/>
            <a:r>
              <a:rPr lang="en-US" dirty="0" smtClean="0"/>
              <a:t>Under such a veil, what principles of justice would people choose for society</a:t>
            </a:r>
          </a:p>
          <a:p>
            <a:r>
              <a:rPr lang="en-US" dirty="0" err="1" smtClean="0"/>
              <a:t>Maximin</a:t>
            </a:r>
            <a:endParaRPr lang="en-US" dirty="0" smtClean="0"/>
          </a:p>
          <a:p>
            <a:r>
              <a:rPr lang="en-US" dirty="0" smtClean="0"/>
              <a:t>Means rather than ends approach</a:t>
            </a:r>
            <a:endParaRPr lang="en-US" dirty="0"/>
          </a:p>
        </p:txBody>
      </p:sp>
    </p:spTree>
    <p:extLst>
      <p:ext uri="{BB962C8B-B14F-4D97-AF65-F5344CB8AC3E}">
        <p14:creationId xmlns:p14="http://schemas.microsoft.com/office/powerpoint/2010/main" val="2128881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in moral </a:t>
            </a:r>
            <a:r>
              <a:rPr lang="en-US" dirty="0" smtClean="0"/>
              <a:t>philosophy: Communitarianism</a:t>
            </a:r>
            <a:endParaRPr lang="en-US" dirty="0"/>
          </a:p>
        </p:txBody>
      </p:sp>
      <p:sp>
        <p:nvSpPr>
          <p:cNvPr id="3" name="Content Placeholder 2"/>
          <p:cNvSpPr>
            <a:spLocks noGrp="1"/>
          </p:cNvSpPr>
          <p:nvPr>
            <p:ph idx="1"/>
          </p:nvPr>
        </p:nvSpPr>
        <p:spPr/>
        <p:txBody>
          <a:bodyPr/>
          <a:lstStyle/>
          <a:p>
            <a:r>
              <a:rPr lang="en-US" dirty="0" smtClean="0"/>
              <a:t>Reaction to Rawls by </a:t>
            </a:r>
            <a:r>
              <a:rPr lang="en-US" dirty="0"/>
              <a:t>Michael </a:t>
            </a:r>
            <a:r>
              <a:rPr lang="en-US" dirty="0" err="1"/>
              <a:t>Sandel</a:t>
            </a:r>
            <a:r>
              <a:rPr lang="en-US" dirty="0"/>
              <a:t>, Charles Taylor and Michael </a:t>
            </a:r>
            <a:r>
              <a:rPr lang="en-US" dirty="0" err="1"/>
              <a:t>Walzer</a:t>
            </a:r>
            <a:r>
              <a:rPr lang="en-US" dirty="0"/>
              <a:t> </a:t>
            </a:r>
            <a:endParaRPr lang="en-US" dirty="0" smtClean="0"/>
          </a:p>
          <a:p>
            <a:r>
              <a:rPr lang="en-US" dirty="0" smtClean="0"/>
              <a:t>Opposes universalist point of view</a:t>
            </a:r>
          </a:p>
          <a:p>
            <a:r>
              <a:rPr lang="en-US" dirty="0" smtClean="0"/>
              <a:t>Distinct societies create distinct “spheres of justice”</a:t>
            </a:r>
          </a:p>
          <a:p>
            <a:r>
              <a:rPr lang="en-US" dirty="0" smtClean="0"/>
              <a:t>Each society creates fundamental principles which are valued</a:t>
            </a:r>
          </a:p>
          <a:p>
            <a:r>
              <a:rPr lang="en-US" dirty="0" smtClean="0"/>
              <a:t>Single community view called “Cosmopolitanism” (related to globalism or internationalism)</a:t>
            </a:r>
            <a:endParaRPr lang="en-US" dirty="0"/>
          </a:p>
        </p:txBody>
      </p:sp>
    </p:spTree>
    <p:extLst>
      <p:ext uri="{BB962C8B-B14F-4D97-AF65-F5344CB8AC3E}">
        <p14:creationId xmlns:p14="http://schemas.microsoft.com/office/powerpoint/2010/main" val="2674227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in moral </a:t>
            </a:r>
            <a:r>
              <a:rPr lang="en-US" dirty="0" smtClean="0"/>
              <a:t>philosophy: Cosmopolitanism</a:t>
            </a:r>
            <a:endParaRPr lang="en-US" dirty="0"/>
          </a:p>
        </p:txBody>
      </p:sp>
      <p:sp>
        <p:nvSpPr>
          <p:cNvPr id="3" name="Content Placeholder 2"/>
          <p:cNvSpPr>
            <a:spLocks noGrp="1"/>
          </p:cNvSpPr>
          <p:nvPr>
            <p:ph idx="1"/>
          </p:nvPr>
        </p:nvSpPr>
        <p:spPr/>
        <p:txBody>
          <a:bodyPr/>
          <a:lstStyle/>
          <a:p>
            <a:r>
              <a:rPr lang="en-US" dirty="0" smtClean="0"/>
              <a:t>Single community alternative to Communitarianism </a:t>
            </a:r>
          </a:p>
          <a:p>
            <a:pPr lvl="1"/>
            <a:r>
              <a:rPr lang="en-US" dirty="0" smtClean="0"/>
              <a:t>Related to globalism or internationalism</a:t>
            </a:r>
          </a:p>
          <a:p>
            <a:pPr lvl="1"/>
            <a:r>
              <a:rPr lang="en-US" dirty="0" smtClean="0"/>
              <a:t>Associated with Kant,  Derrida, and Appiah</a:t>
            </a:r>
          </a:p>
          <a:p>
            <a:r>
              <a:rPr lang="en-US" dirty="0" smtClean="0"/>
              <a:t>Moral universalism and belief of crimes against humanity</a:t>
            </a:r>
          </a:p>
          <a:p>
            <a:endParaRPr lang="en-US" dirty="0"/>
          </a:p>
        </p:txBody>
      </p:sp>
    </p:spTree>
    <p:extLst>
      <p:ext uri="{BB962C8B-B14F-4D97-AF65-F5344CB8AC3E}">
        <p14:creationId xmlns:p14="http://schemas.microsoft.com/office/powerpoint/2010/main" val="3925450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Libertarian</a:t>
            </a:r>
            <a:endParaRPr lang="en-US" dirty="0"/>
          </a:p>
        </p:txBody>
      </p:sp>
      <p:sp>
        <p:nvSpPr>
          <p:cNvPr id="3" name="Content Placeholder 2"/>
          <p:cNvSpPr>
            <a:spLocks noGrp="1"/>
          </p:cNvSpPr>
          <p:nvPr>
            <p:ph idx="1"/>
          </p:nvPr>
        </p:nvSpPr>
        <p:spPr/>
        <p:txBody>
          <a:bodyPr/>
          <a:lstStyle/>
          <a:p>
            <a:r>
              <a:rPr lang="en-US" dirty="0" smtClean="0"/>
              <a:t>Personal freedom</a:t>
            </a:r>
          </a:p>
          <a:p>
            <a:r>
              <a:rPr lang="en-US" dirty="0" smtClean="0"/>
              <a:t>Individual choice and limited state influence</a:t>
            </a:r>
          </a:p>
          <a:p>
            <a:pPr lvl="1"/>
            <a:r>
              <a:rPr lang="en-US" dirty="0" smtClean="0"/>
              <a:t>Anarchy, State, and Utopia (</a:t>
            </a:r>
            <a:r>
              <a:rPr lang="en-US" dirty="0" err="1" smtClean="0"/>
              <a:t>Nozick</a:t>
            </a:r>
            <a:r>
              <a:rPr lang="en-US" dirty="0" smtClean="0"/>
              <a:t>)</a:t>
            </a:r>
          </a:p>
          <a:p>
            <a:r>
              <a:rPr lang="en-US" dirty="0" smtClean="0"/>
              <a:t>Endorse negative rights but not positive rights</a:t>
            </a:r>
            <a:endParaRPr lang="en-US" dirty="0"/>
          </a:p>
        </p:txBody>
      </p:sp>
    </p:spTree>
    <p:extLst>
      <p:ext uri="{BB962C8B-B14F-4D97-AF65-F5344CB8AC3E}">
        <p14:creationId xmlns:p14="http://schemas.microsoft.com/office/powerpoint/2010/main" val="4000289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in moral philosophy: </a:t>
            </a:r>
            <a:r>
              <a:rPr lang="en-US" dirty="0" smtClean="0"/>
              <a:t>Capabilities approach</a:t>
            </a:r>
            <a:endParaRPr lang="en-US" dirty="0"/>
          </a:p>
        </p:txBody>
      </p:sp>
      <p:sp>
        <p:nvSpPr>
          <p:cNvPr id="3" name="Content Placeholder 2"/>
          <p:cNvSpPr>
            <a:spLocks noGrp="1"/>
          </p:cNvSpPr>
          <p:nvPr>
            <p:ph idx="1"/>
          </p:nvPr>
        </p:nvSpPr>
        <p:spPr/>
        <p:txBody>
          <a:bodyPr/>
          <a:lstStyle/>
          <a:p>
            <a:r>
              <a:rPr lang="en-US" dirty="0" smtClean="0"/>
              <a:t>Focus on what individuals are able to do (Sen, Nussbaum)</a:t>
            </a:r>
          </a:p>
          <a:p>
            <a:r>
              <a:rPr lang="en-US" dirty="0" smtClean="0"/>
              <a:t>Emphasizes </a:t>
            </a:r>
            <a:r>
              <a:rPr lang="en-US" dirty="0"/>
              <a:t>functional </a:t>
            </a:r>
            <a:r>
              <a:rPr lang="en-US" dirty="0" smtClean="0"/>
              <a:t>capabilities, "</a:t>
            </a:r>
            <a:r>
              <a:rPr lang="en-US" dirty="0"/>
              <a:t>substantive </a:t>
            </a:r>
            <a:r>
              <a:rPr lang="en-US" dirty="0" smtClean="0"/>
              <a:t>freedoms“</a:t>
            </a:r>
          </a:p>
          <a:p>
            <a:pPr lvl="1"/>
            <a:r>
              <a:rPr lang="en-US" dirty="0" smtClean="0"/>
              <a:t>the </a:t>
            </a:r>
            <a:r>
              <a:rPr lang="en-US" dirty="0"/>
              <a:t>ability to live to old </a:t>
            </a:r>
            <a:r>
              <a:rPr lang="en-US" dirty="0" smtClean="0"/>
              <a:t>age</a:t>
            </a:r>
          </a:p>
          <a:p>
            <a:pPr lvl="1"/>
            <a:r>
              <a:rPr lang="en-US" dirty="0" smtClean="0"/>
              <a:t>engage </a:t>
            </a:r>
            <a:r>
              <a:rPr lang="en-US" dirty="0"/>
              <a:t>in economic </a:t>
            </a:r>
            <a:r>
              <a:rPr lang="en-US" dirty="0" smtClean="0"/>
              <a:t>transactions</a:t>
            </a:r>
          </a:p>
          <a:p>
            <a:pPr lvl="1"/>
            <a:r>
              <a:rPr lang="en-US" dirty="0" smtClean="0"/>
              <a:t>participate </a:t>
            </a:r>
            <a:r>
              <a:rPr lang="en-US" dirty="0"/>
              <a:t>in political </a:t>
            </a:r>
            <a:r>
              <a:rPr lang="en-US" dirty="0" smtClean="0"/>
              <a:t>activities</a:t>
            </a:r>
            <a:endParaRPr lang="en-US" dirty="0"/>
          </a:p>
        </p:txBody>
      </p:sp>
    </p:spTree>
    <p:extLst>
      <p:ext uri="{BB962C8B-B14F-4D97-AF65-F5344CB8AC3E}">
        <p14:creationId xmlns:p14="http://schemas.microsoft.com/office/powerpoint/2010/main" val="1377479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moral philosophy: Older views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Daoism</a:t>
            </a:r>
          </a:p>
          <a:p>
            <a:pPr lvl="1"/>
            <a:r>
              <a:rPr lang="en-US" dirty="0" smtClean="0"/>
              <a:t>Focus on personal morality over community</a:t>
            </a:r>
          </a:p>
          <a:p>
            <a:r>
              <a:rPr lang="en-US" dirty="0" smtClean="0"/>
              <a:t>Confucianism</a:t>
            </a:r>
          </a:p>
          <a:p>
            <a:pPr lvl="1"/>
            <a:r>
              <a:rPr lang="en-US" dirty="0" smtClean="0"/>
              <a:t>Mutual obligation</a:t>
            </a:r>
          </a:p>
          <a:p>
            <a:r>
              <a:rPr lang="en-US" dirty="0" smtClean="0"/>
              <a:t>Aristotelian ethics</a:t>
            </a:r>
          </a:p>
          <a:p>
            <a:pPr lvl="1"/>
            <a:r>
              <a:rPr lang="en-US" dirty="0" smtClean="0"/>
              <a:t>Cardinal virtues and human flourishing – limited place for “rights”</a:t>
            </a:r>
          </a:p>
          <a:p>
            <a:r>
              <a:rPr lang="en-US" dirty="0" smtClean="0"/>
              <a:t>Abrahamic traditions</a:t>
            </a:r>
          </a:p>
          <a:p>
            <a:pPr lvl="1"/>
            <a:r>
              <a:rPr lang="en-US" dirty="0" smtClean="0"/>
              <a:t>Moses’ laws, Isaiah’s covenant, Jesus’ Beatitudes, Muhammad’s Al-</a:t>
            </a:r>
            <a:r>
              <a:rPr lang="en-US" dirty="0" err="1" smtClean="0"/>
              <a:t>Israa</a:t>
            </a:r>
            <a:r>
              <a:rPr lang="en-US" dirty="0" smtClean="0"/>
              <a:t>, Augustine’s City of God</a:t>
            </a:r>
          </a:p>
          <a:p>
            <a:r>
              <a:rPr lang="en-US" dirty="0" smtClean="0"/>
              <a:t>Medieval philosophers</a:t>
            </a:r>
          </a:p>
          <a:p>
            <a:pPr lvl="1"/>
            <a:r>
              <a:rPr lang="en-US" dirty="0" smtClean="0"/>
              <a:t>Influenced by Aristotle: Avicenna, Averroes, Maimonides, Aquinas, </a:t>
            </a:r>
            <a:endParaRPr lang="en-US" dirty="0"/>
          </a:p>
        </p:txBody>
      </p:sp>
    </p:spTree>
    <p:extLst>
      <p:ext uri="{BB962C8B-B14F-4D97-AF65-F5344CB8AC3E}">
        <p14:creationId xmlns:p14="http://schemas.microsoft.com/office/powerpoint/2010/main" val="957251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and Human Rights</a:t>
            </a:r>
          </a:p>
        </p:txBody>
      </p:sp>
      <p:sp>
        <p:nvSpPr>
          <p:cNvPr id="3" name="Content Placeholder 2"/>
          <p:cNvSpPr>
            <a:spLocks noGrp="1"/>
          </p:cNvSpPr>
          <p:nvPr>
            <p:ph idx="1"/>
          </p:nvPr>
        </p:nvSpPr>
        <p:spPr/>
        <p:txBody>
          <a:bodyPr/>
          <a:lstStyle/>
          <a:p>
            <a:pPr marL="0" indent="0">
              <a:buNone/>
            </a:pPr>
            <a:r>
              <a:rPr lang="en-US" dirty="0">
                <a:hlinkClick r:id="rId2"/>
              </a:rPr>
              <a:t>https://www.youtube.com/watch?v=ew993Wdc0zo</a:t>
            </a:r>
            <a:endParaRPr lang="en-US" dirty="0"/>
          </a:p>
        </p:txBody>
      </p:sp>
    </p:spTree>
    <p:extLst>
      <p:ext uri="{BB962C8B-B14F-4D97-AF65-F5344CB8AC3E}">
        <p14:creationId xmlns:p14="http://schemas.microsoft.com/office/powerpoint/2010/main" val="3242996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and Human Rights</a:t>
            </a:r>
            <a:endParaRPr lang="en-US" dirty="0"/>
          </a:p>
        </p:txBody>
      </p:sp>
      <p:sp>
        <p:nvSpPr>
          <p:cNvPr id="3" name="Content Placeholder 2"/>
          <p:cNvSpPr>
            <a:spLocks noGrp="1"/>
          </p:cNvSpPr>
          <p:nvPr>
            <p:ph idx="1"/>
          </p:nvPr>
        </p:nvSpPr>
        <p:spPr>
          <a:xfrm>
            <a:off x="838200" y="1491175"/>
            <a:ext cx="10515600" cy="4944794"/>
          </a:xfrm>
        </p:spPr>
        <p:txBody>
          <a:bodyPr>
            <a:normAutofit fontScale="62500" lnSpcReduction="20000"/>
          </a:bodyPr>
          <a:lstStyle/>
          <a:p>
            <a:pPr marL="0" indent="0">
              <a:buNone/>
            </a:pPr>
            <a:r>
              <a:rPr lang="en-US" dirty="0" smtClean="0"/>
              <a:t>1948 Universal Declaration of Human Rights</a:t>
            </a:r>
          </a:p>
          <a:p>
            <a:r>
              <a:rPr lang="en-US" dirty="0"/>
              <a:t>The preamble sets out the historical and social causes that led to the necessity of drafting the Declaration.</a:t>
            </a:r>
          </a:p>
          <a:p>
            <a:r>
              <a:rPr lang="en-US" dirty="0"/>
              <a:t>Articles 1–2 established the basic concepts of dignity, liberty, equality, and brotherhood.</a:t>
            </a:r>
          </a:p>
          <a:p>
            <a:r>
              <a:rPr lang="en-US" dirty="0"/>
              <a:t>Articles 3–5 established other individual rights, such as the right to life and the prohibition of slavery and torture.</a:t>
            </a:r>
          </a:p>
          <a:p>
            <a:r>
              <a:rPr lang="en-US" dirty="0"/>
              <a:t>Articles 6–11 refer to the fundamental legality of human rights with specific remedies cited for their </a:t>
            </a:r>
            <a:r>
              <a:rPr lang="en-US" dirty="0" err="1"/>
              <a:t>defence</a:t>
            </a:r>
            <a:r>
              <a:rPr lang="en-US" dirty="0"/>
              <a:t> when violated.</a:t>
            </a:r>
          </a:p>
          <a:p>
            <a:r>
              <a:rPr lang="en-US" dirty="0"/>
              <a:t>Articles 12–17 established the rights of the individual towards the community (including such things as freedom of movement).</a:t>
            </a:r>
          </a:p>
          <a:p>
            <a:r>
              <a:rPr lang="en-US" dirty="0"/>
              <a:t>Articles 18–21 sanctioned the so-called "constitutional liberties", and with spiritual, public, and political freedoms, such as freedom of thought, opinion, religion and conscience, word, and peaceful association of the individual.</a:t>
            </a:r>
          </a:p>
          <a:p>
            <a:r>
              <a:rPr lang="en-US" dirty="0"/>
              <a:t>Articles 22–27 sanctioned an individual's economic, social and cultural rights, including healthcare. Article 25 states: "Everyone has the right to a standard of living adequate for the health and well-being of himself and of his family, including food, clothing, housing and medical care and necessary social services." It also makes additional accommodations for security in case of physical debilitation or disability, and makes special mention of care given to those in motherhood or childhood</a:t>
            </a:r>
            <a:r>
              <a:rPr lang="en-US" dirty="0" smtClean="0"/>
              <a:t>.</a:t>
            </a:r>
            <a:endParaRPr lang="en-US" dirty="0"/>
          </a:p>
          <a:p>
            <a:r>
              <a:rPr lang="en-US" dirty="0"/>
              <a:t>Articles 28–30 established the general ways of using these rights, the areas in which these rights of the individual can not be applied, and that they can not be overcome against the individual.</a:t>
            </a:r>
          </a:p>
        </p:txBody>
      </p:sp>
    </p:spTree>
    <p:extLst>
      <p:ext uri="{BB962C8B-B14F-4D97-AF65-F5344CB8AC3E}">
        <p14:creationId xmlns:p14="http://schemas.microsoft.com/office/powerpoint/2010/main" val="19629505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and Negative Rights	</a:t>
            </a:r>
            <a:endParaRPr lang="en-US" dirty="0"/>
          </a:p>
        </p:txBody>
      </p:sp>
      <p:sp>
        <p:nvSpPr>
          <p:cNvPr id="3" name="Content Placeholder 2"/>
          <p:cNvSpPr>
            <a:spLocks noGrp="1"/>
          </p:cNvSpPr>
          <p:nvPr>
            <p:ph idx="1"/>
          </p:nvPr>
        </p:nvSpPr>
        <p:spPr/>
        <p:txBody>
          <a:bodyPr/>
          <a:lstStyle/>
          <a:p>
            <a:r>
              <a:rPr lang="en-US" dirty="0" smtClean="0"/>
              <a:t>Negative Rights (first generation) are things which cannot be done to a person</a:t>
            </a:r>
          </a:p>
          <a:p>
            <a:pPr lvl="1"/>
            <a:r>
              <a:rPr lang="en-US" dirty="0" smtClean="0"/>
              <a:t>Civil and political rights (including speech, religion, unlawful imprisonment)</a:t>
            </a:r>
          </a:p>
          <a:p>
            <a:pPr lvl="1"/>
            <a:endParaRPr lang="en-US" dirty="0"/>
          </a:p>
          <a:p>
            <a:r>
              <a:rPr lang="en-US" dirty="0" smtClean="0"/>
              <a:t>Positive rights </a:t>
            </a:r>
            <a:r>
              <a:rPr lang="en-US" dirty="0"/>
              <a:t>(second </a:t>
            </a:r>
            <a:r>
              <a:rPr lang="en-US" dirty="0" smtClean="0"/>
              <a:t>generation) are things which must be provided to a person</a:t>
            </a:r>
          </a:p>
          <a:p>
            <a:pPr lvl="1"/>
            <a:r>
              <a:rPr lang="en-US" dirty="0" smtClean="0"/>
              <a:t>Include police protection, legal council, economic, social and cultural rights</a:t>
            </a:r>
            <a:endParaRPr lang="en-US" dirty="0"/>
          </a:p>
        </p:txBody>
      </p:sp>
    </p:spTree>
    <p:extLst>
      <p:ext uri="{BB962C8B-B14F-4D97-AF65-F5344CB8AC3E}">
        <p14:creationId xmlns:p14="http://schemas.microsoft.com/office/powerpoint/2010/main" val="21815358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natural rights</a:t>
            </a:r>
            <a:endParaRPr lang="en-US" dirty="0"/>
          </a:p>
        </p:txBody>
      </p:sp>
      <p:sp>
        <p:nvSpPr>
          <p:cNvPr id="3" name="Content Placeholder 2"/>
          <p:cNvSpPr>
            <a:spLocks noGrp="1"/>
          </p:cNvSpPr>
          <p:nvPr>
            <p:ph idx="1"/>
          </p:nvPr>
        </p:nvSpPr>
        <p:spPr/>
        <p:txBody>
          <a:bodyPr/>
          <a:lstStyle/>
          <a:p>
            <a:r>
              <a:rPr lang="en-US" dirty="0" smtClean="0"/>
              <a:t>Natural rights are “universal” and “inalienable” (Locke, Paine, Hobbes)</a:t>
            </a:r>
          </a:p>
          <a:p>
            <a:endParaRPr lang="en-US" dirty="0"/>
          </a:p>
          <a:p>
            <a:r>
              <a:rPr lang="en-US" dirty="0" smtClean="0"/>
              <a:t>Legal rights can be modified or repealed </a:t>
            </a:r>
            <a:endParaRPr lang="en-US" dirty="0"/>
          </a:p>
        </p:txBody>
      </p:sp>
    </p:spTree>
    <p:extLst>
      <p:ext uri="{BB962C8B-B14F-4D97-AF65-F5344CB8AC3E}">
        <p14:creationId xmlns:p14="http://schemas.microsoft.com/office/powerpoint/2010/main" val="421281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expected value vs expected utility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utility of the expected value is different from expected utility, how?</a:t>
            </a:r>
          </a:p>
          <a:p>
            <a:endParaRPr lang="en-US" dirty="0"/>
          </a:p>
          <a:p>
            <a:r>
              <a:rPr lang="en-US" dirty="0" smtClean="0"/>
              <a:t>E(U(x)) is not equal to U(E(x))</a:t>
            </a:r>
          </a:p>
          <a:p>
            <a:pPr lvl="1"/>
            <a:r>
              <a:rPr lang="en-US" dirty="0" smtClean="0"/>
              <a:t>What does this mean?</a:t>
            </a:r>
          </a:p>
          <a:p>
            <a:pPr lvl="1"/>
            <a:endParaRPr lang="en-US" dirty="0"/>
          </a:p>
          <a:p>
            <a:r>
              <a:rPr lang="en-US" dirty="0" smtClean="0"/>
              <a:t>U(E(X)) is the utility of a risk free payoff of the expected value of the lottery</a:t>
            </a:r>
          </a:p>
          <a:p>
            <a:r>
              <a:rPr lang="en-US" dirty="0" smtClean="0"/>
              <a:t>E(U(X)) is the utility of the lottery which includes any utility or </a:t>
            </a:r>
            <a:r>
              <a:rPr lang="en-US" dirty="0" err="1" smtClean="0"/>
              <a:t>isutility</a:t>
            </a:r>
            <a:r>
              <a:rPr lang="en-US" dirty="0" smtClean="0"/>
              <a:t> from playing the lottery</a:t>
            </a:r>
          </a:p>
          <a:p>
            <a:pPr lvl="1"/>
            <a:r>
              <a:rPr lang="en-US" dirty="0" smtClean="0"/>
              <a:t>Would you rather play a lottery or be guaranteed the payoff of the lottery?</a:t>
            </a:r>
          </a:p>
          <a:p>
            <a:pPr lvl="1"/>
            <a:r>
              <a:rPr lang="en-US" dirty="0" smtClean="0"/>
              <a:t>Would you rather invest in a risky asset or receive the expected return of that investment with no risk?</a:t>
            </a:r>
          </a:p>
        </p:txBody>
      </p:sp>
    </p:spTree>
    <p:extLst>
      <p:ext uri="{BB962C8B-B14F-4D97-AF65-F5344CB8AC3E}">
        <p14:creationId xmlns:p14="http://schemas.microsoft.com/office/powerpoint/2010/main" val="1188080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What is a right? What is a human right?</a:t>
            </a:r>
          </a:p>
          <a:p>
            <a:endParaRPr lang="en-US" dirty="0"/>
          </a:p>
          <a:p>
            <a:r>
              <a:rPr lang="en-US" dirty="0" smtClean="0"/>
              <a:t>Is health care a human right?</a:t>
            </a:r>
          </a:p>
          <a:p>
            <a:endParaRPr lang="en-US" dirty="0"/>
          </a:p>
          <a:p>
            <a:r>
              <a:rPr lang="en-US" dirty="0" smtClean="0"/>
              <a:t>Should the government ensure provision of basic health needs to the entire population?</a:t>
            </a:r>
          </a:p>
          <a:p>
            <a:endParaRPr lang="en-US" dirty="0"/>
          </a:p>
          <a:p>
            <a:r>
              <a:rPr lang="en-US" dirty="0" smtClean="0"/>
              <a:t>Should the gov</a:t>
            </a:r>
            <a:r>
              <a:rPr lang="en-US" dirty="0"/>
              <a:t>ernment ensure provision of </a:t>
            </a:r>
            <a:r>
              <a:rPr lang="en-US" dirty="0" smtClean="0"/>
              <a:t>premium </a:t>
            </a:r>
            <a:r>
              <a:rPr lang="en-US" dirty="0"/>
              <a:t>health </a:t>
            </a:r>
            <a:r>
              <a:rPr lang="en-US" dirty="0" smtClean="0"/>
              <a:t>care to </a:t>
            </a:r>
            <a:r>
              <a:rPr lang="en-US" dirty="0"/>
              <a:t>the entire population?</a:t>
            </a:r>
          </a:p>
          <a:p>
            <a:endParaRPr lang="en-US" dirty="0"/>
          </a:p>
        </p:txBody>
      </p:sp>
    </p:spTree>
    <p:extLst>
      <p:ext uri="{BB962C8B-B14F-4D97-AF65-F5344CB8AC3E}">
        <p14:creationId xmlns:p14="http://schemas.microsoft.com/office/powerpoint/2010/main" val="9637196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19293" y="0"/>
            <a:ext cx="7172707" cy="6858000"/>
          </a:xfrm>
          <a:prstGeom prst="rect">
            <a:avLst/>
          </a:prstGeom>
        </p:spPr>
      </p:pic>
    </p:spTree>
    <p:extLst>
      <p:ext uri="{BB962C8B-B14F-4D97-AF65-F5344CB8AC3E}">
        <p14:creationId xmlns:p14="http://schemas.microsoft.com/office/powerpoint/2010/main" val="6168452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State Constitutions</a:t>
            </a:r>
            <a:endParaRPr lang="en-US" dirty="0"/>
          </a:p>
        </p:txBody>
      </p:sp>
      <p:sp>
        <p:nvSpPr>
          <p:cNvPr id="3" name="Content Placeholder 2"/>
          <p:cNvSpPr>
            <a:spLocks noGrp="1"/>
          </p:cNvSpPr>
          <p:nvPr>
            <p:ph idx="1"/>
          </p:nvPr>
        </p:nvSpPr>
        <p:spPr>
          <a:xfrm>
            <a:off x="838200" y="1825625"/>
            <a:ext cx="5421923" cy="4351338"/>
          </a:xfrm>
        </p:spPr>
        <p:txBody>
          <a:bodyPr/>
          <a:lstStyle/>
          <a:p>
            <a:r>
              <a:rPr lang="en-US" dirty="0"/>
              <a:t>As of April 2014, 15 state constitutions specifically mention health and health care—either in the form of a programmatic statement, public concern, individual right, or government </a:t>
            </a:r>
            <a:r>
              <a:rPr lang="en-US" dirty="0" smtClean="0"/>
              <a:t>duty.</a:t>
            </a:r>
            <a:endParaRPr lang="en-US" dirty="0"/>
          </a:p>
        </p:txBody>
      </p:sp>
      <p:pic>
        <p:nvPicPr>
          <p:cNvPr id="4" name="Picture 3"/>
          <p:cNvPicPr>
            <a:picLocks noChangeAspect="1"/>
          </p:cNvPicPr>
          <p:nvPr/>
        </p:nvPicPr>
        <p:blipFill>
          <a:blip r:embed="rId2"/>
          <a:stretch>
            <a:fillRect/>
          </a:stretch>
        </p:blipFill>
        <p:spPr>
          <a:xfrm>
            <a:off x="6551971" y="0"/>
            <a:ext cx="5640030" cy="6858000"/>
          </a:xfrm>
          <a:prstGeom prst="rect">
            <a:avLst/>
          </a:prstGeom>
        </p:spPr>
      </p:pic>
    </p:spTree>
    <p:extLst>
      <p:ext uri="{BB962C8B-B14F-4D97-AF65-F5344CB8AC3E}">
        <p14:creationId xmlns:p14="http://schemas.microsoft.com/office/powerpoint/2010/main" val="33256733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Health care as a public good</a:t>
            </a:r>
          </a:p>
          <a:p>
            <a:pPr marL="0" indent="0">
              <a:buNone/>
            </a:pPr>
            <a:r>
              <a:rPr lang="en-US" dirty="0" smtClean="0"/>
              <a:t>*</a:t>
            </a:r>
            <a:r>
              <a:rPr lang="en-US" dirty="0" err="1" smtClean="0"/>
              <a:t>Karsten</a:t>
            </a:r>
            <a:r>
              <a:rPr lang="en-US" dirty="0"/>
              <a:t>, Siegfried G. "Health care: private good vs. public good." </a:t>
            </a:r>
            <a:r>
              <a:rPr lang="en-US" i="1" dirty="0"/>
              <a:t>American Journal of Economics and Sociology</a:t>
            </a:r>
            <a:r>
              <a:rPr lang="en-US" dirty="0"/>
              <a:t> 54, no. 2 (1995): 129-144</a:t>
            </a:r>
            <a:r>
              <a:rPr lang="en-US" dirty="0" smtClean="0"/>
              <a:t>.</a:t>
            </a:r>
          </a:p>
          <a:p>
            <a:pPr marL="0" indent="0">
              <a:buNone/>
            </a:pPr>
            <a:r>
              <a:rPr lang="en-US" dirty="0" smtClean="0"/>
              <a:t>*</a:t>
            </a:r>
            <a:r>
              <a:rPr lang="en-US" dirty="0" err="1" smtClean="0"/>
              <a:t>Galea</a:t>
            </a:r>
            <a:r>
              <a:rPr lang="en-US" dirty="0" smtClean="0"/>
              <a:t>, Sandro. “Public health as a public good.” </a:t>
            </a:r>
            <a:r>
              <a:rPr lang="en-US" i="1" dirty="0" smtClean="0"/>
              <a:t>Boston University School of Public Health, </a:t>
            </a:r>
            <a:r>
              <a:rPr lang="en-US" dirty="0"/>
              <a:t>January 10, 2016, https://www.bu.edu/sph/2016/01/10/public-health-as-a-public-good/</a:t>
            </a:r>
            <a:endParaRPr lang="en-US" dirty="0" smtClean="0"/>
          </a:p>
          <a:p>
            <a:r>
              <a:rPr lang="en-US" dirty="0" smtClean="0"/>
              <a:t>Is health care a right? Is health insurance a right?</a:t>
            </a:r>
          </a:p>
          <a:p>
            <a:pPr marL="0" indent="0">
              <a:buNone/>
            </a:pPr>
            <a:r>
              <a:rPr lang="en-US" dirty="0"/>
              <a:t>*</a:t>
            </a:r>
            <a:r>
              <a:rPr lang="en-US" dirty="0" err="1"/>
              <a:t>Gawande</a:t>
            </a:r>
            <a:r>
              <a:rPr lang="en-US" dirty="0"/>
              <a:t>, </a:t>
            </a:r>
            <a:r>
              <a:rPr lang="en-US" dirty="0" err="1"/>
              <a:t>Atul</a:t>
            </a:r>
            <a:r>
              <a:rPr lang="en-US" dirty="0"/>
              <a:t>. “Is health care a right?” New Yorker, October 2, </a:t>
            </a:r>
            <a:r>
              <a:rPr lang="en-US" dirty="0" smtClean="0"/>
              <a:t>2017</a:t>
            </a:r>
          </a:p>
          <a:p>
            <a:pPr marL="0" indent="0">
              <a:buNone/>
            </a:pPr>
            <a:r>
              <a:rPr lang="en-US" dirty="0" smtClean="0"/>
              <a:t>*Section </a:t>
            </a:r>
            <a:r>
              <a:rPr lang="en-US" dirty="0"/>
              <a:t>I (pages 5-10) of Ruger, Jennifer </a:t>
            </a:r>
            <a:r>
              <a:rPr lang="en-US" dirty="0" err="1"/>
              <a:t>Prah</a:t>
            </a:r>
            <a:r>
              <a:rPr lang="en-US" dirty="0"/>
              <a:t>. “Toward a theory of a right to health: capability and incompletely theorized agreements.” Yale Journal of Law &amp; the Humanities 18, no. 2 (2006): </a:t>
            </a:r>
            <a:r>
              <a:rPr lang="en-US" dirty="0" smtClean="0"/>
              <a:t>3.</a:t>
            </a:r>
          </a:p>
          <a:p>
            <a:pPr marL="0" indent="0">
              <a:buNone/>
            </a:pPr>
            <a:r>
              <a:rPr lang="en-US" dirty="0" smtClean="0"/>
              <a:t>*</a:t>
            </a:r>
            <a:r>
              <a:rPr lang="en-US" dirty="0"/>
              <a:t>Hamel, Mary Beth, Jennifer </a:t>
            </a:r>
            <a:r>
              <a:rPr lang="en-US" dirty="0" err="1"/>
              <a:t>Prah</a:t>
            </a:r>
            <a:r>
              <a:rPr lang="en-US" dirty="0"/>
              <a:t> Ruger, Theodore W. Ruger, and George J. </a:t>
            </a:r>
            <a:r>
              <a:rPr lang="en-US" dirty="0" err="1"/>
              <a:t>Annas</a:t>
            </a:r>
            <a:r>
              <a:rPr lang="en-US" dirty="0"/>
              <a:t>. “The elusive right to health care under US Law.” N </a:t>
            </a:r>
            <a:r>
              <a:rPr lang="en-US" dirty="0" err="1"/>
              <a:t>Engl</a:t>
            </a:r>
            <a:r>
              <a:rPr lang="en-US" dirty="0"/>
              <a:t> J Med 372, no. 26 (2015): 2558-63</a:t>
            </a:r>
            <a:r>
              <a:rPr lang="en-US" dirty="0" smtClean="0"/>
              <a:t>.</a:t>
            </a:r>
          </a:p>
          <a:p>
            <a:pPr marL="0" indent="0">
              <a:buNone/>
            </a:pPr>
            <a:r>
              <a:rPr lang="en-US" dirty="0" smtClean="0"/>
              <a:t>*</a:t>
            </a:r>
            <a:r>
              <a:rPr lang="en-US" dirty="0"/>
              <a:t>Ruger, Jennifer P. “The moral foundations of health insurance.” Journal of the Association of Physicians 100, no. 1 (2007): 53-57</a:t>
            </a:r>
            <a:r>
              <a:rPr lang="en-US" dirty="0" smtClean="0"/>
              <a:t>.</a:t>
            </a:r>
          </a:p>
          <a:p>
            <a:pPr marL="0" indent="0">
              <a:buNone/>
            </a:pPr>
            <a:endParaRPr lang="en-US" dirty="0"/>
          </a:p>
        </p:txBody>
      </p:sp>
    </p:spTree>
    <p:extLst>
      <p:ext uri="{BB962C8B-B14F-4D97-AF65-F5344CB8AC3E}">
        <p14:creationId xmlns:p14="http://schemas.microsoft.com/office/powerpoint/2010/main" val="4267963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and Expected Utility</a:t>
            </a:r>
            <a:endParaRPr lang="en-US" dirty="0"/>
          </a:p>
        </p:txBody>
      </p:sp>
      <p:sp>
        <p:nvSpPr>
          <p:cNvPr id="3" name="Content Placeholder 2"/>
          <p:cNvSpPr>
            <a:spLocks noGrp="1"/>
          </p:cNvSpPr>
          <p:nvPr>
            <p:ph idx="1"/>
          </p:nvPr>
        </p:nvSpPr>
        <p:spPr/>
        <p:txBody>
          <a:bodyPr>
            <a:normAutofit/>
          </a:bodyPr>
          <a:lstStyle/>
          <a:p>
            <a:r>
              <a:rPr lang="en-US" dirty="0" smtClean="0"/>
              <a:t>What if the utility function is natural log</a:t>
            </a:r>
          </a:p>
          <a:p>
            <a:r>
              <a:rPr lang="en-US" dirty="0" smtClean="0"/>
              <a:t>There are two events, it is equally likely that either will occur</a:t>
            </a:r>
          </a:p>
          <a:p>
            <a:r>
              <a:rPr lang="en-US" dirty="0" smtClean="0"/>
              <a:t>The payoff of one event is 30 and the other is 10</a:t>
            </a:r>
          </a:p>
          <a:p>
            <a:endParaRPr lang="en-US" dirty="0" smtClean="0"/>
          </a:p>
          <a:p>
            <a:r>
              <a:rPr lang="en-US" dirty="0" smtClean="0"/>
              <a:t>Set up this problem for solving the expected value and expected utility</a:t>
            </a:r>
          </a:p>
        </p:txBody>
      </p:sp>
    </p:spTree>
    <p:extLst>
      <p:ext uri="{BB962C8B-B14F-4D97-AF65-F5344CB8AC3E}">
        <p14:creationId xmlns:p14="http://schemas.microsoft.com/office/powerpoint/2010/main" val="205951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34925</TotalTime>
  <Words>4321</Words>
  <Application>Microsoft Office PowerPoint</Application>
  <PresentationFormat>Widescreen</PresentationFormat>
  <Paragraphs>510</Paragraphs>
  <Slides>83</Slides>
  <Notes>4</Notes>
  <HiddenSlides>8</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Calibri Light</vt:lpstr>
      <vt:lpstr>Cambria Math</vt:lpstr>
      <vt:lpstr>Office Theme</vt:lpstr>
      <vt:lpstr>Bitmap Image</vt:lpstr>
      <vt:lpstr>HCMI 5243: Economics of Insurance</vt:lpstr>
      <vt:lpstr>Utility</vt:lpstr>
      <vt:lpstr>Diminishing Marginal Returns</vt:lpstr>
      <vt:lpstr>Expected Value and Expected Utility</vt:lpstr>
      <vt:lpstr>Expected value theory is based on gambling</vt:lpstr>
      <vt:lpstr>Examples</vt:lpstr>
      <vt:lpstr>Expected Value and Expected Utility</vt:lpstr>
      <vt:lpstr>Utility of expected value vs expected utility</vt:lpstr>
      <vt:lpstr>Expected Value and Expected Utility</vt:lpstr>
      <vt:lpstr>Expected Value and Expected Utility</vt:lpstr>
      <vt:lpstr>Expected Value and Expected Utility</vt:lpstr>
      <vt:lpstr>Expected Value and Expected Utility</vt:lpstr>
      <vt:lpstr>Expected Value and Expected Utility</vt:lpstr>
      <vt:lpstr>Diminishing marginal utility</vt:lpstr>
      <vt:lpstr>Risk Premium</vt:lpstr>
      <vt:lpstr>Risk Premium</vt:lpstr>
      <vt:lpstr>Risk Premium</vt:lpstr>
      <vt:lpstr>Let’s do a problem:</vt:lpstr>
      <vt:lpstr>Graphical Representation</vt:lpstr>
      <vt:lpstr>Another problem</vt:lpstr>
      <vt:lpstr>PowerPoint Presentation</vt:lpstr>
      <vt:lpstr>Continuing</vt:lpstr>
      <vt:lpstr>PowerPoint Presentation</vt:lpstr>
      <vt:lpstr>PowerPoint Presentation</vt:lpstr>
      <vt:lpstr>PowerPoint Presentation</vt:lpstr>
      <vt:lpstr>Risk averse vs Risk loving vs Risk neutral</vt:lpstr>
      <vt:lpstr>Role of Insurance</vt:lpstr>
      <vt:lpstr>Role of Insurance</vt:lpstr>
      <vt:lpstr>Role of Insurance</vt:lpstr>
      <vt:lpstr>Role of Insurance</vt:lpstr>
      <vt:lpstr>Role of Insurance</vt:lpstr>
      <vt:lpstr>One final example</vt:lpstr>
      <vt:lpstr>One final example</vt:lpstr>
      <vt:lpstr>One final example</vt:lpstr>
      <vt:lpstr>Theory of the firm</vt:lpstr>
      <vt:lpstr>Diversification and Pooling and the Role of the Standard Deviation</vt:lpstr>
      <vt:lpstr>Diversification and Pooling and the Role of the Standard Deviation</vt:lpstr>
      <vt:lpstr>Diversification and Pooling and the Role of the Standard Deviation</vt:lpstr>
      <vt:lpstr>Law of Large Numbers</vt:lpstr>
      <vt:lpstr>Pooling in Insurance</vt:lpstr>
      <vt:lpstr>Moral Hazard</vt:lpstr>
      <vt:lpstr>Moral Hazard</vt:lpstr>
      <vt:lpstr>PowerPoint Presentation</vt:lpstr>
      <vt:lpstr>Demand for insurance: Risk avoidance vs access</vt:lpstr>
      <vt:lpstr>Demand for Insurance: Access effect</vt:lpstr>
      <vt:lpstr>Demand for Insurance: Access effect</vt:lpstr>
      <vt:lpstr>In fact, the uninsured may have less price elasticity for medical care than the insured</vt:lpstr>
      <vt:lpstr>In fact, the uninsured may have less price elasticity for medical care than the insured</vt:lpstr>
      <vt:lpstr>PowerPoint Presentation</vt:lpstr>
      <vt:lpstr>Implication for cost sharing</vt:lpstr>
      <vt:lpstr>Adverse selection example</vt:lpstr>
      <vt:lpstr>Adverse selection example</vt:lpstr>
      <vt:lpstr>Adverse Selection</vt:lpstr>
      <vt:lpstr>Mitigating Adverse Selection</vt:lpstr>
      <vt:lpstr>Adverse Selection</vt:lpstr>
      <vt:lpstr>Mitigating Adverse Selection</vt:lpstr>
      <vt:lpstr>Moral Hazard</vt:lpstr>
      <vt:lpstr>Mitigating Moral Hazard</vt:lpstr>
      <vt:lpstr>Demand for Insurance</vt:lpstr>
      <vt:lpstr>How much do insurance companies make?</vt:lpstr>
      <vt:lpstr>Insurance Market Structure</vt:lpstr>
      <vt:lpstr>Operating costs</vt:lpstr>
      <vt:lpstr>PowerPoint Presentation</vt:lpstr>
      <vt:lpstr>PowerPoint Presentation</vt:lpstr>
      <vt:lpstr>PowerPoint Presentation</vt:lpstr>
      <vt:lpstr>PowerPoint Presentation</vt:lpstr>
      <vt:lpstr>Readings:</vt:lpstr>
      <vt:lpstr>Arnold Kling’s Three Languages of Politics</vt:lpstr>
      <vt:lpstr>Rights in moral philosophy: Utilitarianism</vt:lpstr>
      <vt:lpstr>Rights in moral philosophy: John Rawls’ Theory of Justice</vt:lpstr>
      <vt:lpstr>Rights in moral philosophy: Communitarianism</vt:lpstr>
      <vt:lpstr>Rights in moral philosophy: Cosmopolitanism</vt:lpstr>
      <vt:lpstr>Rights in moral philosophy: Libertarian</vt:lpstr>
      <vt:lpstr>Rights in moral philosophy: Capabilities approach</vt:lpstr>
      <vt:lpstr>Rights in moral philosophy: Older views</vt:lpstr>
      <vt:lpstr>Rights and Human Rights</vt:lpstr>
      <vt:lpstr>Rights and Human Rights</vt:lpstr>
      <vt:lpstr>Positive and Negative Rights </vt:lpstr>
      <vt:lpstr>Legal and natural rights</vt:lpstr>
      <vt:lpstr>Discussion Questions:</vt:lpstr>
      <vt:lpstr>Federal Laws</vt:lpstr>
      <vt:lpstr>US State Constitutions</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75</cp:revision>
  <dcterms:created xsi:type="dcterms:W3CDTF">2018-08-26T19:46:47Z</dcterms:created>
  <dcterms:modified xsi:type="dcterms:W3CDTF">2020-02-05T23:00:18Z</dcterms:modified>
</cp:coreProperties>
</file>