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5244" autoAdjust="0"/>
  </p:normalViewPr>
  <p:slideViewPr>
    <p:cSldViewPr snapToGrid="0">
      <p:cViewPr varScale="1">
        <p:scale>
          <a:sx n="68" d="100"/>
          <a:sy n="68" d="100"/>
        </p:scale>
        <p:origin x="408" y="62"/>
      </p:cViewPr>
      <p:guideLst/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</a:t>
            </a:r>
            <a:r>
              <a:rPr lang="en-US" dirty="0" smtClean="0"/>
              <a:t>New lessons from Covid-19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</a:t>
            </a:r>
            <a:r>
              <a:rPr lang="en-US" dirty="0" smtClean="0"/>
              <a:t>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&gt;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respond more to information than policy</a:t>
            </a:r>
          </a:p>
          <a:p>
            <a:pPr lvl="1"/>
            <a:r>
              <a:rPr lang="en-US" dirty="0" smtClean="0"/>
              <a:t>Social distancing practice preceded social distancing policies</a:t>
            </a:r>
          </a:p>
          <a:p>
            <a:pPr lvl="1"/>
            <a:r>
              <a:rPr lang="en-US" dirty="0" smtClean="0"/>
              <a:t>People respond more to local numbers of cases and deaths</a:t>
            </a:r>
          </a:p>
          <a:p>
            <a:pPr lvl="1"/>
            <a:r>
              <a:rPr lang="en-US" dirty="0" smtClean="0"/>
              <a:t>People respond little if at all to stay at home orders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84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periods in the healthcare marketplace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Hundreds of thousands or millions of </a:t>
            </a:r>
            <a:r>
              <a:rPr lang="en-US" dirty="0"/>
              <a:t>people </a:t>
            </a:r>
            <a:r>
              <a:rPr lang="en-US" dirty="0" smtClean="0"/>
              <a:t>have lost employer </a:t>
            </a:r>
            <a:r>
              <a:rPr lang="en-US" dirty="0"/>
              <a:t>sponsored insurance </a:t>
            </a:r>
            <a:endParaRPr lang="en-US" dirty="0" smtClean="0"/>
          </a:p>
          <a:p>
            <a:r>
              <a:rPr lang="en-US" dirty="0"/>
              <a:t>CMS is not running a no strings attached Open Enrollment Period (</a:t>
            </a:r>
            <a:r>
              <a:rPr lang="en-US" dirty="0" smtClean="0"/>
              <a:t>OEP)</a:t>
            </a:r>
          </a:p>
          <a:p>
            <a:r>
              <a:rPr lang="en-US" dirty="0" smtClean="0"/>
              <a:t>Special </a:t>
            </a:r>
            <a:r>
              <a:rPr lang="en-US" dirty="0"/>
              <a:t>Enrollment Period (SEP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Right </a:t>
            </a:r>
            <a:r>
              <a:rPr lang="en-US" dirty="0"/>
              <a:t>now the Marketplace is not requiring consumers to upload supporting documentation to verify their eligibility to enroll in a Special Enrollment </a:t>
            </a:r>
            <a:r>
              <a:rPr lang="en-US" dirty="0" smtClean="0"/>
              <a:t>Period</a:t>
            </a:r>
          </a:p>
          <a:p>
            <a:pPr lvl="1"/>
            <a:r>
              <a:rPr lang="en-US" dirty="0" smtClean="0"/>
              <a:t>Consumers </a:t>
            </a:r>
            <a:r>
              <a:rPr lang="en-US" dirty="0"/>
              <a:t>may attest to that information that they </a:t>
            </a:r>
            <a:r>
              <a:rPr lang="en-US" dirty="0" smtClean="0"/>
              <a:t>provide</a:t>
            </a:r>
          </a:p>
          <a:p>
            <a:endParaRPr lang="en-US" dirty="0"/>
          </a:p>
          <a:p>
            <a:r>
              <a:rPr lang="en-US" dirty="0"/>
              <a:t>If a public benefit is easy to access, then lots of people will use the public benefit.  If a public benefit is difficult to access, not many people will use that benefit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SNAP/WIC, Voting, Medicaid, Student aid, ACA SEPs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5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IBNR </a:t>
            </a:r>
            <a:r>
              <a:rPr lang="en-US" dirty="0" smtClean="0"/>
              <a:t>- Incurred </a:t>
            </a:r>
            <a:r>
              <a:rPr lang="en-US" dirty="0"/>
              <a:t>claims But Not Received claims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Clinical entities and organizations won’t provide services and bill the insurer on the same day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slightly </a:t>
            </a:r>
            <a:r>
              <a:rPr lang="en-US" dirty="0"/>
              <a:t>less than half </a:t>
            </a:r>
            <a:r>
              <a:rPr lang="en-US" dirty="0" smtClean="0"/>
              <a:t>of claims arrive </a:t>
            </a:r>
            <a:r>
              <a:rPr lang="en-US" dirty="0"/>
              <a:t>at an insurer within a </a:t>
            </a:r>
            <a:r>
              <a:rPr lang="en-US" dirty="0" smtClean="0"/>
              <a:t>month.</a:t>
            </a:r>
          </a:p>
          <a:p>
            <a:pPr lvl="1"/>
            <a:r>
              <a:rPr lang="en-US" dirty="0" smtClean="0"/>
              <a:t>By </a:t>
            </a:r>
            <a:r>
              <a:rPr lang="en-US" dirty="0"/>
              <a:t>sixty days, close to 90% of all claims would have arrived at the insurer. </a:t>
            </a:r>
            <a:endParaRPr lang="en-US" dirty="0" smtClean="0"/>
          </a:p>
          <a:p>
            <a:pPr lvl="1"/>
            <a:r>
              <a:rPr lang="en-US" dirty="0" smtClean="0"/>
              <a:t>Larger</a:t>
            </a:r>
            <a:r>
              <a:rPr lang="en-US" dirty="0"/>
              <a:t>, more administratively complex </a:t>
            </a:r>
            <a:r>
              <a:rPr lang="en-US" dirty="0" smtClean="0"/>
              <a:t>providers may bill </a:t>
            </a:r>
            <a:r>
              <a:rPr lang="en-US" dirty="0"/>
              <a:t>every </a:t>
            </a:r>
            <a:r>
              <a:rPr lang="en-US" dirty="0" smtClean="0"/>
              <a:t>day.</a:t>
            </a:r>
          </a:p>
          <a:p>
            <a:pPr lvl="1"/>
            <a:r>
              <a:rPr lang="en-US" dirty="0" smtClean="0"/>
              <a:t>Smaller </a:t>
            </a:r>
            <a:r>
              <a:rPr lang="en-US" dirty="0"/>
              <a:t>practices might only bill on the 2nd Tuesday of the month or whenever the pile gets too </a:t>
            </a:r>
            <a:r>
              <a:rPr lang="en-US" dirty="0" smtClean="0"/>
              <a:t>high.</a:t>
            </a:r>
          </a:p>
          <a:p>
            <a:r>
              <a:rPr lang="en-US" dirty="0" smtClean="0"/>
              <a:t>Insurers </a:t>
            </a:r>
            <a:r>
              <a:rPr lang="en-US" dirty="0"/>
              <a:t>and actuaries will take a time period worth of received claims and then multiply that value by an IBNR multiplier. </a:t>
            </a:r>
            <a:endParaRPr lang="en-US" dirty="0" smtClean="0"/>
          </a:p>
          <a:p>
            <a:pPr lvl="1"/>
            <a:r>
              <a:rPr lang="en-US" dirty="0" smtClean="0"/>
              <a:t>Adjusted for day of the weak, season, type of claim,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5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Hospitals are losing money, Insurers making 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From Credit Suisse Hospital Volume </a:t>
            </a:r>
            <a:r>
              <a:rPr lang="en-US" dirty="0" smtClean="0"/>
              <a:t>Tracker April </a:t>
            </a:r>
            <a:r>
              <a:rPr lang="en-US" dirty="0"/>
              <a:t>Survey: </a:t>
            </a:r>
            <a:endParaRPr lang="en-US" dirty="0" smtClean="0"/>
          </a:p>
          <a:p>
            <a:pPr lvl="1"/>
            <a:r>
              <a:rPr lang="en-US" dirty="0" smtClean="0"/>
              <a:t>March </a:t>
            </a:r>
            <a:r>
              <a:rPr lang="en-US" dirty="0"/>
              <a:t>Inpatient Volumes Down 10.9% year over year; </a:t>
            </a:r>
            <a:endParaRPr lang="en-US" dirty="0" smtClean="0"/>
          </a:p>
          <a:p>
            <a:pPr lvl="1"/>
            <a:r>
              <a:rPr lang="en-US" dirty="0" smtClean="0"/>
              <a:t>Outpatient </a:t>
            </a:r>
            <a:r>
              <a:rPr lang="en-US" dirty="0"/>
              <a:t>Visits Down 13.5% </a:t>
            </a:r>
            <a:endParaRPr lang="en-US" dirty="0" smtClean="0"/>
          </a:p>
          <a:p>
            <a:pPr lvl="1"/>
            <a:r>
              <a:rPr lang="en-US" dirty="0" smtClean="0"/>
              <a:t>Inpatient </a:t>
            </a:r>
            <a:r>
              <a:rPr lang="en-US" dirty="0"/>
              <a:t>surgeries down 11.7% in March (down 4.0% for the full first quarter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Outpatient </a:t>
            </a:r>
            <a:r>
              <a:rPr lang="en-US" dirty="0"/>
              <a:t>surgeries down 15.1% (down 2.5% for full </a:t>
            </a:r>
            <a:r>
              <a:rPr lang="en-US" dirty="0" smtClean="0"/>
              <a:t>Q1</a:t>
            </a:r>
          </a:p>
          <a:p>
            <a:r>
              <a:rPr lang="en-US" dirty="0" smtClean="0"/>
              <a:t>April volumes will be down more</a:t>
            </a:r>
          </a:p>
          <a:p>
            <a:r>
              <a:rPr lang="en-US" dirty="0" smtClean="0"/>
              <a:t>High </a:t>
            </a:r>
            <a:r>
              <a:rPr lang="en-US" dirty="0"/>
              <a:t>margin elective procedures have been cancelled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masse</a:t>
            </a:r>
          </a:p>
          <a:p>
            <a:r>
              <a:rPr lang="en-US" dirty="0"/>
              <a:t>Hospitals and physician practices are in a massive hole if they are in primarily fee for service payment regimes because their marginal visits evaporated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Insurers first </a:t>
            </a:r>
            <a:r>
              <a:rPr lang="en-US" dirty="0"/>
              <a:t>quarter results will </a:t>
            </a:r>
            <a:r>
              <a:rPr lang="en-US" dirty="0" smtClean="0"/>
              <a:t>likely either </a:t>
            </a:r>
            <a:r>
              <a:rPr lang="en-US" dirty="0"/>
              <a:t>be in line with </a:t>
            </a:r>
            <a:r>
              <a:rPr lang="en-US" dirty="0" smtClean="0"/>
              <a:t>to significantly </a:t>
            </a:r>
            <a:r>
              <a:rPr lang="en-US" dirty="0"/>
              <a:t>more profitable than expectations </a:t>
            </a:r>
            <a:endParaRPr lang="en-US" dirty="0" smtClean="0"/>
          </a:p>
          <a:p>
            <a:pPr lvl="1"/>
            <a:r>
              <a:rPr lang="en-US" dirty="0" smtClean="0"/>
              <a:t>Lower hospital volumes mean lower claims</a:t>
            </a:r>
          </a:p>
        </p:txBody>
      </p:sp>
    </p:spTree>
    <p:extLst>
      <p:ext uri="{BB962C8B-B14F-4D97-AF65-F5344CB8AC3E}">
        <p14:creationId xmlns:p14="http://schemas.microsoft.com/office/powerpoint/2010/main" val="37232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premium submission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Commercial insurers must submit premiums for 2021 to state regulators for review and approval in </a:t>
            </a:r>
            <a:r>
              <a:rPr lang="en-US" dirty="0" smtClean="0"/>
              <a:t>May and June</a:t>
            </a:r>
          </a:p>
          <a:p>
            <a:r>
              <a:rPr lang="en-US" dirty="0" smtClean="0"/>
              <a:t>Insurers </a:t>
            </a:r>
            <a:r>
              <a:rPr lang="en-US" dirty="0"/>
              <a:t>are not allowed to justify future premium increases based on any losses they expect this year. </a:t>
            </a:r>
            <a:endParaRPr lang="en-US" dirty="0" smtClean="0"/>
          </a:p>
          <a:p>
            <a:pPr lvl="1"/>
            <a:r>
              <a:rPr lang="en-US" dirty="0" smtClean="0"/>
              <a:t>Premium </a:t>
            </a:r>
            <a:r>
              <a:rPr lang="en-US" dirty="0"/>
              <a:t>justifications must be based on assumptions about claims costs for next calendar year.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claims costs are exceptionally high this year, though, insurers might need to replenish surplus in order to remain solvent.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late summer, premiums </a:t>
            </a:r>
            <a:r>
              <a:rPr lang="en-US" dirty="0" smtClean="0"/>
              <a:t>are locked </a:t>
            </a:r>
            <a:r>
              <a:rPr lang="en-US" dirty="0"/>
              <a:t>in and insurers will be unable to change those rates for the duration of the coming calendar year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Uncertainty might reduce number of plans offered in some markets</a:t>
            </a:r>
          </a:p>
          <a:p>
            <a:pPr lvl="1"/>
            <a:r>
              <a:rPr lang="en-US" dirty="0" smtClean="0"/>
              <a:t>Reinsurance and risk corridors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87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layoffs and APTC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income individuals may earn more income through unemployment and stimulus checks than they would have in their jobs</a:t>
            </a:r>
          </a:p>
          <a:p>
            <a:r>
              <a:rPr lang="en-US" dirty="0" smtClean="0"/>
              <a:t>This may affect APTC if they get there health insurance through the ACA marketplaces</a:t>
            </a:r>
          </a:p>
          <a:p>
            <a:pPr lvl="1"/>
            <a:r>
              <a:rPr lang="en-US" dirty="0" smtClean="0"/>
              <a:t>They may have received too large of an APTC</a:t>
            </a:r>
          </a:p>
          <a:p>
            <a:pPr lvl="1"/>
            <a:r>
              <a:rPr lang="en-US" dirty="0" smtClean="0"/>
              <a:t>In this case, there could be a surcharge on their premium, so that they pay more than 9% of their income for insurance on the exchange once the layoff ends.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3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lanced Budget Requirements in the States by Stringency, 2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686" y="33930"/>
            <a:ext cx="3513314" cy="3448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Starve the Beast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Reagan era anti-government slogan</a:t>
            </a:r>
          </a:p>
          <a:p>
            <a:r>
              <a:rPr lang="en-US" dirty="0" smtClean="0"/>
              <a:t>Easier to cut taxes than cut government spending</a:t>
            </a:r>
          </a:p>
          <a:p>
            <a:r>
              <a:rPr lang="en-US" dirty="0" smtClean="0"/>
              <a:t>Deficits and debt force policy makers to cut programs</a:t>
            </a:r>
          </a:p>
          <a:p>
            <a:endParaRPr lang="en-US" dirty="0" smtClean="0"/>
          </a:p>
          <a:p>
            <a:r>
              <a:rPr lang="en-US" dirty="0" smtClean="0"/>
              <a:t>46 states have balanced budget laws (36 in state constitutions)</a:t>
            </a:r>
          </a:p>
          <a:p>
            <a:pPr lvl="1"/>
            <a:r>
              <a:rPr lang="en-US" dirty="0" smtClean="0"/>
              <a:t>So state budgets place even more stress on state policymakers</a:t>
            </a:r>
          </a:p>
          <a:p>
            <a:pPr lvl="1"/>
            <a:r>
              <a:rPr lang="en-US" dirty="0" smtClean="0"/>
              <a:t>Federal support for states during financial crisis is necessary for states to continue to provide high levels of spending</a:t>
            </a:r>
          </a:p>
          <a:p>
            <a:r>
              <a:rPr lang="en-US" dirty="0" smtClean="0"/>
              <a:t>Federal </a:t>
            </a:r>
            <a:r>
              <a:rPr lang="en-US" dirty="0"/>
              <a:t>aid to states and local governments in the latest stimulus package failed in congressional </a:t>
            </a:r>
            <a:r>
              <a:rPr lang="en-US" dirty="0" smtClean="0"/>
              <a:t>negotiations</a:t>
            </a:r>
          </a:p>
        </p:txBody>
      </p:sp>
    </p:spTree>
    <p:extLst>
      <p:ext uri="{BB962C8B-B14F-4D97-AF65-F5344CB8AC3E}">
        <p14:creationId xmlns:p14="http://schemas.microsoft.com/office/powerpoint/2010/main" val="131241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States vary in implementation</a:t>
            </a:r>
          </a:p>
          <a:p>
            <a:r>
              <a:rPr lang="en-US" dirty="0" smtClean="0"/>
              <a:t>Some states purposely place administrative barriers on unemployment applications even for those who qualify</a:t>
            </a:r>
          </a:p>
          <a:p>
            <a:pPr lvl="1"/>
            <a:r>
              <a:rPr lang="en-US" dirty="0" smtClean="0"/>
              <a:t>Long lines, high levels of paperwork, limited submission availability</a:t>
            </a:r>
          </a:p>
          <a:p>
            <a:r>
              <a:rPr lang="en-US" dirty="0" smtClean="0"/>
              <a:t>States keep trust fund to fund unemployment</a:t>
            </a:r>
          </a:p>
          <a:p>
            <a:pPr lvl="1"/>
            <a:r>
              <a:rPr lang="en-US" dirty="0" smtClean="0"/>
              <a:t>These have depleted in the face of the crisis, even in states with few cases.</a:t>
            </a:r>
          </a:p>
          <a:p>
            <a:r>
              <a:rPr lang="en-US" dirty="0" smtClean="0"/>
              <a:t>Fear of exposure may not be </a:t>
            </a:r>
            <a:r>
              <a:rPr lang="en-US" smtClean="0"/>
              <a:t>allowed as an </a:t>
            </a:r>
            <a:r>
              <a:rPr lang="en-US" dirty="0" smtClean="0"/>
              <a:t>acceptable reason to refuse work and continue to receive unemployment benefits in </a:t>
            </a:r>
            <a:r>
              <a:rPr lang="en-US" smtClean="0"/>
              <a:t>some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68877</TotalTime>
  <Words>770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HCMI 4225: New lessons from Covid-19</vt:lpstr>
      <vt:lpstr>Information &gt; Policy</vt:lpstr>
      <vt:lpstr>Enrollment periods in the healthcare marketplace</vt:lpstr>
      <vt:lpstr>IBNR - Incurred claims But Not Received claims</vt:lpstr>
      <vt:lpstr>Hospitals are losing money, Insurers making money</vt:lpstr>
      <vt:lpstr>State premium submission period</vt:lpstr>
      <vt:lpstr>Temporary layoffs and APTC</vt:lpstr>
      <vt:lpstr>Starve the Beast</vt:lpstr>
      <vt:lpstr>Unemployment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183</cp:revision>
  <cp:lastPrinted>2018-11-07T15:31:38Z</cp:lastPrinted>
  <dcterms:created xsi:type="dcterms:W3CDTF">2018-08-26T19:46:47Z</dcterms:created>
  <dcterms:modified xsi:type="dcterms:W3CDTF">2020-04-27T12:52:27Z</dcterms:modified>
</cp:coreProperties>
</file>