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59" r:id="rId21"/>
    <p:sldId id="260" r:id="rId22"/>
    <p:sldId id="261" r:id="rId23"/>
    <p:sldId id="263" r:id="rId24"/>
    <p:sldId id="262" r:id="rId25"/>
    <p:sldId id="264" r:id="rId26"/>
    <p:sldId id="265" r:id="rId27"/>
    <p:sldId id="266" r:id="rId28"/>
    <p:sldId id="267" r:id="rId29"/>
    <p:sldId id="269" r:id="rId30"/>
    <p:sldId id="270" r:id="rId31"/>
    <p:sldId id="271" r:id="rId32"/>
    <p:sldId id="272" r:id="rId33"/>
    <p:sldId id="268" r:id="rId34"/>
    <p:sldId id="25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2482" autoAdjust="0"/>
  </p:normalViewPr>
  <p:slideViewPr>
    <p:cSldViewPr snapToGrid="0">
      <p:cViewPr varScale="1">
        <p:scale>
          <a:sx n="63" d="100"/>
          <a:sy n="63" d="100"/>
        </p:scale>
        <p:origin x="14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4225:	</a:t>
            </a:r>
            <a:r>
              <a:rPr lang="en-US" dirty="0" smtClean="0"/>
              <a:t>The ACA today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Online: </a:t>
            </a:r>
            <a:r>
              <a:rPr lang="en-US" dirty="0" smtClean="0"/>
              <a:t>Mon/Wed </a:t>
            </a:r>
            <a:r>
              <a:rPr lang="en-US" dirty="0" smtClean="0"/>
              <a:t>12:30 PM </a:t>
            </a:r>
            <a:r>
              <a:rPr lang="en-US" dirty="0" smtClean="0"/>
              <a:t>– </a:t>
            </a:r>
            <a:r>
              <a:rPr lang="en-US" dirty="0" smtClean="0"/>
              <a:t>1:45 PM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Affordability and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reduced patients with unmet medical need because of cost</a:t>
            </a:r>
          </a:p>
          <a:p>
            <a:r>
              <a:rPr lang="en-US" dirty="0" smtClean="0"/>
              <a:t>Reduction in OOP</a:t>
            </a:r>
          </a:p>
          <a:p>
            <a:pPr lvl="1"/>
            <a:r>
              <a:rPr lang="en-US" dirty="0" smtClean="0"/>
              <a:t>Average reduction in 2014 of about $205</a:t>
            </a:r>
          </a:p>
          <a:p>
            <a:pPr lvl="1"/>
            <a:r>
              <a:rPr lang="en-US" dirty="0" smtClean="0"/>
              <a:t>Greater reductions among Medicaid expansion covered individuals than subsidized marketplace coverage individuals</a:t>
            </a:r>
          </a:p>
          <a:p>
            <a:r>
              <a:rPr lang="en-US" dirty="0" smtClean="0"/>
              <a:t>Declines in unpaid bills and financial stress over future bills</a:t>
            </a:r>
          </a:p>
          <a:p>
            <a:pPr lvl="1"/>
            <a:r>
              <a:rPr lang="en-US" dirty="0"/>
              <a:t>In Ohio, percentage of expansion enrollees with medical debt fell by nearly half since enrolling in Medicaid (55.8% had debt prior to enrollment, 30.8% had debt at the time of the study)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improvements in self-reported health</a:t>
            </a:r>
          </a:p>
          <a:p>
            <a:r>
              <a:rPr lang="en-US" dirty="0" smtClean="0"/>
              <a:t>Improved outcomes for cardiac patients</a:t>
            </a:r>
          </a:p>
          <a:p>
            <a:r>
              <a:rPr lang="en-US" dirty="0" smtClean="0"/>
              <a:t>Infant Mortality Rate Reductions for expansion states between 2014 and 2016, a period where the rate rose slightly for non-expansion states</a:t>
            </a:r>
          </a:p>
          <a:p>
            <a:pPr lvl="1"/>
            <a:r>
              <a:rPr lang="en-US" dirty="0" smtClean="0"/>
              <a:t>Effect largest among African Americans</a:t>
            </a:r>
          </a:p>
          <a:p>
            <a:r>
              <a:rPr lang="en-US" dirty="0" smtClean="0"/>
              <a:t>Limited of no effect on drug overdoses or alcohol poisonings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matching for expansion population provided large spending savings for expansion states</a:t>
            </a:r>
          </a:p>
          <a:p>
            <a:pPr lvl="1"/>
            <a:r>
              <a:rPr lang="en-US" dirty="0" smtClean="0"/>
              <a:t>No significant increase in state spending on Medicaid, including savings in some states</a:t>
            </a:r>
          </a:p>
          <a:p>
            <a:r>
              <a:rPr lang="en-US" dirty="0" smtClean="0"/>
              <a:t>Possible reduction in overall spending due to spillovers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costs related to behavioral health services, crime and the criminal justice system, and Supplemental Security Income program costs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Lower Medicaid spending per enrollee</a:t>
            </a:r>
          </a:p>
          <a:p>
            <a:pPr lvl="1"/>
            <a:r>
              <a:rPr lang="en-US" dirty="0" smtClean="0"/>
              <a:t>New enrollees generally less expensive than existing enrollees</a:t>
            </a:r>
          </a:p>
          <a:p>
            <a:pPr lvl="1"/>
            <a:r>
              <a:rPr lang="en-US" dirty="0" smtClean="0"/>
              <a:t>First year of enrollment generally more expensive than subsequent years</a:t>
            </a:r>
          </a:p>
          <a:p>
            <a:r>
              <a:rPr lang="en-US" dirty="0" smtClean="0"/>
              <a:t>Medicaid expansion lowers marketplace premiums</a:t>
            </a:r>
          </a:p>
          <a:p>
            <a:pPr lvl="1"/>
            <a:r>
              <a:rPr lang="en-US" dirty="0" smtClean="0"/>
              <a:t>Marketplace enrollees younger and healthier in expansion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9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on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uninsured visits and uncompensated care costs</a:t>
            </a:r>
          </a:p>
          <a:p>
            <a:pPr lvl="1"/>
            <a:r>
              <a:rPr lang="en-US" dirty="0" smtClean="0"/>
              <a:t>Decline in uninsured ED visits and increase in Medicaid-covered ED visits</a:t>
            </a:r>
          </a:p>
          <a:p>
            <a:pPr lvl="1"/>
            <a:r>
              <a:rPr lang="en-US" dirty="0" smtClean="0"/>
              <a:t>Increase in Medicaid-covered substance use disorder treatment facility visits</a:t>
            </a:r>
          </a:p>
          <a:p>
            <a:pPr lvl="1"/>
            <a:r>
              <a:rPr lang="en-US" dirty="0" smtClean="0"/>
              <a:t>Reduced disparity in uninsured </a:t>
            </a:r>
            <a:r>
              <a:rPr lang="en-US" dirty="0"/>
              <a:t>visits between hospitals that treat a disproportionate share of low-income patients (DSH </a:t>
            </a:r>
            <a:r>
              <a:rPr lang="en-US" dirty="0" smtClean="0"/>
              <a:t>hospitals/safety net hospitals) </a:t>
            </a:r>
            <a:r>
              <a:rPr lang="en-US" dirty="0"/>
              <a:t>and those that do </a:t>
            </a:r>
            <a:r>
              <a:rPr lang="en-US" dirty="0" smtClean="0"/>
              <a:t>not</a:t>
            </a:r>
          </a:p>
          <a:p>
            <a:pPr lvl="1"/>
            <a:r>
              <a:rPr lang="en-US" dirty="0" smtClean="0"/>
              <a:t>Improved overall hospital financial performance, reduced probability of closure</a:t>
            </a:r>
          </a:p>
          <a:p>
            <a:pPr lvl="2"/>
            <a:r>
              <a:rPr lang="en-US" dirty="0" smtClean="0"/>
              <a:t>Especially in rural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jobs</a:t>
            </a:r>
          </a:p>
          <a:p>
            <a:r>
              <a:rPr lang="en-US" dirty="0" smtClean="0"/>
              <a:t>Did not reduce employment for low-income workers</a:t>
            </a:r>
          </a:p>
          <a:p>
            <a:r>
              <a:rPr lang="en-US" dirty="0" smtClean="0"/>
              <a:t>Enrollees looking for work reported Medicaid enrollment made it easier to seek employment, those employed reported it made it easier to continue working</a:t>
            </a:r>
          </a:p>
          <a:p>
            <a:r>
              <a:rPr lang="en-US" dirty="0" smtClean="0"/>
              <a:t>Increase volunteering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 Reductions (CSR)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provision of the ACA is that consumers with incomes below 250% FPL are entitled to CSRs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deductibles, copays, and other cost-sharing for low-income </a:t>
            </a:r>
            <a:r>
              <a:rPr lang="en-US" dirty="0" smtClean="0"/>
              <a:t>consumers</a:t>
            </a:r>
          </a:p>
          <a:p>
            <a:pPr lvl="1"/>
            <a:r>
              <a:rPr lang="en-US" dirty="0" smtClean="0"/>
              <a:t>Increases the actuarial value of the plan</a:t>
            </a:r>
          </a:p>
          <a:p>
            <a:r>
              <a:rPr lang="en-US" dirty="0" smtClean="0"/>
              <a:t>HHS was then required to reimburse insurance companies for the CSRs</a:t>
            </a:r>
          </a:p>
          <a:p>
            <a:r>
              <a:rPr lang="en-US" dirty="0" smtClean="0"/>
              <a:t>Reimbursement was opposed by the conservative-majority House of Representatives</a:t>
            </a:r>
          </a:p>
          <a:p>
            <a:pPr lvl="1"/>
            <a:r>
              <a:rPr lang="en-US" dirty="0" smtClean="0"/>
              <a:t>House v Burwell -&gt; House v Azar</a:t>
            </a:r>
          </a:p>
          <a:p>
            <a:pPr lvl="2"/>
            <a:r>
              <a:rPr lang="en-US" dirty="0" smtClean="0"/>
              <a:t>CSR reimbursement payments stopped</a:t>
            </a:r>
          </a:p>
          <a:p>
            <a:r>
              <a:rPr lang="en-US" dirty="0" smtClean="0"/>
              <a:t>Drove up premiums on the marketplace</a:t>
            </a:r>
          </a:p>
        </p:txBody>
      </p:sp>
    </p:spTree>
    <p:extLst>
      <p:ext uri="{BB962C8B-B14F-4D97-AF65-F5344CB8AC3E}">
        <p14:creationId xmlns:p14="http://schemas.microsoft.com/office/powerpoint/2010/main" val="492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Premiums: Skyrocketing?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03184" cy="4351338"/>
          </a:xfrm>
        </p:spPr>
        <p:txBody>
          <a:bodyPr/>
          <a:lstStyle/>
          <a:p>
            <a:r>
              <a:rPr lang="en-US" dirty="0" smtClean="0"/>
              <a:t>Premiums grew by over 6% between 2004 and 2009</a:t>
            </a:r>
          </a:p>
          <a:p>
            <a:r>
              <a:rPr lang="en-US" dirty="0" smtClean="0"/>
              <a:t>If such growth continued, the cost for a family would grow to: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384" y="1616063"/>
            <a:ext cx="5204495" cy="52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670590" y="3717760"/>
          <a:ext cx="1937504" cy="2725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752">
                  <a:extLst>
                    <a:ext uri="{9D8B030D-6E8A-4147-A177-3AD203B41FA5}">
                      <a16:colId xmlns:a16="http://schemas.microsoft.com/office/drawing/2014/main" val="4201426475"/>
                    </a:ext>
                  </a:extLst>
                </a:gridCol>
                <a:gridCol w="968752">
                  <a:extLst>
                    <a:ext uri="{9D8B030D-6E8A-4147-A177-3AD203B41FA5}">
                      <a16:colId xmlns:a16="http://schemas.microsoft.com/office/drawing/2014/main" val="868945342"/>
                    </a:ext>
                  </a:extLst>
                </a:gridCol>
              </a:tblGrid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14190.88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4176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15056.52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10122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15974.97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98392185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16949.44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7350728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17983.35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34998228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19080.34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687994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20244.24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6396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21479.14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0960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22789.37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1861962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24179.52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649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4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Insurance Premiums: Skyrocketing?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41395" cy="4351338"/>
          </a:xfrm>
        </p:spPr>
        <p:txBody>
          <a:bodyPr/>
          <a:lstStyle/>
          <a:p>
            <a:r>
              <a:rPr lang="en-US" dirty="0" smtClean="0"/>
              <a:t>Actual growth rate has ben about 4.3%</a:t>
            </a:r>
            <a:endParaRPr lang="en-US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116" y="1767138"/>
            <a:ext cx="664845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83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igure G: Percentage of Firms Offering Health Benefits, by Firm Size, 1999-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04" y="1673435"/>
            <a:ext cx="6686550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MLR and premiums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in premiums will be tied to increases in healthcare spending by MLR regulations</a:t>
            </a:r>
          </a:p>
          <a:p>
            <a:endParaRPr lang="en-US" dirty="0"/>
          </a:p>
        </p:txBody>
      </p:sp>
      <p:pic>
        <p:nvPicPr>
          <p:cNvPr id="1026" name="Picture 2" descr="slow and steady vs herky-jerky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01294"/>
            <a:ext cx="45720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-245269"/>
            <a:ext cx="10515600" cy="1325563"/>
          </a:xfrm>
        </p:spPr>
        <p:txBody>
          <a:bodyPr/>
          <a:lstStyle/>
          <a:p>
            <a:r>
              <a:rPr lang="en-US" dirty="0" smtClean="0"/>
              <a:t>Opinion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6606"/>
            <a:ext cx="10515600" cy="4351338"/>
          </a:xfrm>
        </p:spPr>
        <p:txBody>
          <a:bodyPr/>
          <a:lstStyle/>
          <a:p>
            <a:r>
              <a:rPr lang="en-US" dirty="0" smtClean="0"/>
              <a:t>Pew and Kaiser are main health policy opinion pollsters</a:t>
            </a:r>
          </a:p>
          <a:p>
            <a:r>
              <a:rPr lang="en-US" dirty="0" smtClean="0"/>
              <a:t>March 2017, ¼ of people thought ACA was repealed (Pew)</a:t>
            </a:r>
          </a:p>
          <a:p>
            <a:r>
              <a:rPr lang="en-US" dirty="0" smtClean="0"/>
              <a:t>September 2017, ½ of people thought ACA marketplaces collapsing (Kaiser)</a:t>
            </a:r>
          </a:p>
          <a:p>
            <a:endParaRPr lang="en-US" dirty="0" smtClean="0"/>
          </a:p>
        </p:txBody>
      </p:sp>
      <p:pic>
        <p:nvPicPr>
          <p:cNvPr id="1026" name="Picture 2" descr="Majority of Democrats favor a single national government program to provide health care cover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488" y="2802223"/>
            <a:ext cx="609600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jority continues to say ensuring health care coverage is a government responsi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2723959"/>
            <a:ext cx="3952875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009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1: Quality, Affordable Health Care for All Americans.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largest title of the ACA, measured in number of key provisions or in total spending and </a:t>
            </a:r>
            <a:r>
              <a:rPr lang="en-US" dirty="0" smtClean="0"/>
              <a:t>revenue</a:t>
            </a:r>
          </a:p>
          <a:p>
            <a:pPr lvl="1"/>
            <a:r>
              <a:rPr lang="en-US" dirty="0" smtClean="0"/>
              <a:t>Title </a:t>
            </a:r>
            <a:r>
              <a:rPr lang="en-US" dirty="0"/>
              <a:t>I focuses on the private health insurance </a:t>
            </a:r>
            <a:r>
              <a:rPr lang="en-US" dirty="0" smtClean="0"/>
              <a:t>sector.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orty-nine </a:t>
            </a:r>
            <a:r>
              <a:rPr lang="en-US" dirty="0"/>
              <a:t>provisions, </a:t>
            </a:r>
            <a:endParaRPr lang="en-US" dirty="0" smtClean="0"/>
          </a:p>
          <a:p>
            <a:pPr lvl="1"/>
            <a:r>
              <a:rPr lang="en-US" dirty="0" smtClean="0"/>
              <a:t>$</a:t>
            </a:r>
            <a:r>
              <a:rPr lang="en-US" dirty="0"/>
              <a:t>509 billion in spending, $81 billion in </a:t>
            </a:r>
            <a:r>
              <a:rPr lang="en-US" dirty="0" smtClean="0"/>
              <a:t>revenue,</a:t>
            </a:r>
          </a:p>
          <a:p>
            <a:pPr lvl="1"/>
            <a:r>
              <a:rPr lang="en-US" dirty="0" smtClean="0"/>
              <a:t>88 </a:t>
            </a:r>
            <a:r>
              <a:rPr lang="en-US" dirty="0"/>
              <a:t>percent implemented. </a:t>
            </a:r>
            <a:endParaRPr lang="en-US" dirty="0" smtClean="0"/>
          </a:p>
          <a:p>
            <a:r>
              <a:rPr lang="en-US" dirty="0" smtClean="0"/>
              <a:t>High-profile </a:t>
            </a:r>
            <a:r>
              <a:rPr lang="en-US" dirty="0"/>
              <a:t>provisions such as the creation of health insurance marketplaces, premium tax credits, employer and individual mandates, community rating requirements, and the ban on lifetime caps on coverage, among others.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of 2019, 11.4 million Americans are covered by marketplace health insurance plans, down slightly from the peak of 12.7 million in 2016 (Kaiser Family Foundation 2019).</a:t>
            </a:r>
          </a:p>
        </p:txBody>
      </p:sp>
    </p:spTree>
    <p:extLst>
      <p:ext uri="{BB962C8B-B14F-4D97-AF65-F5344CB8AC3E}">
        <p14:creationId xmlns:p14="http://schemas.microsoft.com/office/powerpoint/2010/main" val="4190188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II: The Role of Public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Medicaid expansion</a:t>
            </a:r>
          </a:p>
          <a:p>
            <a:pPr lvl="1"/>
            <a:r>
              <a:rPr lang="en-US" dirty="0" smtClean="0"/>
              <a:t>Seventeen provisions, $459 </a:t>
            </a:r>
            <a:r>
              <a:rPr lang="en-US" dirty="0"/>
              <a:t>billion in spending, $53 billion in revenue, </a:t>
            </a:r>
            <a:endParaRPr lang="en-US" dirty="0" smtClean="0"/>
          </a:p>
          <a:p>
            <a:pPr lvl="1"/>
            <a:r>
              <a:rPr lang="en-US" dirty="0" smtClean="0"/>
              <a:t>78 </a:t>
            </a:r>
            <a:r>
              <a:rPr lang="en-US" dirty="0"/>
              <a:t>percent </a:t>
            </a:r>
            <a:r>
              <a:rPr lang="en-US" dirty="0" smtClean="0"/>
              <a:t>implemented</a:t>
            </a:r>
          </a:p>
          <a:p>
            <a:pPr lvl="1"/>
            <a:r>
              <a:rPr lang="en-US" dirty="0" smtClean="0"/>
              <a:t>Meant </a:t>
            </a:r>
            <a:r>
              <a:rPr lang="en-US" dirty="0"/>
              <a:t>to cover all adults ages nineteen through sixty-four living in families with income below 138 percent of the federal poverty level on January 1, </a:t>
            </a:r>
            <a:r>
              <a:rPr lang="en-US" dirty="0" smtClean="0"/>
              <a:t>2014.</a:t>
            </a:r>
          </a:p>
          <a:p>
            <a:pPr lvl="1"/>
            <a:r>
              <a:rPr lang="en-US" dirty="0" smtClean="0"/>
              <a:t>Instead</a:t>
            </a:r>
            <a:r>
              <a:rPr lang="en-US" dirty="0"/>
              <a:t>, a Supreme Court ruling rendered this expansion effectively optional for states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Twenty-four </a:t>
            </a:r>
            <a:r>
              <a:rPr lang="en-US" dirty="0"/>
              <a:t>states plus the District of Columbia chose to expand Medicaid on or before January 2014; </a:t>
            </a:r>
            <a:endParaRPr lang="en-US" dirty="0" smtClean="0"/>
          </a:p>
          <a:p>
            <a:pPr lvl="1"/>
            <a:r>
              <a:rPr lang="en-US" dirty="0" smtClean="0"/>
              <a:t>about </a:t>
            </a:r>
            <a:r>
              <a:rPr lang="en-US" dirty="0"/>
              <a:t>half of the target population of low-income nonelderly adults. 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of 2019, 64 percent of the adults in the expansion population live in states in which Medicaid expansion has been implemented or in which implementation is pending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14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III: Improving the Quality and Efficiency of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Thirty-five </a:t>
            </a:r>
            <a:r>
              <a:rPr lang="en-US" dirty="0"/>
              <a:t>key provisions, $54 billion in spending, $450 billion in revenue, </a:t>
            </a:r>
            <a:endParaRPr lang="en-US" dirty="0" smtClean="0"/>
          </a:p>
          <a:p>
            <a:pPr lvl="1"/>
            <a:r>
              <a:rPr lang="en-US" dirty="0" smtClean="0"/>
              <a:t>96 </a:t>
            </a:r>
            <a:r>
              <a:rPr lang="en-US" dirty="0"/>
              <a:t>percent implemented. </a:t>
            </a:r>
            <a:endParaRPr lang="en-US" dirty="0" smtClean="0"/>
          </a:p>
          <a:p>
            <a:r>
              <a:rPr lang="en-US" dirty="0" smtClean="0"/>
              <a:t>Intended </a:t>
            </a:r>
            <a:r>
              <a:rPr lang="en-US" dirty="0"/>
              <a:t>to improve the quality of care (or at least not degrade it) while reducing federal payments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Aka delivery-system </a:t>
            </a:r>
            <a:r>
              <a:rPr lang="en-US" dirty="0"/>
              <a:t>reform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Cuts </a:t>
            </a:r>
            <a:r>
              <a:rPr lang="en-US" dirty="0"/>
              <a:t>in Medicare payments to Medicare Advantage plans and to hospitals; together, CBO scored these cuts as achieving $290 billion in savings over the 2010 to 2019 scoring window. </a:t>
            </a:r>
            <a:endParaRPr lang="en-US" dirty="0" smtClean="0"/>
          </a:p>
          <a:p>
            <a:r>
              <a:rPr lang="en-US" dirty="0" smtClean="0"/>
              <a:t>Expanded </a:t>
            </a:r>
            <a:r>
              <a:rPr lang="en-US" dirty="0"/>
              <a:t>quality measurement and value-based purchasing initiatives, and also created the Center for Medicare and Medicaid Innovation to facilitate the development and diffusion of innovations in Medicare </a:t>
            </a:r>
            <a:r>
              <a:rPr lang="en-US" dirty="0" smtClean="0"/>
              <a:t>policy</a:t>
            </a:r>
          </a:p>
          <a:p>
            <a:r>
              <a:rPr lang="en-US" dirty="0"/>
              <a:t>I</a:t>
            </a:r>
            <a:r>
              <a:rPr lang="en-US" dirty="0" smtClean="0"/>
              <a:t>ntroduced </a:t>
            </a:r>
            <a:r>
              <a:rPr lang="en-US" dirty="0"/>
              <a:t>innovative payment models for Medicare such as the Shared Savings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spurred </a:t>
            </a:r>
            <a:r>
              <a:rPr lang="en-US" dirty="0"/>
              <a:t>the growth of accountable care organizations, and expanded pilot projects of bundled payments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Created (but not implemented) the Independent </a:t>
            </a:r>
            <a:r>
              <a:rPr lang="en-US" dirty="0"/>
              <a:t>Payment Advisory </a:t>
            </a:r>
            <a:r>
              <a:rPr lang="en-US" dirty="0" smtClean="0"/>
              <a:t>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42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IV: Prevention of Chronic Disease and Improving Public Health.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/>
              <a:t>18 billion in spending and $1 billion in </a:t>
            </a:r>
            <a:r>
              <a:rPr lang="en-US" dirty="0" smtClean="0"/>
              <a:t>revenue, 19 provisions</a:t>
            </a:r>
          </a:p>
          <a:p>
            <a:pPr lvl="1"/>
            <a:r>
              <a:rPr lang="en-US" dirty="0" smtClean="0"/>
              <a:t>85 </a:t>
            </a:r>
            <a:r>
              <a:rPr lang="en-US" dirty="0"/>
              <a:t>percent implemented. </a:t>
            </a:r>
            <a:endParaRPr lang="en-US" dirty="0" smtClean="0"/>
          </a:p>
          <a:p>
            <a:r>
              <a:rPr lang="en-US" dirty="0" smtClean="0"/>
              <a:t>Creation </a:t>
            </a:r>
            <a:r>
              <a:rPr lang="en-US" dirty="0"/>
              <a:t>of the Prevention and Public Health Fund. </a:t>
            </a:r>
            <a:endParaRPr lang="en-US" dirty="0" smtClean="0"/>
          </a:p>
          <a:p>
            <a:r>
              <a:rPr lang="en-US" dirty="0" smtClean="0"/>
              <a:t>Regulation expansions</a:t>
            </a:r>
          </a:p>
          <a:p>
            <a:pPr lvl="1"/>
            <a:r>
              <a:rPr lang="en-US" dirty="0" smtClean="0"/>
              <a:t>Nutrition </a:t>
            </a:r>
            <a:r>
              <a:rPr lang="en-US" dirty="0"/>
              <a:t>labeling for restaurant </a:t>
            </a:r>
            <a:r>
              <a:rPr lang="en-US" dirty="0" smtClean="0"/>
              <a:t>menus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</a:t>
            </a:r>
            <a:r>
              <a:rPr lang="en-US" dirty="0"/>
              <a:t>firms provide break time and lactation space for employees who are nursing </a:t>
            </a:r>
            <a:r>
              <a:rPr lang="en-US" dirty="0" smtClean="0"/>
              <a:t>mothers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66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V: Health Care Workforce.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/>
              <a:t>18 billion in spending and zero </a:t>
            </a:r>
            <a:r>
              <a:rPr lang="en-US" dirty="0" smtClean="0"/>
              <a:t>revenue,</a:t>
            </a:r>
          </a:p>
          <a:p>
            <a:r>
              <a:rPr lang="en-US" dirty="0" smtClean="0"/>
              <a:t>Eight </a:t>
            </a:r>
            <a:r>
              <a:rPr lang="en-US" dirty="0"/>
              <a:t>of its nine key provisions— 94 percent—were implemented. </a:t>
            </a:r>
            <a:endParaRPr lang="en-US" dirty="0" smtClean="0"/>
          </a:p>
          <a:p>
            <a:r>
              <a:rPr lang="en-US" dirty="0" smtClean="0"/>
              <a:t>Grant programs and residency regulation</a:t>
            </a:r>
          </a:p>
          <a:p>
            <a:r>
              <a:rPr lang="en-US" dirty="0" smtClean="0"/>
              <a:t>Unimplemented provision </a:t>
            </a:r>
            <a:r>
              <a:rPr lang="en-US" dirty="0"/>
              <a:t>established a National Health Care Workforce Commission, and members were appointed in September 2010. Congress, however, never appropriated the money for the commission, which has therefore never </a:t>
            </a:r>
            <a:r>
              <a:rPr lang="en-US" dirty="0" smtClean="0"/>
              <a:t>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40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VI: Transparency and Program Integrity.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$3 billion spending and $7 billion in revenue, </a:t>
            </a:r>
          </a:p>
          <a:p>
            <a:r>
              <a:rPr lang="en-US" dirty="0" smtClean="0"/>
              <a:t>90 </a:t>
            </a:r>
            <a:r>
              <a:rPr lang="en-US" dirty="0"/>
              <a:t>percent </a:t>
            </a:r>
            <a:r>
              <a:rPr lang="en-US" dirty="0" smtClean="0"/>
              <a:t>implemented</a:t>
            </a:r>
          </a:p>
          <a:p>
            <a:r>
              <a:rPr lang="en-US" dirty="0" smtClean="0"/>
              <a:t>43 provisions</a:t>
            </a:r>
          </a:p>
          <a:p>
            <a:pPr lvl="1"/>
            <a:r>
              <a:rPr lang="en-US" dirty="0" smtClean="0"/>
              <a:t>prevent </a:t>
            </a:r>
            <a:r>
              <a:rPr lang="en-US" dirty="0"/>
              <a:t>fraud, including the creation of provider data banks for Medicare and </a:t>
            </a:r>
            <a:r>
              <a:rPr lang="en-US" dirty="0" smtClean="0"/>
              <a:t>Medicaid</a:t>
            </a:r>
          </a:p>
          <a:p>
            <a:pPr lvl="1"/>
            <a:r>
              <a:rPr lang="en-US" dirty="0" smtClean="0"/>
              <a:t>Elder </a:t>
            </a:r>
            <a:r>
              <a:rPr lang="en-US" dirty="0"/>
              <a:t>Justice Act, intended to prevent abuse, neglect, and exploitation of older Americans; </a:t>
            </a:r>
            <a:endParaRPr lang="en-US" dirty="0" smtClean="0"/>
          </a:p>
          <a:p>
            <a:pPr lvl="1"/>
            <a:r>
              <a:rPr lang="en-US" dirty="0" smtClean="0"/>
              <a:t>Physician </a:t>
            </a:r>
            <a:r>
              <a:rPr lang="en-US" dirty="0"/>
              <a:t>Payments Sunshine Act, which requires pharmaceutical companies and drug manufacturers to report payments to physicians;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reation </a:t>
            </a:r>
            <a:r>
              <a:rPr lang="en-US" dirty="0"/>
              <a:t>of the Patient-Centered Outcomes Research Institute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Could have been implemented separately, but included in part to provide revenue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04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VII: Improving Access to Innovative Medical Therapies.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zero spending and $7 billion in revenue </a:t>
            </a:r>
            <a:endParaRPr lang="en-US" dirty="0" smtClean="0"/>
          </a:p>
          <a:p>
            <a:r>
              <a:rPr lang="en-US" dirty="0" smtClean="0"/>
              <a:t>Seven </a:t>
            </a:r>
            <a:r>
              <a:rPr lang="en-US" dirty="0"/>
              <a:t>key provisions, </a:t>
            </a:r>
            <a:r>
              <a:rPr lang="en-US" dirty="0" smtClean="0"/>
              <a:t>fully implemented</a:t>
            </a:r>
          </a:p>
          <a:p>
            <a:r>
              <a:rPr lang="en-US" dirty="0"/>
              <a:t>A</a:t>
            </a:r>
            <a:r>
              <a:rPr lang="en-US" dirty="0" smtClean="0"/>
              <a:t>dopted </a:t>
            </a:r>
            <a:r>
              <a:rPr lang="en-US" dirty="0"/>
              <a:t>the Biologics Price Competition and Innovation Act of 2009 (BPCI Act), intended to create a simplified path for the approval of “biosimilar” therapies—essentially, generic versions of biological products approved by the Food and Drug Administration (FDA). </a:t>
            </a:r>
            <a:endParaRPr lang="en-US" dirty="0" smtClean="0"/>
          </a:p>
          <a:p>
            <a:pPr lvl="1"/>
            <a:r>
              <a:rPr lang="en-US" dirty="0" smtClean="0"/>
              <a:t>Only limited success</a:t>
            </a:r>
          </a:p>
          <a:p>
            <a:r>
              <a:rPr lang="en-US" dirty="0" smtClean="0"/>
              <a:t>Expanded </a:t>
            </a:r>
            <a:r>
              <a:rPr lang="en-US" dirty="0"/>
              <a:t>the 340B Drug Pricing Program in Medicaid, effectively increasing the number of hospitals that receive drug rebates from manufacturers.</a:t>
            </a:r>
          </a:p>
        </p:txBody>
      </p:sp>
    </p:spTree>
    <p:extLst>
      <p:ext uri="{BB962C8B-B14F-4D97-AF65-F5344CB8AC3E}">
        <p14:creationId xmlns:p14="http://schemas.microsoft.com/office/powerpoint/2010/main" val="1606379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VIII: Community Living Assistance Services and Supports.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Act</a:t>
            </a:r>
          </a:p>
          <a:p>
            <a:r>
              <a:rPr lang="en-US" dirty="0" smtClean="0"/>
              <a:t>zero </a:t>
            </a:r>
            <a:r>
              <a:rPr lang="en-US" dirty="0"/>
              <a:t>spending and a stated $70 billion in forecast </a:t>
            </a:r>
            <a:r>
              <a:rPr lang="en-US" dirty="0" smtClean="0"/>
              <a:t>revenue</a:t>
            </a:r>
          </a:p>
          <a:p>
            <a:r>
              <a:rPr lang="en-US" dirty="0" smtClean="0"/>
              <a:t>One provision, not </a:t>
            </a:r>
            <a:r>
              <a:rPr lang="en-US" dirty="0"/>
              <a:t>implemented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Intended </a:t>
            </a:r>
            <a:r>
              <a:rPr lang="en-US" dirty="0"/>
              <a:t>to create an insurance-like program that would cover expenses for services required to help disabled individuals remain living in the community rather than having to move to a nursing home.</a:t>
            </a:r>
          </a:p>
        </p:txBody>
      </p:sp>
    </p:spTree>
    <p:extLst>
      <p:ext uri="{BB962C8B-B14F-4D97-AF65-F5344CB8AC3E}">
        <p14:creationId xmlns:p14="http://schemas.microsoft.com/office/powerpoint/2010/main" val="3550430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IX: Revenue Provisions.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1678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Projected </a:t>
            </a:r>
            <a:r>
              <a:rPr lang="en-US" dirty="0"/>
              <a:t>to raise $438 billion between 2010 and </a:t>
            </a:r>
            <a:r>
              <a:rPr lang="en-US" dirty="0" smtClean="0"/>
              <a:t>2019, 19 provisions, 79% implemented</a:t>
            </a:r>
          </a:p>
          <a:p>
            <a:r>
              <a:rPr lang="en-US" dirty="0" smtClean="0"/>
              <a:t>Medicare tax on high income individuals and on unearned income</a:t>
            </a:r>
          </a:p>
          <a:p>
            <a:pPr lvl="1"/>
            <a:r>
              <a:rPr lang="en-US" dirty="0"/>
              <a:t>property </a:t>
            </a:r>
            <a:r>
              <a:rPr lang="en-US" dirty="0" smtClean="0"/>
              <a:t>income, </a:t>
            </a:r>
            <a:r>
              <a:rPr lang="en-US" dirty="0"/>
              <a:t>inheritance, </a:t>
            </a:r>
            <a:r>
              <a:rPr lang="en-US" dirty="0" smtClean="0"/>
              <a:t>pensions, </a:t>
            </a:r>
            <a:r>
              <a:rPr lang="en-US" dirty="0"/>
              <a:t>and payments received from public </a:t>
            </a:r>
            <a:r>
              <a:rPr lang="en-US" dirty="0" smtClean="0"/>
              <a:t>welfare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980" y="1876425"/>
            <a:ext cx="6324600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4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Medicaid </a:t>
            </a:r>
            <a:r>
              <a:rPr lang="en-US" dirty="0"/>
              <a:t>expansion </a:t>
            </a:r>
            <a:endParaRPr lang="en-US" dirty="0" smtClean="0"/>
          </a:p>
          <a:p>
            <a:pPr lvl="1"/>
            <a:r>
              <a:rPr lang="en-US" dirty="0"/>
              <a:t>National Federation of Independent Business v. </a:t>
            </a:r>
            <a:r>
              <a:rPr lang="en-US" dirty="0" err="1"/>
              <a:t>Sebelius</a:t>
            </a:r>
            <a:endParaRPr lang="en-US" dirty="0" smtClean="0"/>
          </a:p>
          <a:p>
            <a:r>
              <a:rPr lang="en-US" dirty="0" smtClean="0"/>
              <a:t>Cost-sharing </a:t>
            </a:r>
            <a:r>
              <a:rPr lang="en-US" dirty="0"/>
              <a:t>reductions </a:t>
            </a:r>
            <a:endParaRPr lang="en-US" dirty="0" smtClean="0"/>
          </a:p>
          <a:p>
            <a:pPr lvl="1"/>
            <a:r>
              <a:rPr lang="en-US" dirty="0" smtClean="0"/>
              <a:t>House </a:t>
            </a:r>
            <a:r>
              <a:rPr lang="en-US" dirty="0"/>
              <a:t>v. </a:t>
            </a:r>
            <a:r>
              <a:rPr lang="en-US" dirty="0" smtClean="0"/>
              <a:t>Burwell</a:t>
            </a:r>
          </a:p>
          <a:p>
            <a:pPr lvl="1"/>
            <a:r>
              <a:rPr lang="en-US" dirty="0" smtClean="0"/>
              <a:t>Payments meant </a:t>
            </a:r>
            <a:r>
              <a:rPr lang="en-US" dirty="0"/>
              <a:t>to reimburse insurers for adhering to ACA rules that require them to limit the out-of-pocket costs of their low-income </a:t>
            </a:r>
            <a:r>
              <a:rPr lang="en-US" dirty="0" smtClean="0"/>
              <a:t>enrollees</a:t>
            </a:r>
          </a:p>
          <a:p>
            <a:pPr lvl="1"/>
            <a:r>
              <a:rPr lang="en-US" dirty="0" smtClean="0"/>
              <a:t>Money never appropriated</a:t>
            </a:r>
          </a:p>
          <a:p>
            <a:pPr lvl="1"/>
            <a:r>
              <a:rPr lang="en-US" dirty="0" smtClean="0"/>
              <a:t>Trump scrapped attempts to appropriate money</a:t>
            </a:r>
          </a:p>
          <a:p>
            <a:pPr lvl="1"/>
            <a:r>
              <a:rPr lang="en-US" dirty="0" smtClean="0"/>
              <a:t>Lead to “silver loading”</a:t>
            </a:r>
          </a:p>
          <a:p>
            <a:r>
              <a:rPr lang="en-US" dirty="0" smtClean="0"/>
              <a:t>Contraceptive coverage</a:t>
            </a:r>
          </a:p>
          <a:p>
            <a:pPr lvl="1"/>
            <a:r>
              <a:rPr lang="en-US" dirty="0"/>
              <a:t>Burwell v. Hobby Lobby</a:t>
            </a:r>
          </a:p>
        </p:txBody>
      </p:sp>
    </p:spTree>
    <p:extLst>
      <p:ext uri="{BB962C8B-B14F-4D97-AF65-F5344CB8AC3E}">
        <p14:creationId xmlns:p14="http://schemas.microsoft.com/office/powerpoint/2010/main" val="14372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US citizens and legal residents with income up to 138% FPL qualify for coverage in participating states</a:t>
            </a:r>
          </a:p>
          <a:p>
            <a:r>
              <a:rPr lang="en-US" dirty="0" smtClean="0"/>
              <a:t>Led to large growth in enrollment in participating states, smaller growth in non-participating states</a:t>
            </a:r>
          </a:p>
          <a:p>
            <a:r>
              <a:rPr lang="en-US" dirty="0" smtClean="0"/>
              <a:t>Reduction in uninsured rates, especially among low-income individuals</a:t>
            </a:r>
          </a:p>
          <a:p>
            <a:r>
              <a:rPr lang="en-US" dirty="0" smtClean="0"/>
              <a:t>Partial Woodwork effect/welcome mat effect</a:t>
            </a:r>
          </a:p>
          <a:p>
            <a:pPr lvl="1"/>
            <a:r>
              <a:rPr lang="en-US" dirty="0" smtClean="0"/>
              <a:t>Growth among individuals who were previously eligible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Born to fail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1099 </a:t>
            </a:r>
            <a:r>
              <a:rPr lang="en-US" dirty="0"/>
              <a:t>reporting provision </a:t>
            </a:r>
            <a:endParaRPr lang="en-US" dirty="0" smtClean="0"/>
          </a:p>
          <a:p>
            <a:pPr lvl="1"/>
            <a:r>
              <a:rPr lang="en-US" dirty="0" smtClean="0"/>
              <a:t>Repealed by congress in April 2011</a:t>
            </a:r>
          </a:p>
          <a:p>
            <a:r>
              <a:rPr lang="en-US" dirty="0"/>
              <a:t>Community Living Assistance Services and </a:t>
            </a:r>
            <a:r>
              <a:rPr lang="en-US" dirty="0" smtClean="0"/>
              <a:t>Supports (CLASS) </a:t>
            </a:r>
            <a:r>
              <a:rPr lang="en-US" dirty="0"/>
              <a:t>Act </a:t>
            </a:r>
            <a:endParaRPr lang="en-US" dirty="0" smtClean="0"/>
          </a:p>
          <a:p>
            <a:pPr lvl="1"/>
            <a:r>
              <a:rPr lang="en-US" dirty="0" smtClean="0"/>
              <a:t>Required to be self-sustaining</a:t>
            </a:r>
          </a:p>
          <a:p>
            <a:pPr lvl="1"/>
            <a:r>
              <a:rPr lang="en-US" dirty="0" smtClean="0"/>
              <a:t>Capped premiums for low income and student enrollees</a:t>
            </a:r>
          </a:p>
          <a:p>
            <a:pPr lvl="1"/>
            <a:r>
              <a:rPr lang="en-US" dirty="0" smtClean="0"/>
              <a:t>Premiums go into 10-year CBO window, outlays come later</a:t>
            </a:r>
          </a:p>
          <a:p>
            <a:r>
              <a:rPr lang="en-US" dirty="0" smtClean="0"/>
              <a:t>Co-ops</a:t>
            </a:r>
          </a:p>
          <a:p>
            <a:pPr lvl="1"/>
            <a:r>
              <a:rPr lang="en-US" dirty="0" smtClean="0"/>
              <a:t>Proposed loans to co-op insurance plans</a:t>
            </a:r>
          </a:p>
          <a:p>
            <a:pPr lvl="1"/>
            <a:r>
              <a:rPr lang="en-US" dirty="0" smtClean="0"/>
              <a:t>23 programs initially took part, political failure to support and difficult market led to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282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group pressure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Cadillac tax</a:t>
            </a:r>
          </a:p>
          <a:p>
            <a:r>
              <a:rPr lang="en-US" dirty="0" smtClean="0"/>
              <a:t>Medical </a:t>
            </a:r>
            <a:r>
              <a:rPr lang="en-US" dirty="0"/>
              <a:t>device tax </a:t>
            </a:r>
            <a:endParaRPr lang="en-US" dirty="0" smtClean="0"/>
          </a:p>
          <a:p>
            <a:r>
              <a:rPr lang="en-US" dirty="0" smtClean="0"/>
              <a:t>IPAB </a:t>
            </a:r>
          </a:p>
          <a:p>
            <a:r>
              <a:rPr lang="en-US" dirty="0" smtClean="0"/>
              <a:t>DSH </a:t>
            </a:r>
            <a:r>
              <a:rPr lang="en-US" dirty="0"/>
              <a:t>cuts </a:t>
            </a:r>
            <a:endParaRPr lang="en-US" dirty="0" smtClean="0"/>
          </a:p>
          <a:p>
            <a:r>
              <a:rPr lang="en-US" dirty="0" smtClean="0"/>
              <a:t>Free </a:t>
            </a:r>
            <a:r>
              <a:rPr lang="en-US" dirty="0"/>
              <a:t>Choice vouchers </a:t>
            </a:r>
            <a:endParaRPr lang="en-US" dirty="0" smtClean="0"/>
          </a:p>
          <a:p>
            <a:pPr lvl="1"/>
            <a:r>
              <a:rPr lang="en-US" dirty="0" smtClean="0"/>
              <a:t>Allow low income employees to buy subsidized marketplace insurance rather than get employer based insurance</a:t>
            </a:r>
          </a:p>
          <a:p>
            <a:r>
              <a:rPr lang="en-US" dirty="0" smtClean="0"/>
              <a:t>Menu labeling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47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to thrive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Multistate </a:t>
            </a:r>
            <a:r>
              <a:rPr lang="en-US" dirty="0"/>
              <a:t>compacts </a:t>
            </a:r>
            <a:r>
              <a:rPr lang="en-US" dirty="0" smtClean="0"/>
              <a:t>and multistate plans</a:t>
            </a:r>
          </a:p>
          <a:p>
            <a:pPr lvl="1"/>
            <a:r>
              <a:rPr lang="en-US" dirty="0" smtClean="0"/>
              <a:t>Allows plans to be sold across state lines – no state has legalized such actions</a:t>
            </a:r>
          </a:p>
          <a:p>
            <a:r>
              <a:rPr lang="en-US" dirty="0" err="1" smtClean="0"/>
              <a:t>Biosimilars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generic drug industry works as well as it does because small-molecule compounds are easy to copy and cheap to manufacture. Biologics, in contrast, are large-molecule, </a:t>
            </a:r>
            <a:r>
              <a:rPr lang="en-US" dirty="0" smtClean="0"/>
              <a:t>protein based drugs that are much harder to copy</a:t>
            </a:r>
          </a:p>
          <a:p>
            <a:r>
              <a:rPr lang="en-US" dirty="0" smtClean="0"/>
              <a:t>Antidiscrimination </a:t>
            </a:r>
            <a:r>
              <a:rPr lang="en-US" dirty="0"/>
              <a:t>rules </a:t>
            </a:r>
            <a:endParaRPr lang="en-US" dirty="0" smtClean="0"/>
          </a:p>
          <a:p>
            <a:pPr lvl="1"/>
            <a:r>
              <a:rPr lang="en-US" dirty="0"/>
              <a:t>Section 1557 of the </a:t>
            </a:r>
            <a:r>
              <a:rPr lang="en-US" dirty="0" smtClean="0"/>
              <a:t>ACA prohibits </a:t>
            </a:r>
            <a:r>
              <a:rPr lang="en-US" dirty="0"/>
              <a:t>discrimination in “any health program or activity” that receives federal funds on the grounds of race, color, national origin, sex, age, or disability </a:t>
            </a:r>
            <a:r>
              <a:rPr lang="en-US" dirty="0" smtClean="0"/>
              <a:t>(see </a:t>
            </a:r>
            <a:r>
              <a:rPr lang="en-US" dirty="0"/>
              <a:t>Grogan </a:t>
            </a:r>
            <a:r>
              <a:rPr lang="en-US" dirty="0" smtClean="0"/>
              <a:t>2017, Rosenbaum </a:t>
            </a:r>
            <a:r>
              <a:rPr lang="en-US" dirty="0"/>
              <a:t>and </a:t>
            </a:r>
            <a:r>
              <a:rPr lang="en-US" dirty="0" err="1"/>
              <a:t>Schmucker</a:t>
            </a:r>
            <a:r>
              <a:rPr lang="en-US" dirty="0"/>
              <a:t> 2017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Ruled against by Reed O’Connor</a:t>
            </a:r>
          </a:p>
          <a:p>
            <a:r>
              <a:rPr lang="en-US" dirty="0" smtClean="0"/>
              <a:t>Prevention </a:t>
            </a:r>
            <a:r>
              <a:rPr lang="en-US" dirty="0"/>
              <a:t>and Public Health </a:t>
            </a:r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Funds chronically redirected by congress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67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branch sabotage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Zeroing </a:t>
            </a:r>
            <a:r>
              <a:rPr lang="en-US" dirty="0"/>
              <a:t>out the individual </a:t>
            </a:r>
            <a:r>
              <a:rPr lang="en-US" dirty="0" smtClean="0"/>
              <a:t>mandate</a:t>
            </a:r>
          </a:p>
          <a:p>
            <a:pPr lvl="1"/>
            <a:r>
              <a:rPr lang="en-US" dirty="0" smtClean="0"/>
              <a:t>Back to Texas v Azar (aka </a:t>
            </a:r>
            <a:r>
              <a:rPr lang="en-US" dirty="0" err="1" smtClean="0"/>
              <a:t>Texs</a:t>
            </a:r>
            <a:r>
              <a:rPr lang="en-US" dirty="0" smtClean="0"/>
              <a:t> v US aka Texas v California)</a:t>
            </a:r>
          </a:p>
          <a:p>
            <a:r>
              <a:rPr lang="en-US" dirty="0" smtClean="0"/>
              <a:t>Medicaid </a:t>
            </a:r>
            <a:r>
              <a:rPr lang="en-US" dirty="0"/>
              <a:t>work requirements </a:t>
            </a:r>
            <a:endParaRPr lang="en-US" dirty="0" smtClean="0"/>
          </a:p>
          <a:p>
            <a:pPr lvl="1"/>
            <a:r>
              <a:rPr lang="en-US" dirty="0" smtClean="0"/>
              <a:t>Currently in courts</a:t>
            </a:r>
          </a:p>
          <a:p>
            <a:r>
              <a:rPr lang="en-US" dirty="0" smtClean="0"/>
              <a:t>Short-term</a:t>
            </a:r>
            <a:r>
              <a:rPr lang="en-US" dirty="0"/>
              <a:t>, limited duration insurance </a:t>
            </a:r>
            <a:endParaRPr lang="en-US" dirty="0" smtClean="0"/>
          </a:p>
          <a:p>
            <a:pPr lvl="1"/>
            <a:r>
              <a:rPr lang="en-US" dirty="0" smtClean="0"/>
              <a:t>Create 364 day plans to allow for a separating equilibrium</a:t>
            </a:r>
          </a:p>
          <a:p>
            <a:pPr lvl="1"/>
            <a:r>
              <a:rPr lang="en-US" dirty="0" smtClean="0"/>
              <a:t>Increases chance that marketplace fails via death spiral</a:t>
            </a:r>
          </a:p>
          <a:p>
            <a:pPr lvl="1"/>
            <a:r>
              <a:rPr lang="en-US" dirty="0" smtClean="0"/>
              <a:t>In courts</a:t>
            </a:r>
          </a:p>
          <a:p>
            <a:r>
              <a:rPr lang="en-US" dirty="0" smtClean="0"/>
              <a:t>Association </a:t>
            </a:r>
            <a:r>
              <a:rPr lang="en-US" dirty="0"/>
              <a:t>health </a:t>
            </a:r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Also meant to divide pool</a:t>
            </a:r>
          </a:p>
          <a:p>
            <a:pPr lvl="1"/>
            <a:r>
              <a:rPr lang="en-US" dirty="0" smtClean="0"/>
              <a:t>In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17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Grogan, Colleen M. "How the ACA addressed health equity and what repeal would mean." </a:t>
            </a:r>
            <a:r>
              <a:rPr lang="en-US" i="1" dirty="0"/>
              <a:t>Journal of Health Politics, Policy and Law</a:t>
            </a:r>
            <a:r>
              <a:rPr lang="en-US" dirty="0"/>
              <a:t> 42, no. 5 (2017): 985-993.</a:t>
            </a:r>
            <a:endParaRPr lang="en-US" dirty="0" smtClean="0"/>
          </a:p>
          <a:p>
            <a:r>
              <a:rPr lang="en-US" dirty="0" smtClean="0"/>
              <a:t>Levy</a:t>
            </a:r>
            <a:r>
              <a:rPr lang="en-US" dirty="0"/>
              <a:t>, Helen, Andrew Ying, and Nicholas Bagley. "What’s Left of the Affordable Care Act? A Progress Report." </a:t>
            </a:r>
            <a:r>
              <a:rPr lang="en-US" i="1" dirty="0"/>
              <a:t>RSF: The Russell Sage Foundation Journal of the Social Sciences</a:t>
            </a:r>
            <a:r>
              <a:rPr lang="en-US" dirty="0"/>
              <a:t> 6, no. 2 (2020): 42-66</a:t>
            </a:r>
            <a:r>
              <a:rPr lang="en-US" dirty="0" smtClean="0"/>
              <a:t>.</a:t>
            </a:r>
          </a:p>
          <a:p>
            <a:r>
              <a:rPr lang="en-US" dirty="0"/>
              <a:t>Rosenbaum, Sara, and Sara </a:t>
            </a:r>
            <a:r>
              <a:rPr lang="en-US" dirty="0" err="1"/>
              <a:t>Schmucker</a:t>
            </a:r>
            <a:r>
              <a:rPr lang="en-US" dirty="0"/>
              <a:t>. "Viewing Health Equity through a Legal Lens: Title VI of the 1964 Civil Rights Act." </a:t>
            </a:r>
            <a:r>
              <a:rPr lang="en-US" i="1" dirty="0"/>
              <a:t>Journal of Health Politics, Policy and Law</a:t>
            </a:r>
            <a:r>
              <a:rPr lang="en-US" dirty="0"/>
              <a:t> 42, no. 5 (2017): 771-788.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9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Crowding out of private insurance</a:t>
            </a:r>
          </a:p>
          <a:p>
            <a:pPr lvl="1"/>
            <a:r>
              <a:rPr lang="en-US" dirty="0" smtClean="0"/>
              <a:t>Mixed results, although there has been some decline in private coverage in participating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6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subgroups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Coverage </a:t>
            </a:r>
            <a:r>
              <a:rPr lang="en-US" dirty="0"/>
              <a:t>gains in expansion versus non-expansion states for specific vulnerable </a:t>
            </a:r>
            <a:r>
              <a:rPr lang="en-US" dirty="0" smtClean="0"/>
              <a:t>populations:</a:t>
            </a:r>
          </a:p>
          <a:p>
            <a:pPr lvl="1"/>
            <a:r>
              <a:rPr lang="en-US" dirty="0" smtClean="0"/>
              <a:t>young </a:t>
            </a:r>
            <a:r>
              <a:rPr lang="en-US" dirty="0"/>
              <a:t>adults, prescription drug users, people with HIV, veterans, parents, mothers, women of reproductive age (with and without children), children, lesbian, gay, and bisexual adults, newly diagnosed cancer patients, women diagnosed with a gynecologic malignancy, low-income workers, low-educated adults, early retirees, and childless adults with incomes under 100% </a:t>
            </a:r>
            <a:r>
              <a:rPr lang="en-US" dirty="0" smtClean="0"/>
              <a:t>FPL</a:t>
            </a:r>
          </a:p>
          <a:p>
            <a:r>
              <a:rPr lang="en-US" dirty="0" smtClean="0"/>
              <a:t>Disproportionately positive impact in rural areas in expansion states</a:t>
            </a:r>
          </a:p>
          <a:p>
            <a:r>
              <a:rPr lang="en-US" dirty="0" smtClean="0"/>
              <a:t>Gains can be found across racial/ethnic categories</a:t>
            </a:r>
          </a:p>
          <a:p>
            <a:pPr lvl="1"/>
            <a:r>
              <a:rPr lang="en-US" dirty="0" smtClean="0"/>
              <a:t>Reduced disparities by income and age</a:t>
            </a:r>
          </a:p>
          <a:p>
            <a:pPr lvl="1"/>
            <a:r>
              <a:rPr lang="en-US" dirty="0" smtClean="0"/>
              <a:t>Possibly reducing disparities by race/ethnicity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5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Coverage: Medicaid expansion</a:t>
            </a:r>
            <a:r>
              <a:rPr lang="en-US" dirty="0" smtClean="0"/>
              <a:t>: Alternative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1115 gave states the option of expanding Medicaid in alternative ways</a:t>
            </a:r>
          </a:p>
          <a:p>
            <a:r>
              <a:rPr lang="en-US" dirty="0" smtClean="0"/>
              <a:t>These states (especially Arkansas, Michigan, and Indiana) have shown similar gains in coverage rates</a:t>
            </a:r>
          </a:p>
          <a:p>
            <a:r>
              <a:rPr lang="en-US" dirty="0" smtClean="0"/>
              <a:t>Indiana instituted monthly contributions which have created enrollment and continuing coverage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Increases in cancer diagnosis rates (especially early stage)</a:t>
            </a:r>
          </a:p>
          <a:p>
            <a:pPr lvl="1"/>
            <a:r>
              <a:rPr lang="en-US" dirty="0" smtClean="0"/>
              <a:t>Earlier presentation for common surgical conditions – lowering complications</a:t>
            </a:r>
          </a:p>
          <a:p>
            <a:pPr lvl="1"/>
            <a:r>
              <a:rPr lang="en-US" dirty="0" smtClean="0"/>
              <a:t>Increase listing for heart transplants among African Americans</a:t>
            </a:r>
          </a:p>
          <a:p>
            <a:pPr lvl="1"/>
            <a:r>
              <a:rPr lang="en-US" dirty="0" smtClean="0"/>
              <a:t>Increased access for treatment of behavioral and mental health conditions</a:t>
            </a:r>
          </a:p>
          <a:p>
            <a:pPr lvl="1"/>
            <a:r>
              <a:rPr lang="en-US" dirty="0" smtClean="0"/>
              <a:t>Increase in prescriptions for opioid use disorder and overdose</a:t>
            </a:r>
          </a:p>
          <a:p>
            <a:pPr lvl="1"/>
            <a:r>
              <a:rPr lang="en-US" dirty="0" smtClean="0"/>
              <a:t>Increase in prescriptions for smoking cessation drugs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Reduction in disparities by race, income, education, and employment status in access and affordability</a:t>
            </a:r>
          </a:p>
          <a:p>
            <a:pPr lvl="1"/>
            <a:r>
              <a:rPr lang="en-US" dirty="0" smtClean="0"/>
              <a:t>Increased rates of optimal care for patients with common surgical conditions</a:t>
            </a:r>
          </a:p>
          <a:p>
            <a:pPr lvl="1"/>
            <a:r>
              <a:rPr lang="en-US" dirty="0" smtClean="0"/>
              <a:t>Improved quality of care for common community health care treated conditions:</a:t>
            </a:r>
          </a:p>
          <a:p>
            <a:pPr lvl="2"/>
            <a:r>
              <a:rPr lang="en-US" dirty="0" smtClean="0"/>
              <a:t>Asthma, Pap testing, BMI assessment, hypertension control</a:t>
            </a:r>
          </a:p>
          <a:p>
            <a:pPr lvl="1"/>
            <a:r>
              <a:rPr lang="en-US" dirty="0" smtClean="0"/>
              <a:t>Declines in uninsured ED visits, but mixed evidence and no significant change in total ED volume</a:t>
            </a:r>
          </a:p>
          <a:p>
            <a:pPr lvl="1"/>
            <a:r>
              <a:rPr lang="en-US" dirty="0" smtClean="0"/>
              <a:t>Reduced LOS for Medicaid patients</a:t>
            </a:r>
          </a:p>
          <a:p>
            <a:pPr lvl="1"/>
            <a:r>
              <a:rPr lang="en-US" dirty="0" smtClean="0"/>
              <a:t>Improvements in care and quality in areas with primary care shortages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in non-waiver states</a:t>
            </a:r>
          </a:p>
          <a:p>
            <a:r>
              <a:rPr lang="en-US" dirty="0" smtClean="0"/>
              <a:t>Failures to follow up with new patients</a:t>
            </a:r>
          </a:p>
          <a:p>
            <a:r>
              <a:rPr lang="en-US" dirty="0" smtClean="0"/>
              <a:t>Longer wait times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66730</TotalTime>
  <Words>2175</Words>
  <Application>Microsoft Office PowerPoint</Application>
  <PresentationFormat>Widescreen</PresentationFormat>
  <Paragraphs>237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HCMI 4225: The ACA today</vt:lpstr>
      <vt:lpstr>Opinion Polling</vt:lpstr>
      <vt:lpstr>Coverage: Medicaid expansion</vt:lpstr>
      <vt:lpstr>Coverage: Medicaid expansion: criticism</vt:lpstr>
      <vt:lpstr>Coverage: Medicaid expansion: subgroups</vt:lpstr>
      <vt:lpstr>Coverage: Medicaid expansion: Alternative approaches</vt:lpstr>
      <vt:lpstr>Access, Utilization</vt:lpstr>
      <vt:lpstr>Access, Utilization</vt:lpstr>
      <vt:lpstr>Access, Utilization: Criticism</vt:lpstr>
      <vt:lpstr>Affordability and Financial Security</vt:lpstr>
      <vt:lpstr>Health Outcomes</vt:lpstr>
      <vt:lpstr>Economic effects</vt:lpstr>
      <vt:lpstr>Impacts on providers</vt:lpstr>
      <vt:lpstr>Labor Market Effects</vt:lpstr>
      <vt:lpstr>Cost Sharing Reductions (CSR)</vt:lpstr>
      <vt:lpstr>Health Insurance Premiums: Skyrocketing?</vt:lpstr>
      <vt:lpstr>Health Insurance Premiums: Skyrocketing?</vt:lpstr>
      <vt:lpstr>PowerPoint Presentation</vt:lpstr>
      <vt:lpstr>MLR and premiums</vt:lpstr>
      <vt:lpstr>Title 1: Quality, Affordable Health Care for All Americans.</vt:lpstr>
      <vt:lpstr>Title II: The Role of Public Programs</vt:lpstr>
      <vt:lpstr>Title III: Improving the Quality and Efficiency of Health Care</vt:lpstr>
      <vt:lpstr>Title IV: Prevention of Chronic Disease and Improving Public Health.</vt:lpstr>
      <vt:lpstr>Title V: Health Care Workforce.</vt:lpstr>
      <vt:lpstr>Title VI: Transparency and Program Integrity.</vt:lpstr>
      <vt:lpstr>Title VII: Improving Access to Innovative Medical Therapies.</vt:lpstr>
      <vt:lpstr>Title VIII: Community Living Assistance Services and Supports.</vt:lpstr>
      <vt:lpstr>Title IX: Revenue Provisions.</vt:lpstr>
      <vt:lpstr>Legal challenges</vt:lpstr>
      <vt:lpstr>Born to fail</vt:lpstr>
      <vt:lpstr>Interest group pressure</vt:lpstr>
      <vt:lpstr>Failure to thrive</vt:lpstr>
      <vt:lpstr>Executive branch sabotage</vt:lpstr>
      <vt:lpstr>Reading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150</cp:revision>
  <dcterms:created xsi:type="dcterms:W3CDTF">2018-08-26T19:46:47Z</dcterms:created>
  <dcterms:modified xsi:type="dcterms:W3CDTF">2020-10-14T16:27:08Z</dcterms:modified>
</cp:coreProperties>
</file>