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8" r:id="rId3"/>
    <p:sldId id="301" r:id="rId4"/>
    <p:sldId id="302" r:id="rId5"/>
    <p:sldId id="303" r:id="rId6"/>
    <p:sldId id="304" r:id="rId7"/>
    <p:sldId id="305" r:id="rId8"/>
    <p:sldId id="306" r:id="rId9"/>
    <p:sldId id="286" r:id="rId10"/>
    <p:sldId id="289" r:id="rId11"/>
    <p:sldId id="290" r:id="rId12"/>
    <p:sldId id="287" r:id="rId13"/>
    <p:sldId id="295" r:id="rId14"/>
    <p:sldId id="296" r:id="rId15"/>
    <p:sldId id="297" r:id="rId16"/>
    <p:sldId id="288" r:id="rId17"/>
    <p:sldId id="291" r:id="rId18"/>
    <p:sldId id="292" r:id="rId19"/>
    <p:sldId id="293" r:id="rId20"/>
    <p:sldId id="294" r:id="rId21"/>
    <p:sldId id="298" r:id="rId22"/>
    <p:sldId id="299" r:id="rId23"/>
    <p:sldId id="300" r:id="rId24"/>
    <p:sldId id="278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244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9489-C552-4A13-9F32-A93EB53B9AAE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5682-7A55-47CC-B040-7EBF6959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/10.1377/hblog20180430.387981/full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althaffairs.org/do/10.1377/hblog20180430.510086/ful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https://www.healthaffairs.org/do/10.1377/hblog20180430.387981/full/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https://www.healthaffairs.org/do/10.1377/hblog20180430.510086/full/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/10.1377/hblog20180430.387981/full/" TargetMode="External"/><Relationship Id="rId2" Type="http://schemas.openxmlformats.org/officeDocument/2006/relationships/hyperlink" Target="https://www.healthaffairs.org/do/10.1377/hblog20180809.12285/ful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HCMI 4225: </a:t>
            </a:r>
            <a:r>
              <a:rPr lang="en-US" dirty="0" smtClean="0"/>
              <a:t>Gaming the Marketplace &amp; </a:t>
            </a:r>
            <a:r>
              <a:rPr lang="en-US" dirty="0" smtClean="0"/>
              <a:t>Accountable </a:t>
            </a:r>
            <a:r>
              <a:rPr lang="en-US" dirty="0" smtClean="0"/>
              <a:t>Care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Online: </a:t>
            </a:r>
            <a:r>
              <a:rPr lang="en-US" dirty="0" smtClean="0"/>
              <a:t>Mon/Wed </a:t>
            </a:r>
            <a:r>
              <a:rPr lang="en-US" dirty="0" smtClean="0"/>
              <a:t>12:30 PM </a:t>
            </a:r>
            <a:r>
              <a:rPr lang="en-US" dirty="0" smtClean="0"/>
              <a:t>– </a:t>
            </a:r>
            <a:r>
              <a:rPr lang="en-US" dirty="0" smtClean="0"/>
              <a:t>1:45 PM</a:t>
            </a:r>
            <a:endParaRPr lang="en-US" dirty="0" smtClean="0"/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1"/>
            <a:ext cx="10261600" cy="2914650"/>
          </a:xfrm>
        </p:spPr>
        <p:txBody>
          <a:bodyPr/>
          <a:lstStyle/>
          <a:p>
            <a:r>
              <a:rPr lang="en-US" dirty="0" smtClean="0"/>
              <a:t>As of 2017, 923 ACO contracts cover 32 million people (10% of the US population)</a:t>
            </a:r>
          </a:p>
          <a:p>
            <a:r>
              <a:rPr lang="en-US" dirty="0" smtClean="0"/>
              <a:t>Commercial and Medicare contracts both significant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183"/>
            <a:ext cx="5962650" cy="3114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10" y="3873500"/>
            <a:ext cx="6223690" cy="25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ACOs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patterns:</a:t>
            </a:r>
          </a:p>
          <a:p>
            <a:pPr lvl="1"/>
            <a:r>
              <a:rPr lang="en-US" dirty="0" smtClean="0"/>
              <a:t>ACOs strong in New England, Northern  Prairie States, Western Great Lake States</a:t>
            </a:r>
          </a:p>
          <a:p>
            <a:pPr lvl="1"/>
            <a:r>
              <a:rPr lang="en-US" dirty="0" smtClean="0"/>
              <a:t>Growing fast in the West</a:t>
            </a:r>
          </a:p>
          <a:p>
            <a:pPr lvl="1"/>
            <a:r>
              <a:rPr lang="en-US" dirty="0" smtClean="0"/>
              <a:t>Lagging in the South</a:t>
            </a:r>
            <a:endParaRPr lang="en-US" dirty="0"/>
          </a:p>
        </p:txBody>
      </p:sp>
      <p:pic>
        <p:nvPicPr>
          <p:cNvPr id="6" name="Picture 2" descr="Change in Accountable Care Organization (ACO) Enrollment in Hospital Referral Regions (HR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71" y="4794250"/>
            <a:ext cx="3887529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" y="4089400"/>
            <a:ext cx="4231681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76" y="4089400"/>
            <a:ext cx="373629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40" y="1321048"/>
            <a:ext cx="7513760" cy="5473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 and APM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026877" cy="4968875"/>
          </a:xfrm>
        </p:spPr>
        <p:txBody>
          <a:bodyPr>
            <a:noAutofit/>
          </a:bodyPr>
          <a:lstStyle/>
          <a:p>
            <a:r>
              <a:rPr lang="en-US" dirty="0" smtClean="0"/>
              <a:t>Majority of Medicare’s </a:t>
            </a:r>
            <a:r>
              <a:rPr lang="en-US" dirty="0"/>
              <a:t>ACOs (561 of all 649 Medicare ACOs in 2018) are in the Medicare Shared Savings </a:t>
            </a:r>
            <a:r>
              <a:rPr lang="en-US" dirty="0" smtClean="0"/>
              <a:t>Program (MSSP)</a:t>
            </a:r>
          </a:p>
          <a:p>
            <a:r>
              <a:rPr lang="en-US" dirty="0" smtClean="0"/>
              <a:t>Other </a:t>
            </a:r>
            <a:r>
              <a:rPr lang="en-US" dirty="0"/>
              <a:t>ACO </a:t>
            </a:r>
            <a:r>
              <a:rPr lang="en-US" dirty="0" smtClean="0"/>
              <a:t>initiatives:  </a:t>
            </a:r>
          </a:p>
          <a:p>
            <a:pPr lvl="1"/>
            <a:r>
              <a:rPr lang="en-US" dirty="0" smtClean="0"/>
              <a:t>Next </a:t>
            </a:r>
            <a:r>
              <a:rPr lang="en-US" dirty="0"/>
              <a:t>Generation ACO Model and </a:t>
            </a:r>
            <a:r>
              <a:rPr lang="en-US" dirty="0" smtClean="0"/>
              <a:t>Comprehensive </a:t>
            </a:r>
            <a:r>
              <a:rPr lang="en-US" dirty="0"/>
              <a:t>ESRD Care </a:t>
            </a:r>
            <a:r>
              <a:rPr lang="en-US" dirty="0" smtClean="0"/>
              <a:t>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6" y="1321048"/>
            <a:ext cx="4543424" cy="330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Hospital Medical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8875"/>
          </a:xfrm>
        </p:spPr>
        <p:txBody>
          <a:bodyPr>
            <a:noAutofit/>
          </a:bodyPr>
          <a:lstStyle/>
          <a:p>
            <a:r>
              <a:rPr lang="en-US" sz="1800" dirty="0" smtClean="0"/>
              <a:t>Most physicians are affiliated in some way with a local acute care hospital</a:t>
            </a:r>
          </a:p>
          <a:p>
            <a:pPr lvl="1"/>
            <a:r>
              <a:rPr lang="en-US" sz="1600" dirty="0" smtClean="0"/>
              <a:t>Outpatient Care</a:t>
            </a:r>
          </a:p>
          <a:p>
            <a:pPr lvl="1"/>
            <a:r>
              <a:rPr lang="en-US" sz="1600" dirty="0" smtClean="0"/>
              <a:t>Primary Care</a:t>
            </a:r>
          </a:p>
          <a:p>
            <a:pPr lvl="1"/>
            <a:r>
              <a:rPr lang="en-US" sz="1600" dirty="0" smtClean="0"/>
              <a:t>Acute Care</a:t>
            </a:r>
          </a:p>
          <a:p>
            <a:pPr lvl="1"/>
            <a:r>
              <a:rPr lang="en-US" sz="1600" dirty="0" smtClean="0"/>
              <a:t>Home Care</a:t>
            </a:r>
          </a:p>
          <a:p>
            <a:pPr lvl="1"/>
            <a:r>
              <a:rPr lang="en-US" sz="1600" dirty="0" smtClean="0"/>
              <a:t>Inpatient Care</a:t>
            </a:r>
          </a:p>
          <a:p>
            <a:pPr lvl="1"/>
            <a:r>
              <a:rPr lang="en-US" sz="1600" dirty="0" smtClean="0"/>
              <a:t>Pharmacy</a:t>
            </a:r>
          </a:p>
          <a:p>
            <a:r>
              <a:rPr lang="en-US" sz="1800" dirty="0" smtClean="0"/>
              <a:t>Pros</a:t>
            </a:r>
          </a:p>
          <a:p>
            <a:pPr lvl="1"/>
            <a:r>
              <a:rPr lang="en-US" sz="1600" dirty="0" smtClean="0"/>
              <a:t>Allow for definition of performance in P4P schemes</a:t>
            </a:r>
          </a:p>
          <a:p>
            <a:pPr lvl="1"/>
            <a:r>
              <a:rPr lang="en-US" sz="1600" dirty="0" smtClean="0"/>
              <a:t>Allows for local organizational accountability</a:t>
            </a:r>
          </a:p>
          <a:p>
            <a:pPr lvl="1"/>
            <a:r>
              <a:rPr lang="en-US" sz="1600" dirty="0" smtClean="0"/>
              <a:t>Centralizes and organizes efforts at quality improvement and cost containment</a:t>
            </a:r>
          </a:p>
          <a:p>
            <a:r>
              <a:rPr lang="en-US" sz="1800" dirty="0" smtClean="0"/>
              <a:t>Cons</a:t>
            </a:r>
          </a:p>
          <a:p>
            <a:pPr lvl="1"/>
            <a:r>
              <a:rPr lang="en-US" sz="1600" dirty="0" smtClean="0"/>
              <a:t>Alternative payment schemes reward high-tech and high volume services – leading to segregation in the market</a:t>
            </a:r>
          </a:p>
          <a:p>
            <a:pPr lvl="1"/>
            <a:r>
              <a:rPr lang="en-US" sz="1600" dirty="0" smtClean="0"/>
              <a:t>Physicians prefer high degree of autonomy</a:t>
            </a:r>
          </a:p>
          <a:p>
            <a:pPr lvl="2"/>
            <a:r>
              <a:rPr lang="en-US" sz="1400" dirty="0" smtClean="0"/>
              <a:t>Level of autonomy varies</a:t>
            </a:r>
          </a:p>
          <a:p>
            <a:pPr lvl="1"/>
            <a:r>
              <a:rPr lang="en-US" sz="1600" dirty="0" smtClean="0"/>
              <a:t>Cost and revenue sharing legally and logistically difficult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Upside-Only Versus Two-Sided </a:t>
            </a:r>
            <a:r>
              <a:rPr lang="en-US" b="1" dirty="0" smtClean="0"/>
              <a:t>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majority of Medicare’s ACOs – 460 of the 561 or </a:t>
            </a:r>
            <a:r>
              <a:rPr lang="en-US" dirty="0" smtClean="0"/>
              <a:t>82% in </a:t>
            </a:r>
            <a:r>
              <a:rPr lang="en-US" dirty="0"/>
              <a:t>2018 – are in the upside-only “Track 1” of the Shared Savings </a:t>
            </a:r>
            <a:r>
              <a:rPr lang="en-US" dirty="0" smtClean="0"/>
              <a:t>Program.</a:t>
            </a:r>
          </a:p>
          <a:p>
            <a:pPr lvl="1"/>
            <a:r>
              <a:rPr lang="en-US" dirty="0" smtClean="0"/>
              <a:t>Currently</a:t>
            </a:r>
            <a:r>
              <a:rPr lang="en-US" dirty="0"/>
              <a:t>, ACOs are allowed to remain in the one-sided track for up to six years. 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85" y="3163094"/>
            <a:ext cx="715327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85" y="4981575"/>
            <a:ext cx="7181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Upside-Only Versus Two-Sided </a:t>
            </a:r>
            <a:r>
              <a:rPr lang="en-US" b="1" dirty="0" smtClean="0"/>
              <a:t>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Savings has been less than 0.01% for upside-only ACOs and less than 0.1% for all ACOs.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85" y="3163094"/>
            <a:ext cx="715327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85" y="4981575"/>
            <a:ext cx="7181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and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Estimate a weighted average from the results of the individual studies</a:t>
            </a:r>
            <a:endParaRPr lang="en-US" dirty="0" smtClean="0"/>
          </a:p>
          <a:p>
            <a:pPr lvl="1"/>
            <a:r>
              <a:rPr lang="en-US" dirty="0"/>
              <a:t>Results can be generalized to a larger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precision and accuracy of estimates can be improved as more data is </a:t>
            </a:r>
            <a:r>
              <a:rPr lang="en-US" dirty="0" smtClean="0"/>
              <a:t>used.</a:t>
            </a:r>
          </a:p>
          <a:p>
            <a:pPr lvl="2"/>
            <a:r>
              <a:rPr lang="en-US" dirty="0" smtClean="0"/>
              <a:t>May </a:t>
            </a:r>
            <a:r>
              <a:rPr lang="en-US" dirty="0"/>
              <a:t>increase the statistical power to detect an </a:t>
            </a:r>
            <a:r>
              <a:rPr lang="en-US" dirty="0" smtClean="0"/>
              <a:t>effect</a:t>
            </a:r>
          </a:p>
          <a:p>
            <a:pPr lvl="1"/>
            <a:r>
              <a:rPr lang="en-US" dirty="0" smtClean="0"/>
              <a:t>Inconsistency </a:t>
            </a:r>
            <a:r>
              <a:rPr lang="en-US" dirty="0"/>
              <a:t>of results across studies can be quantified and </a:t>
            </a:r>
            <a:r>
              <a:rPr lang="en-US" dirty="0" smtClean="0"/>
              <a:t>analyzed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inconsistency arise from sampling error, or are study results (partially) influenced by between-study </a:t>
            </a:r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Hypothesis </a:t>
            </a:r>
            <a:r>
              <a:rPr lang="en-US" dirty="0"/>
              <a:t>testing can be applied on summary </a:t>
            </a:r>
            <a:r>
              <a:rPr lang="en-US" dirty="0" smtClean="0"/>
              <a:t>estimates</a:t>
            </a:r>
          </a:p>
          <a:p>
            <a:pPr lvl="1"/>
            <a:r>
              <a:rPr lang="en-US" dirty="0" smtClean="0"/>
              <a:t>Moderators </a:t>
            </a:r>
            <a:r>
              <a:rPr lang="en-US" dirty="0"/>
              <a:t>can be included to explain variation between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presence of publication bias can be investigated</a:t>
            </a:r>
          </a:p>
          <a:p>
            <a:r>
              <a:rPr lang="en-US" dirty="0" smtClean="0"/>
              <a:t>Kaufman</a:t>
            </a:r>
            <a:r>
              <a:rPr lang="en-US" dirty="0"/>
              <a:t>, </a:t>
            </a:r>
            <a:r>
              <a:rPr lang="en-US" dirty="0" err="1"/>
              <a:t>Brystana</a:t>
            </a:r>
            <a:r>
              <a:rPr lang="en-US" dirty="0"/>
              <a:t> G., B. Steven </a:t>
            </a:r>
            <a:r>
              <a:rPr lang="en-US" dirty="0" err="1"/>
              <a:t>Spivack</a:t>
            </a:r>
            <a:r>
              <a:rPr lang="en-US" dirty="0"/>
              <a:t>, Sally C. Stearns, Paula H. Song, and Emily C. O’Brien. "Impact of accountable care organizations on utilization, care, and outcomes: a systematic review." </a:t>
            </a:r>
            <a:r>
              <a:rPr lang="en-US" i="1" dirty="0"/>
              <a:t>Medical Care Research and Review</a:t>
            </a:r>
            <a:r>
              <a:rPr lang="en-US" dirty="0"/>
              <a:t>(2017): 1077558717745916.</a:t>
            </a:r>
          </a:p>
        </p:txBody>
      </p:sp>
    </p:spTree>
    <p:extLst>
      <p:ext uri="{BB962C8B-B14F-4D97-AF65-F5344CB8AC3E}">
        <p14:creationId xmlns:p14="http://schemas.microsoft.com/office/powerpoint/2010/main" val="6731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and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88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Selection of studies</a:t>
            </a:r>
          </a:p>
          <a:p>
            <a:pPr lvl="1"/>
            <a:r>
              <a:rPr lang="en-US" dirty="0" smtClean="0"/>
              <a:t>Selection/eligibility criteria</a:t>
            </a:r>
          </a:p>
          <a:p>
            <a:pPr lvl="1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N – sample size</a:t>
            </a:r>
          </a:p>
          <a:p>
            <a:pPr lvl="1"/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Qualitative</a:t>
            </a:r>
          </a:p>
          <a:p>
            <a:pPr lvl="2"/>
            <a:r>
              <a:rPr lang="en-US" dirty="0" smtClean="0"/>
              <a:t>Quantitative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1181894"/>
            <a:ext cx="55149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Meta-analysis is only as good as the analysis it is based on (GIGO)</a:t>
            </a:r>
          </a:p>
          <a:p>
            <a:r>
              <a:rPr lang="en-US" dirty="0" smtClean="0"/>
              <a:t>Quality research is based on three principles: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selection of the study </a:t>
            </a:r>
            <a:r>
              <a:rPr lang="en-US" dirty="0" smtClean="0"/>
              <a:t>groups”</a:t>
            </a:r>
          </a:p>
          <a:p>
            <a:pPr lvl="2"/>
            <a:r>
              <a:rPr lang="en-US" dirty="0" smtClean="0"/>
              <a:t>Random vs observational</a:t>
            </a:r>
          </a:p>
          <a:p>
            <a:pPr lvl="2"/>
            <a:r>
              <a:rPr lang="en-US" dirty="0" smtClean="0"/>
              <a:t>Large sample vs small</a:t>
            </a:r>
          </a:p>
          <a:p>
            <a:pPr lvl="2"/>
            <a:r>
              <a:rPr lang="en-US" dirty="0" smtClean="0"/>
              <a:t>Sample representativeness and </a:t>
            </a:r>
            <a:r>
              <a:rPr lang="en-US" dirty="0" err="1" smtClean="0"/>
              <a:t>adaquacy</a:t>
            </a:r>
            <a:endParaRPr lang="en-US" dirty="0" smtClean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comparability of the </a:t>
            </a:r>
            <a:r>
              <a:rPr lang="en-US" dirty="0" smtClean="0"/>
              <a:t>groups”</a:t>
            </a:r>
          </a:p>
          <a:p>
            <a:pPr lvl="2"/>
            <a:r>
              <a:rPr lang="en-US" dirty="0" smtClean="0"/>
              <a:t>Controls included in data or selection procedure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ascertainment of either the exposure or outcome of interest for case-control or cohort studies </a:t>
            </a:r>
            <a:r>
              <a:rPr lang="en-US" dirty="0" smtClean="0"/>
              <a:t>respectively”</a:t>
            </a:r>
          </a:p>
          <a:p>
            <a:pPr lvl="2"/>
            <a:r>
              <a:rPr lang="en-US" dirty="0" smtClean="0"/>
              <a:t>Blind or not blind</a:t>
            </a:r>
          </a:p>
          <a:p>
            <a:pPr lvl="2"/>
            <a:r>
              <a:rPr lang="en-US" dirty="0" smtClean="0"/>
              <a:t>Secure, detailed records</a:t>
            </a:r>
          </a:p>
          <a:p>
            <a:pPr lvl="2"/>
            <a:r>
              <a:rPr lang="en-US" dirty="0" smtClean="0"/>
              <a:t>Non-response</a:t>
            </a:r>
          </a:p>
          <a:p>
            <a:pPr lvl="2"/>
            <a:r>
              <a:rPr lang="en-US" dirty="0" smtClean="0"/>
              <a:t>Similarity of conditions for treatment and control</a:t>
            </a:r>
          </a:p>
          <a:p>
            <a:pPr lvl="2"/>
            <a:r>
              <a:rPr lang="en-US" dirty="0" smtClean="0"/>
              <a:t>Length of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ACO Programs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Table 2 as a group</a:t>
            </a:r>
          </a:p>
          <a:p>
            <a:r>
              <a:rPr lang="en-US" dirty="0" smtClean="0"/>
              <a:t>MSSP</a:t>
            </a:r>
          </a:p>
          <a:p>
            <a:r>
              <a:rPr lang="en-US" dirty="0" smtClean="0"/>
              <a:t>Shared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Health Insurance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Re-insurance</a:t>
            </a:r>
          </a:p>
          <a:p>
            <a:r>
              <a:rPr lang="en-US" dirty="0" smtClean="0"/>
              <a:t>Providing low premiums in a changing regulatory environment</a:t>
            </a:r>
          </a:p>
          <a:p>
            <a:pPr lvl="1"/>
            <a:r>
              <a:rPr lang="en-US" dirty="0" smtClean="0"/>
              <a:t>Cost Sharing Reductions for low income individuals</a:t>
            </a:r>
          </a:p>
          <a:p>
            <a:pPr lvl="2"/>
            <a:r>
              <a:rPr lang="en-US" dirty="0" smtClean="0"/>
              <a:t>Lowers out of pocket maximums</a:t>
            </a:r>
          </a:p>
          <a:p>
            <a:pPr lvl="2"/>
            <a:r>
              <a:rPr lang="en-US" dirty="0" smtClean="0"/>
              <a:t>Increases Actuarial Value (increasing coverage amounts)</a:t>
            </a:r>
          </a:p>
          <a:p>
            <a:pPr lvl="2"/>
            <a:r>
              <a:rPr lang="en-US" dirty="0" smtClean="0"/>
              <a:t>Federal funding cut – Insurance companies have chosen to continue to provide</a:t>
            </a:r>
          </a:p>
          <a:p>
            <a:pPr lvl="1"/>
            <a:r>
              <a:rPr lang="en-US" dirty="0" smtClean="0"/>
              <a:t>Advanced Premium Tax Credits</a:t>
            </a:r>
          </a:p>
          <a:p>
            <a:pPr lvl="1"/>
            <a:r>
              <a:rPr lang="en-US" dirty="0" smtClean="0"/>
              <a:t>Gaming System</a:t>
            </a:r>
          </a:p>
          <a:p>
            <a:pPr lvl="2"/>
            <a:r>
              <a:rPr lang="en-US" dirty="0" smtClean="0"/>
              <a:t>Silver Gapping</a:t>
            </a:r>
          </a:p>
          <a:p>
            <a:pPr lvl="2"/>
            <a:r>
              <a:rPr lang="en-US" dirty="0" smtClean="0"/>
              <a:t>Silver Spamming</a:t>
            </a:r>
          </a:p>
          <a:p>
            <a:r>
              <a:rPr lang="en-US" dirty="0" smtClean="0"/>
              <a:t>Churn</a:t>
            </a:r>
          </a:p>
          <a:p>
            <a:r>
              <a:rPr lang="en-US" dirty="0"/>
              <a:t>Accountable Care </a:t>
            </a:r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Medical Home and Bundled Payment Models</a:t>
            </a:r>
          </a:p>
          <a:p>
            <a:r>
              <a:rPr lang="en-US" dirty="0" smtClean="0"/>
              <a:t>Managed Care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Utilization decreased among ACO patients</a:t>
            </a:r>
          </a:p>
          <a:p>
            <a:pPr lvl="2"/>
            <a:r>
              <a:rPr lang="en-US" dirty="0" smtClean="0"/>
              <a:t>Especially Inpatient and ED visits</a:t>
            </a:r>
          </a:p>
          <a:p>
            <a:pPr lvl="2"/>
            <a:endParaRPr lang="en-US" dirty="0"/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Quality indicators generally saw improvement in some studies</a:t>
            </a:r>
          </a:p>
          <a:p>
            <a:pPr lvl="1"/>
            <a:r>
              <a:rPr lang="en-US" dirty="0" smtClean="0"/>
              <a:t>Changes not large</a:t>
            </a:r>
          </a:p>
          <a:p>
            <a:pPr lvl="1"/>
            <a:endParaRPr lang="en-US" dirty="0"/>
          </a:p>
          <a:p>
            <a:r>
              <a:rPr lang="en-US" dirty="0"/>
              <a:t>Outcomes</a:t>
            </a:r>
          </a:p>
          <a:p>
            <a:pPr lvl="1"/>
            <a:r>
              <a:rPr lang="en-US" dirty="0" smtClean="0"/>
              <a:t>Possible long-term improvements</a:t>
            </a:r>
          </a:p>
          <a:p>
            <a:pPr lvl="1"/>
            <a:r>
              <a:rPr lang="en-US" dirty="0" smtClean="0"/>
              <a:t>Increased patient communication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5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Over 70 percent of Medicaid recipients were receiving their care via private health plans</a:t>
            </a:r>
          </a:p>
          <a:p>
            <a:r>
              <a:rPr lang="en-US" dirty="0"/>
              <a:t>Managed care plans can do things that state Medicaid agencies </a:t>
            </a:r>
            <a:r>
              <a:rPr lang="en-US" dirty="0" smtClean="0"/>
              <a:t>cannot: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sophisticated network contracting, information technology, and utilization management systems to squeeze out low-value care and improve the health of beneficiaries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States with Medicaid MCOs often have to administer Medicaid in geographic areas the MCOs don't </a:t>
            </a:r>
            <a:r>
              <a:rPr lang="en-US" dirty="0" smtClean="0"/>
              <a:t>operate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while MCOs reduce state administrative overhead, this can be </a:t>
            </a:r>
            <a:r>
              <a:rPr lang="en-US" dirty="0" smtClean="0"/>
              <a:t>limited</a:t>
            </a:r>
            <a:endParaRPr lang="en-US" dirty="0"/>
          </a:p>
          <a:p>
            <a:r>
              <a:rPr lang="en-US" dirty="0"/>
              <a:t>States seeking budget predictability may set per-member-per-month before MCO contracts are created</a:t>
            </a:r>
          </a:p>
          <a:p>
            <a:pPr lvl="1"/>
            <a:r>
              <a:rPr lang="en-US" dirty="0" smtClean="0"/>
              <a:t>CMS </a:t>
            </a:r>
            <a:r>
              <a:rPr lang="en-US" dirty="0"/>
              <a:t>requirement that rates be "actuarially sound" provides limited protection</a:t>
            </a:r>
          </a:p>
          <a:p>
            <a:pPr lvl="1"/>
            <a:r>
              <a:rPr lang="en-US" dirty="0" smtClean="0"/>
              <a:t>Managed </a:t>
            </a:r>
            <a:r>
              <a:rPr lang="en-US" dirty="0"/>
              <a:t>care can reduce utilization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state Medicaid single payer pays lower per-unit costs</a:t>
            </a:r>
          </a:p>
        </p:txBody>
      </p:sp>
    </p:spTree>
    <p:extLst>
      <p:ext uri="{BB962C8B-B14F-4D97-AF65-F5344CB8AC3E}">
        <p14:creationId xmlns:p14="http://schemas.microsoft.com/office/powerpoint/2010/main" val="13331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healthaffairs.org/do/10.1377/hblog20180430.387981/full/Exhibi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3434824"/>
            <a:ext cx="8460509" cy="34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profits over can be significant - questions about value to states</a:t>
            </a:r>
          </a:p>
          <a:p>
            <a:r>
              <a:rPr lang="en-US" dirty="0"/>
              <a:t>Profits especially high for older patients, particularly dual </a:t>
            </a:r>
            <a:r>
              <a:rPr lang="en-US" dirty="0" err="1"/>
              <a:t>eligibles</a:t>
            </a:r>
            <a:r>
              <a:rPr lang="en-US" dirty="0"/>
              <a:t> (eligible for Medicaid and Medicare)</a:t>
            </a:r>
          </a:p>
          <a:p>
            <a:pPr lvl="1"/>
            <a:r>
              <a:rPr lang="en-US" dirty="0" smtClean="0"/>
              <a:t>MLR </a:t>
            </a:r>
            <a:r>
              <a:rPr lang="en-US" dirty="0"/>
              <a:t>85%, 90% for duals, but payments for older and sicker populations are higher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Difficulty </a:t>
            </a:r>
            <a:r>
              <a:rPr lang="en-US" dirty="0"/>
              <a:t>switching back from MCO to state-run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Kaufman, </a:t>
            </a:r>
            <a:r>
              <a:rPr lang="en-US" dirty="0" err="1"/>
              <a:t>Brystana</a:t>
            </a:r>
            <a:r>
              <a:rPr lang="en-US" dirty="0"/>
              <a:t> G., B. Steven </a:t>
            </a:r>
            <a:r>
              <a:rPr lang="en-US" dirty="0" err="1"/>
              <a:t>Spivack</a:t>
            </a:r>
            <a:r>
              <a:rPr lang="en-US" dirty="0"/>
              <a:t>, Sally C. Stearns, Paula H. Song, and Emily C. O’Brien. "Impact of accountable care organizations on utilization, care, and outcomes: a systematic review." </a:t>
            </a:r>
            <a:r>
              <a:rPr lang="en-US" i="1" dirty="0"/>
              <a:t>Medical Care Research and Review</a:t>
            </a:r>
            <a:r>
              <a:rPr lang="en-US" dirty="0"/>
              <a:t>(2017): 1077558717745916</a:t>
            </a:r>
            <a:r>
              <a:rPr lang="en-US" dirty="0" smtClean="0"/>
              <a:t>.</a:t>
            </a:r>
          </a:p>
          <a:p>
            <a:r>
              <a:rPr lang="en-US" dirty="0" err="1"/>
              <a:t>Muhlestein</a:t>
            </a:r>
            <a:r>
              <a:rPr lang="en-US" dirty="0"/>
              <a:t>, David, Robert Saunders, and Mark McClellan. "Growth of ACOs and alternative payment models in 2017." </a:t>
            </a:r>
            <a:r>
              <a:rPr lang="en-US" i="1" dirty="0"/>
              <a:t>Health Affairs Blog. https://www. </a:t>
            </a:r>
            <a:r>
              <a:rPr lang="en-US" i="1" dirty="0" err="1"/>
              <a:t>healthaffairs</a:t>
            </a:r>
            <a:r>
              <a:rPr lang="en-US" i="1" dirty="0"/>
              <a:t>. org/do/10.1377/hblog20170628</a:t>
            </a:r>
            <a:r>
              <a:rPr lang="en-US" dirty="0"/>
              <a:t> 60719 (2017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Verma</a:t>
            </a:r>
            <a:r>
              <a:rPr lang="en-US" dirty="0" smtClean="0"/>
              <a:t>, </a:t>
            </a:r>
            <a:r>
              <a:rPr lang="en-US" dirty="0" err="1" smtClean="0"/>
              <a:t>Seema</a:t>
            </a:r>
            <a:r>
              <a:rPr lang="en-US" dirty="0" smtClean="0"/>
              <a:t>. “</a:t>
            </a:r>
            <a:r>
              <a:rPr lang="en-US" dirty="0"/>
              <a:t>Pathways To Success: A New Start For Medicare’s Accountable Care </a:t>
            </a:r>
            <a:r>
              <a:rPr lang="en-US" dirty="0" smtClean="0"/>
              <a:t>Organizations.” </a:t>
            </a:r>
            <a:r>
              <a:rPr lang="en-US" i="1" dirty="0" smtClean="0"/>
              <a:t>Health Affairs Blog.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://www.healthaffairs.org/do/10.1377/hblog20180809.12285/full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“Medicaid Managed Care: Lots Of Unanswered Questions (Part 1), " Health Affairs Blog, May 3, 2018. </a:t>
            </a:r>
            <a:r>
              <a:rPr lang="en-US" dirty="0">
                <a:hlinkClick r:id="rId3"/>
              </a:rPr>
              <a:t>https://www.healthaffairs.org/do/10.1377/hblog20180430.387981/full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“Medicaid Managed Care: Lots Of Unanswered Questions (Part 2), " Health Affairs Blog, May 4, 2018. https://www.healthaffairs.org/do/10.1377/hblog20180430.510086/full/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Re-insurance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flavors</a:t>
            </a:r>
          </a:p>
          <a:p>
            <a:pPr lvl="1"/>
            <a:r>
              <a:rPr lang="en-US" dirty="0" smtClean="0"/>
              <a:t>State run external money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/>
              <a:t>source of state based money is added to the pool of money collected by premiums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Only adopted in few states</a:t>
            </a:r>
            <a:endParaRPr lang="en-US" dirty="0"/>
          </a:p>
          <a:p>
            <a:pPr lvl="1"/>
            <a:r>
              <a:rPr lang="en-US" dirty="0" smtClean="0"/>
              <a:t>CMS run catastrophic reinsurance</a:t>
            </a:r>
          </a:p>
          <a:p>
            <a:pPr lvl="2"/>
            <a:r>
              <a:rPr lang="en-US" dirty="0" smtClean="0"/>
              <a:t>Funded by premiums</a:t>
            </a:r>
          </a:p>
          <a:p>
            <a:pPr lvl="2"/>
            <a:r>
              <a:rPr lang="en-US" dirty="0" smtClean="0"/>
              <a:t>High-cost </a:t>
            </a:r>
            <a:r>
              <a:rPr lang="en-US" dirty="0"/>
              <a:t>risk </a:t>
            </a:r>
            <a:r>
              <a:rPr lang="en-US" dirty="0" smtClean="0"/>
              <a:t>pool</a:t>
            </a:r>
          </a:p>
          <a:p>
            <a:pPr lvl="2"/>
            <a:r>
              <a:rPr lang="en-US" dirty="0" smtClean="0"/>
              <a:t>Reimburses </a:t>
            </a:r>
            <a:r>
              <a:rPr lang="en-US" dirty="0"/>
              <a:t>issuers for 60 percent of an enrollee’s aggregated paid claims costs exceeding $1 million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Reinsurance reduces overall </a:t>
            </a:r>
            <a:r>
              <a:rPr lang="en-US" dirty="0" smtClean="0"/>
              <a:t>premiums</a:t>
            </a:r>
            <a:endParaRPr lang="en-US" dirty="0" smtClean="0"/>
          </a:p>
          <a:p>
            <a:pPr lvl="1"/>
            <a:r>
              <a:rPr lang="en-US" dirty="0" smtClean="0"/>
              <a:t>Reduces high premiums more than low premiums</a:t>
            </a:r>
          </a:p>
          <a:p>
            <a:pPr lvl="1"/>
            <a:r>
              <a:rPr lang="en-US" dirty="0" smtClean="0"/>
              <a:t>Reduces non-subsidized premiums and raises subsidized premiums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Premium Tax Credits (APTC</a:t>
            </a:r>
            <a:r>
              <a:rPr lang="en-US" dirty="0" smtClean="0"/>
              <a:t>) (and Gold gapping aka silver loading)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Advanced Premium Tax Credits (APTC) are how people get subsidized to buy Qualified Health </a:t>
            </a:r>
            <a:r>
              <a:rPr lang="en-US" dirty="0" smtClean="0"/>
              <a:t>Plans </a:t>
            </a:r>
            <a:r>
              <a:rPr lang="en-US" dirty="0"/>
              <a:t>on </a:t>
            </a:r>
            <a:r>
              <a:rPr lang="en-US" dirty="0" smtClean="0"/>
              <a:t>Exchange.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an individual’s income as determined by their family unit’s </a:t>
            </a:r>
            <a:r>
              <a:rPr lang="en-US" dirty="0" smtClean="0"/>
              <a:t>FPL percentage </a:t>
            </a:r>
            <a:r>
              <a:rPr lang="en-US" dirty="0"/>
              <a:t>and the cost of the second least expensive Silver plan </a:t>
            </a:r>
            <a:r>
              <a:rPr lang="en-US" dirty="0" smtClean="0"/>
              <a:t>offered </a:t>
            </a:r>
            <a:r>
              <a:rPr lang="en-US" dirty="0"/>
              <a:t>on Exchange in their area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Second least expensive plan is called the benchmark plan</a:t>
            </a:r>
          </a:p>
          <a:p>
            <a:r>
              <a:rPr lang="en-US" dirty="0"/>
              <a:t>The subsidy arrangement means that individuals with the same exact financial situation will pay the same amount post-APTC subsidy for the second </a:t>
            </a:r>
            <a:r>
              <a:rPr lang="en-US" dirty="0" smtClean="0"/>
              <a:t>lowest cost </a:t>
            </a:r>
            <a:r>
              <a:rPr lang="en-US" dirty="0"/>
              <a:t>Silver plan across the country</a:t>
            </a:r>
            <a:r>
              <a:rPr lang="en-US" dirty="0" smtClean="0"/>
              <a:t>.</a:t>
            </a:r>
          </a:p>
          <a:p>
            <a:r>
              <a:rPr lang="en-US" dirty="0"/>
              <a:t>Zero premium plans happen when a plan is priced below the silver benchmark and the relative premium spread is bigger than the individual’s expected personal contribution.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 100-138% cohort, the personal contribution for a single individual ranges from $22/month to about $55 per month for the benchmark silver plan. </a:t>
            </a:r>
            <a:endParaRPr lang="en-US" dirty="0" smtClean="0"/>
          </a:p>
          <a:p>
            <a:pPr lvl="1"/>
            <a:r>
              <a:rPr lang="en-US" dirty="0" smtClean="0"/>
              <a:t>The goal is for premiums of cheapest plans not to exceed 9.66% of income</a:t>
            </a:r>
          </a:p>
        </p:txBody>
      </p:sp>
    </p:spTree>
    <p:extLst>
      <p:ext uri="{BB962C8B-B14F-4D97-AF65-F5344CB8AC3E}">
        <p14:creationId xmlns:p14="http://schemas.microsoft.com/office/powerpoint/2010/main" val="22653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gapping (and Gold gapping)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678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/>
              <a:t>Advanced Premium Tax Credits (APTC) are how people get subsidized to buy Qualified Health </a:t>
            </a:r>
            <a:r>
              <a:rPr lang="en-US" sz="1500" dirty="0" smtClean="0"/>
              <a:t>Plans </a:t>
            </a:r>
            <a:r>
              <a:rPr lang="en-US" sz="1500" dirty="0"/>
              <a:t>on </a:t>
            </a:r>
            <a:r>
              <a:rPr lang="en-US" sz="1500" dirty="0" smtClean="0"/>
              <a:t>Exchange.</a:t>
            </a:r>
          </a:p>
          <a:p>
            <a:pPr lvl="1"/>
            <a:r>
              <a:rPr lang="en-US" sz="1200" dirty="0" smtClean="0"/>
              <a:t>Based </a:t>
            </a:r>
            <a:r>
              <a:rPr lang="en-US" sz="1200" dirty="0"/>
              <a:t>on an individual’s income as determined by their family unit’s </a:t>
            </a:r>
            <a:r>
              <a:rPr lang="en-US" sz="1200" dirty="0" smtClean="0"/>
              <a:t>FPL percentage </a:t>
            </a:r>
            <a:r>
              <a:rPr lang="en-US" sz="1200" dirty="0"/>
              <a:t>and the cost of the second least expensive Silver plan </a:t>
            </a:r>
            <a:r>
              <a:rPr lang="en-US" sz="1200" dirty="0" smtClean="0"/>
              <a:t>offered </a:t>
            </a:r>
            <a:r>
              <a:rPr lang="en-US" sz="1200" dirty="0"/>
              <a:t>on Exchange in their area</a:t>
            </a:r>
            <a:r>
              <a:rPr lang="en-US" sz="1200" dirty="0" smtClean="0"/>
              <a:t>.</a:t>
            </a:r>
          </a:p>
          <a:p>
            <a:pPr lvl="2"/>
            <a:r>
              <a:rPr lang="en-US" sz="1200" dirty="0" smtClean="0"/>
              <a:t>Second least expensive plan is called the benchmark plan</a:t>
            </a:r>
          </a:p>
          <a:p>
            <a:r>
              <a:rPr lang="en-US" sz="1500" dirty="0"/>
              <a:t>The subsidy arrangement means that individuals with the same exact financial situation will pay the same amount post-APTC subsidy for the second lowest Silver plan across the country</a:t>
            </a:r>
            <a:r>
              <a:rPr lang="en-US" sz="1500" dirty="0" smtClean="0"/>
              <a:t>.</a:t>
            </a:r>
          </a:p>
          <a:p>
            <a:r>
              <a:rPr lang="en-US" sz="1500" dirty="0"/>
              <a:t>Zero premium plans happen when a plan is priced below the silver benchmark and the relative premium spread is bigger than the individual’s expected personal contribution. For the 100-138% cohort, the personal contribution for a single individual ranges from $22/month to about $55 per month for the benchmark silver plan. The benchmark plan is a silver plan with 94% AV CSR benefits. That translates into a deductible ranging from zero to a few hundred dollars and an out of pocket max of less than $2,000. Compared to a baseline silver, this is a great improvement in the quality of the benefit. It is still significantly worse than Medicaid if we assume appointments can be found.</a:t>
            </a:r>
          </a:p>
          <a:p>
            <a:r>
              <a:rPr lang="en-US" dirty="0" smtClean="0"/>
              <a:t>Silver gapping is the </a:t>
            </a:r>
            <a:r>
              <a:rPr lang="en-US" dirty="0"/>
              <a:t>measure of the spread between the least expensive Silver plan in a county and the benchmark Silver plan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bigger the spread, the better the deal that subsidized folks may be able to get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smaller the spread, the worse (comparative) deal subsidized buyers get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Silver gapping is only about the relative differences in price and not about the absolute price 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 in premiums from cancelling CSR reimbursement is thus partially offset by increasing APTC to consumers</a:t>
            </a:r>
          </a:p>
          <a:p>
            <a:pPr lvl="1"/>
            <a:r>
              <a:rPr lang="en-US" dirty="0" smtClean="0"/>
              <a:t>Although Insurance companies must be aware of an use this strategy</a:t>
            </a:r>
          </a:p>
          <a:p>
            <a:pPr lvl="1"/>
            <a:r>
              <a:rPr lang="en-US" dirty="0" smtClean="0"/>
              <a:t>Total payments from the government and receipts by insurance companies are less affected by cancelling CSR reimbursement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Gapping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Maximizing silver gap maximizes the relative value of the APTC subsidy</a:t>
            </a:r>
          </a:p>
          <a:p>
            <a:r>
              <a:rPr lang="en-US" dirty="0"/>
              <a:t>Carriers </a:t>
            </a:r>
            <a:r>
              <a:rPr lang="en-US" dirty="0" smtClean="0"/>
              <a:t>offer </a:t>
            </a:r>
            <a:r>
              <a:rPr lang="en-US" dirty="0"/>
              <a:t>a low price Silver and then a higher priced Silver as the </a:t>
            </a:r>
            <a:r>
              <a:rPr lang="en-US" dirty="0" smtClean="0"/>
              <a:t>benchmark</a:t>
            </a:r>
          </a:p>
          <a:p>
            <a:r>
              <a:rPr lang="en-US" dirty="0" smtClean="0"/>
              <a:t>Drive </a:t>
            </a:r>
            <a:r>
              <a:rPr lang="en-US" dirty="0"/>
              <a:t>people to the #1 Silver plan as it will be comparatively cheaper than the #2 Silver.  It will also have the ability to drive people to very low premium Bronze plans.</a:t>
            </a:r>
            <a:endParaRPr lang="en-US" dirty="0" smtClean="0"/>
          </a:p>
          <a:p>
            <a:r>
              <a:rPr lang="en-US" dirty="0" smtClean="0"/>
              <a:t>Example in CA:</a:t>
            </a:r>
          </a:p>
          <a:p>
            <a:pPr lvl="1"/>
            <a:r>
              <a:rPr lang="en-US" dirty="0"/>
              <a:t>Region 16 that Molina made its play and gained its share. Molina put up both the cheapest silver and the cheapest bronze plans in that region — massively undercutting the benchmark silver plan, and thus offering buyers a major discount on the Cost Sharing Reduction (CSR) subsidies available only with silver. For a 40 year-old earning $23,000, a shared under 200% of the Federal Poverty Level (FPL), Molina silver is just $74 per month in Region 16 in 2016, vs. the benchmark silver’s $119 (Health Net). Molina’s bronze plan at that age and income level is just $1 per month, vs. $55 for the nearest competitor.</a:t>
            </a:r>
          </a:p>
        </p:txBody>
      </p:sp>
    </p:spTree>
    <p:extLst>
      <p:ext uri="{BB962C8B-B14F-4D97-AF65-F5344CB8AC3E}">
        <p14:creationId xmlns:p14="http://schemas.microsoft.com/office/powerpoint/2010/main" val="225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Spamming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goal of an insurer in the Silver Spam strategy is to offer the #1 and #2 silver plans in the region with a very small gap between those two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Furthermore </a:t>
            </a:r>
            <a:r>
              <a:rPr lang="en-US" dirty="0"/>
              <a:t>if they can keep the price of the second Silver significantly lower than the price of the first Silver plan offered by a competitor, </a:t>
            </a:r>
            <a:r>
              <a:rPr lang="en-US" dirty="0" smtClean="0"/>
              <a:t>they’ll capture a large segment of the market.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objective of the Silver Spam strategy is to take away </a:t>
            </a:r>
            <a:r>
              <a:rPr lang="en-US" dirty="0" smtClean="0"/>
              <a:t>choice.</a:t>
            </a:r>
          </a:p>
          <a:p>
            <a:r>
              <a:rPr lang="en-US" dirty="0" smtClean="0"/>
              <a:t>The </a:t>
            </a:r>
            <a:r>
              <a:rPr lang="en-US" dirty="0"/>
              <a:t>relative value of the APTC when applied to the purchase of the 1st Silver is not much higher than it is when applied to the #2 benchmark </a:t>
            </a:r>
            <a:r>
              <a:rPr lang="en-US" dirty="0" smtClean="0"/>
              <a:t>Silver.</a:t>
            </a:r>
          </a:p>
          <a:p>
            <a:r>
              <a:rPr lang="en-US" dirty="0" smtClean="0"/>
              <a:t>If </a:t>
            </a:r>
            <a:r>
              <a:rPr lang="en-US" dirty="0"/>
              <a:t>there is a large gap between the Silver Spammer’s Silver plans and the next best offer, the Silver Spammer will capture a large proportion of the market for Silver and should (all else being equal) capture a decent proportion of the Bronze market.</a:t>
            </a:r>
            <a:endParaRPr lang="en-US" dirty="0" smtClean="0"/>
          </a:p>
          <a:p>
            <a:r>
              <a:rPr lang="en-US" dirty="0" smtClean="0"/>
              <a:t>Example in Chicago:</a:t>
            </a:r>
          </a:p>
          <a:p>
            <a:pPr lvl="1"/>
            <a:r>
              <a:rPr lang="en-US" dirty="0"/>
              <a:t>For a 40 year old non-smoker, Celtic/</a:t>
            </a:r>
            <a:r>
              <a:rPr lang="en-US" dirty="0" err="1"/>
              <a:t>Ambetter</a:t>
            </a:r>
            <a:r>
              <a:rPr lang="en-US" dirty="0"/>
              <a:t> offers the 1st and 2nd Silver at $195 and $198, as well as the next four Silvers. The first non Celtic/</a:t>
            </a:r>
            <a:r>
              <a:rPr lang="en-US" dirty="0" err="1"/>
              <a:t>Ambetter</a:t>
            </a:r>
            <a:r>
              <a:rPr lang="en-US" dirty="0"/>
              <a:t> Silver is priced at $249.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Celtic/</a:t>
            </a:r>
            <a:r>
              <a:rPr lang="en-US" dirty="0" err="1"/>
              <a:t>Ambetter</a:t>
            </a:r>
            <a:r>
              <a:rPr lang="en-US" dirty="0"/>
              <a:t> Silvers are all HMOs, and they all are sharing the same very narrow network. The benefit configuration (deductibles and co-insurance) change, but the out of pocket maximums are all tightly clustered. </a:t>
            </a:r>
            <a:r>
              <a:rPr lang="en-US" dirty="0" smtClean="0"/>
              <a:t>These </a:t>
            </a:r>
            <a:r>
              <a:rPr lang="en-US" dirty="0"/>
              <a:t>six plans are functionally similar plans. The business decision to introduce these six plans, and more importantly the #2 Silver at just a few bucks more than #1 is a membership recruitment decision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Both these “APTC hacking” strategies capitalize on regions with a small number of insurers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Insurance Company or Status: Churn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</a:t>
            </a:r>
            <a:r>
              <a:rPr lang="en-US" dirty="0"/>
              <a:t>to implementation of the Affordable Care Act (ACA), nearly 60 percent of pregnant women experienced a month-to-month change in insurance type in the nine months leading to delivery, and half were uninsured at some point in the six months following </a:t>
            </a:r>
            <a:r>
              <a:rPr lang="en-US" dirty="0" smtClean="0"/>
              <a:t>birth</a:t>
            </a:r>
          </a:p>
          <a:p>
            <a:r>
              <a:rPr lang="en-US" dirty="0" smtClean="0"/>
              <a:t>This has reduced to 14.5% pre-delivery and 16.9% post delivery</a:t>
            </a:r>
          </a:p>
          <a:p>
            <a:pPr lvl="1"/>
            <a:r>
              <a:rPr lang="en-US" dirty="0" smtClean="0"/>
              <a:t>Greater improvement in expansion states</a:t>
            </a:r>
          </a:p>
          <a:p>
            <a:pPr lvl="1"/>
            <a:endParaRPr lang="en-US" dirty="0"/>
          </a:p>
          <a:p>
            <a:r>
              <a:rPr lang="en-US" dirty="0" smtClean="0"/>
              <a:t>Auto-renewal is critical in reducing churn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group of physicians (possibly including a hospital) that assumes responsibility for annual Medicare spending for a defined patient population. (defined by the Medicare Payment Advisory Commission – </a:t>
            </a:r>
            <a:r>
              <a:rPr lang="en-US" dirty="0" err="1" smtClean="0"/>
              <a:t>MedPAC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MedPAC</a:t>
            </a:r>
            <a:r>
              <a:rPr lang="en-US" dirty="0" smtClean="0"/>
              <a:t> reimbursements to ACOs combines Fee-for-service and P4P.</a:t>
            </a:r>
          </a:p>
          <a:p>
            <a:r>
              <a:rPr lang="en-US" dirty="0" smtClean="0"/>
              <a:t>The idea of ACOs existed prior to the ACA, but the ACA is now seen as creating ACOs through this reimbursement strategy</a:t>
            </a:r>
          </a:p>
          <a:p>
            <a:pPr lvl="1"/>
            <a:r>
              <a:rPr lang="en-US" dirty="0" smtClean="0"/>
              <a:t>Idea originated with Pete Welch in 1989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71955</TotalTime>
  <Words>1964</Words>
  <Application>Microsoft Office PowerPoint</Application>
  <PresentationFormat>Widescreen</PresentationFormat>
  <Paragraphs>191</Paragraphs>
  <Slides>24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HCMI 4225: Gaming the Marketplace &amp; Accountable Care Organizations</vt:lpstr>
      <vt:lpstr>Challenges for Health Insurance Companies</vt:lpstr>
      <vt:lpstr>Re-insurance pools</vt:lpstr>
      <vt:lpstr>Advanced Premium Tax Credits (APTC) (and Gold gapping aka silver loading)</vt:lpstr>
      <vt:lpstr>Silver gapping (and Gold gapping)</vt:lpstr>
      <vt:lpstr>Silver Gapping</vt:lpstr>
      <vt:lpstr>Silver Spamming</vt:lpstr>
      <vt:lpstr>Changing Insurance Company or Status: Churn</vt:lpstr>
      <vt:lpstr>Accountable Care Organizations</vt:lpstr>
      <vt:lpstr>Growth in ACOs</vt:lpstr>
      <vt:lpstr>Growth in ACOs</vt:lpstr>
      <vt:lpstr>ACOs and APM</vt:lpstr>
      <vt:lpstr>Extended Hospital Medical Staff</vt:lpstr>
      <vt:lpstr>Upside-Only Versus Two-Sided ACOs</vt:lpstr>
      <vt:lpstr>Upside-Only Versus Two-Sided ACOs</vt:lpstr>
      <vt:lpstr>Meta-analysis and systematic review</vt:lpstr>
      <vt:lpstr>Meta-analysis and systematic review</vt:lpstr>
      <vt:lpstr>Quality research</vt:lpstr>
      <vt:lpstr>Sample of ACO Programs Evaluated</vt:lpstr>
      <vt:lpstr>Results</vt:lpstr>
      <vt:lpstr>Medicaid Managed Care</vt:lpstr>
      <vt:lpstr>Profits</vt:lpstr>
      <vt:lpstr>Pros and cons</vt:lpstr>
      <vt:lpstr>Readings and 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178</cp:revision>
  <cp:lastPrinted>2018-11-07T15:31:38Z</cp:lastPrinted>
  <dcterms:created xsi:type="dcterms:W3CDTF">2018-08-26T19:46:47Z</dcterms:created>
  <dcterms:modified xsi:type="dcterms:W3CDTF">2020-10-19T16:39:55Z</dcterms:modified>
</cp:coreProperties>
</file>