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02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75D60-EF9F-4A47-A49B-5396FE52555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53351-50FF-4FC9-AAD8-5F7C0C19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8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735-988B-45E5-827E-09C983918F5F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HCMI 4225: </a:t>
            </a:r>
            <a:r>
              <a:rPr lang="en-US" dirty="0" smtClean="0"/>
              <a:t>Recession Ready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Online</a:t>
            </a:r>
          </a:p>
          <a:p>
            <a:r>
              <a:rPr lang="en-US" dirty="0" smtClean="0"/>
              <a:t>Shane Murphy – </a:t>
            </a:r>
            <a:r>
              <a:rPr lang="en-US" dirty="0" smtClean="0">
                <a:hlinkClick r:id="rId2"/>
              </a:rPr>
              <a:t>shane@uconn.edu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85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Modern Monetary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Related to Keynesian principle that the limit to the economy shouldn’t be money, it should be capacity</a:t>
            </a:r>
          </a:p>
          <a:p>
            <a:r>
              <a:rPr lang="en-US" dirty="0"/>
              <a:t>Basically, </a:t>
            </a:r>
            <a:r>
              <a:rPr lang="en-US" dirty="0" smtClean="0"/>
              <a:t>print money to finance increasing spending until unemployment is as low as possible</a:t>
            </a:r>
            <a:endParaRPr lang="en-US" dirty="0"/>
          </a:p>
          <a:p>
            <a:pPr lvl="1"/>
            <a:r>
              <a:rPr lang="en-US" dirty="0"/>
              <a:t>Money supply is not </a:t>
            </a:r>
            <a:r>
              <a:rPr lang="en-US" dirty="0" smtClean="0"/>
              <a:t>fixed by the amount of gold in the world</a:t>
            </a:r>
          </a:p>
          <a:p>
            <a:r>
              <a:rPr lang="en-US" dirty="0" smtClean="0"/>
              <a:t>Key figures:</a:t>
            </a:r>
          </a:p>
          <a:p>
            <a:pPr lvl="1"/>
            <a:r>
              <a:rPr lang="en-US" dirty="0"/>
              <a:t>Stephanie </a:t>
            </a:r>
            <a:r>
              <a:rPr lang="en-US" dirty="0" smtClean="0"/>
              <a:t>Kelton (Bernie Sanders advisor), </a:t>
            </a:r>
            <a:r>
              <a:rPr lang="en-US" dirty="0"/>
              <a:t>L. Randall Wray, Bill </a:t>
            </a:r>
            <a:r>
              <a:rPr lang="en-US" dirty="0" smtClean="0"/>
              <a:t>Mitchell, </a:t>
            </a:r>
            <a:r>
              <a:rPr lang="en-US" dirty="0"/>
              <a:t>Warren </a:t>
            </a:r>
            <a:r>
              <a:rPr lang="en-US" dirty="0" err="1" smtClean="0"/>
              <a:t>Mosler</a:t>
            </a:r>
            <a:endParaRPr lang="en-US" dirty="0" smtClean="0"/>
          </a:p>
          <a:p>
            <a:r>
              <a:rPr lang="en-US" dirty="0" smtClean="0"/>
              <a:t>Widely criticized by most economists</a:t>
            </a:r>
          </a:p>
          <a:p>
            <a:pPr lvl="1"/>
            <a:r>
              <a:rPr lang="en-US" dirty="0" smtClean="0"/>
              <a:t>MMT are unconvincing about policy effects on interest rates, investment environment, and open economy macro/international trade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492" y="69033"/>
            <a:ext cx="10515600" cy="1325563"/>
          </a:xfrm>
        </p:spPr>
        <p:txBody>
          <a:bodyPr/>
          <a:lstStyle/>
          <a:p>
            <a:r>
              <a:rPr lang="en-US" dirty="0" smtClean="0"/>
              <a:t>In the meantime: Debt financing</a:t>
            </a:r>
            <a:endParaRPr lang="en-US" dirty="0"/>
          </a:p>
        </p:txBody>
      </p:sp>
      <p:pic>
        <p:nvPicPr>
          <p:cNvPr id="2054" name="Picture 6" descr="Federal Debt: Total Public Debt as Percent of Gross Domestic Product  (GFDEGDQ188S) | FRED | St. Louis F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0" y="3666285"/>
            <a:ext cx="6105888" cy="31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et Government Debt to GDP ratio | Download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21" y="3618963"/>
            <a:ext cx="5676663" cy="323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" y="1193074"/>
            <a:ext cx="117581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Debt represents future taxes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Who holds out debt?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17% of US debt is held by investors, much of it is held by Americans expecting to retire on its returns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23% of US debt is held by other branches of the government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25% of US debt is held by foreign governments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Japan and China together hold a little over half of foreign owned debt, under 10% of US Debt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Holding US debt helps strengthen foreign currency, lowering prices of foreign exports purchased in the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What’s going to happen?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Nothing much! The worst case scenario is really bad though!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Recession </a:t>
            </a:r>
            <a:r>
              <a:rPr lang="en-US" dirty="0" smtClean="0"/>
              <a:t>Ready - </a:t>
            </a:r>
            <a:r>
              <a:rPr lang="en-US" dirty="0"/>
              <a:t>Hamilton Project of Brookings and Equitable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chapter was on a different automatic </a:t>
            </a:r>
            <a:r>
              <a:rPr lang="en-US" dirty="0" smtClean="0"/>
              <a:t>stabilizer</a:t>
            </a:r>
          </a:p>
          <a:p>
            <a:r>
              <a:rPr lang="en-US" dirty="0" smtClean="0"/>
              <a:t>Currently existing</a:t>
            </a:r>
          </a:p>
          <a:p>
            <a:pPr lvl="1"/>
            <a:r>
              <a:rPr lang="en-US" dirty="0" smtClean="0"/>
              <a:t>unemployment insurance</a:t>
            </a:r>
          </a:p>
          <a:p>
            <a:pPr lvl="1"/>
            <a:r>
              <a:rPr lang="en-US" dirty="0" smtClean="0"/>
              <a:t>extended benefits</a:t>
            </a:r>
          </a:p>
          <a:p>
            <a:r>
              <a:rPr lang="en-US" dirty="0" smtClean="0"/>
              <a:t>New proposals</a:t>
            </a:r>
          </a:p>
          <a:p>
            <a:pPr lvl="1"/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Direct </a:t>
            </a:r>
            <a:r>
              <a:rPr lang="en-US" dirty="0"/>
              <a:t>payments to </a:t>
            </a:r>
            <a:r>
              <a:rPr lang="en-US" dirty="0" smtClean="0"/>
              <a:t>individuals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payments to individuals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 smtClean="0"/>
              <a:t>Common - small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2001 – Tech bubble crash</a:t>
            </a:r>
          </a:p>
          <a:p>
            <a:pPr marL="1143000" lvl="3">
              <a:spcBef>
                <a:spcPts val="1000"/>
              </a:spcBef>
            </a:pPr>
            <a:r>
              <a:rPr lang="en-US" dirty="0" smtClean="0"/>
              <a:t>Tax rebate - $500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2008 – Housing bubble crash</a:t>
            </a:r>
          </a:p>
          <a:p>
            <a:pPr marL="1143000" lvl="3">
              <a:spcBef>
                <a:spcPts val="1000"/>
              </a:spcBef>
            </a:pPr>
            <a:r>
              <a:rPr lang="en-US" dirty="0" smtClean="0"/>
              <a:t>Economic </a:t>
            </a:r>
            <a:r>
              <a:rPr lang="en-US" dirty="0"/>
              <a:t>stimulus </a:t>
            </a:r>
            <a:r>
              <a:rPr lang="en-US" dirty="0" smtClean="0"/>
              <a:t>payment - $1000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2019 – Covid-19 crisis </a:t>
            </a:r>
          </a:p>
          <a:p>
            <a:pPr marL="1143000" lvl="3">
              <a:spcBef>
                <a:spcPts val="1000"/>
              </a:spcBef>
            </a:pPr>
            <a:r>
              <a:rPr lang="en-US" dirty="0" smtClean="0"/>
              <a:t>CARES check - $1200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10282"/>
            <a:ext cx="10515600" cy="1325563"/>
          </a:xfrm>
        </p:spPr>
        <p:txBody>
          <a:bodyPr/>
          <a:lstStyle/>
          <a:p>
            <a:r>
              <a:rPr lang="en-US" dirty="0" smtClean="0"/>
              <a:t>Recessions – GDP and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601772"/>
            <a:ext cx="10787743" cy="4351338"/>
          </a:xfrm>
        </p:spPr>
        <p:txBody>
          <a:bodyPr/>
          <a:lstStyle/>
          <a:p>
            <a:r>
              <a:rPr lang="en-US" dirty="0" smtClean="0"/>
              <a:t>Economists define as fall in GDP over two quarters</a:t>
            </a:r>
          </a:p>
          <a:p>
            <a:r>
              <a:rPr lang="en-US" dirty="0" smtClean="0"/>
              <a:t>GDP is measured by NBER, an independent, Boston-based economics research group</a:t>
            </a:r>
          </a:p>
          <a:p>
            <a:pPr lvl="1"/>
            <a:r>
              <a:rPr lang="en-US" dirty="0" smtClean="0"/>
              <a:t>Measures come out with about six months delay</a:t>
            </a:r>
          </a:p>
          <a:p>
            <a:r>
              <a:rPr lang="en-US" dirty="0" smtClean="0"/>
              <a:t>NBER recession announcement is more complicated</a:t>
            </a:r>
          </a:p>
          <a:p>
            <a:pPr lvl="1"/>
            <a:r>
              <a:rPr lang="en-US" dirty="0" smtClean="0"/>
              <a:t>Comes out with 12 month delay</a:t>
            </a:r>
            <a:endParaRPr lang="en-US" dirty="0"/>
          </a:p>
        </p:txBody>
      </p:sp>
      <p:pic>
        <p:nvPicPr>
          <p:cNvPr id="1026" name="Picture 2" descr="Calculating the likelihood of recession–RSM partners with UCLA Anderson  Forecast | The Real Economy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8542"/>
            <a:ext cx="5789023" cy="35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275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406" y="3306147"/>
            <a:ext cx="4972594" cy="355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7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not born equally across components of the economy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1782" y="2109493"/>
            <a:ext cx="4323841" cy="4351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1" y="2039825"/>
            <a:ext cx="54483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59" y="1414054"/>
            <a:ext cx="4552950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866" y="2127885"/>
            <a:ext cx="55149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Claudia </a:t>
            </a:r>
            <a:r>
              <a:rPr lang="en-US" dirty="0" err="1" smtClean="0"/>
              <a:t>Sahm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Macroeconomist focusing on weaknesses in the economy</a:t>
            </a:r>
          </a:p>
          <a:p>
            <a:r>
              <a:rPr lang="en-US" dirty="0" smtClean="0"/>
              <a:t>Worked at the Federal Reserve Bank from 2007-2019</a:t>
            </a:r>
          </a:p>
          <a:p>
            <a:r>
              <a:rPr lang="en-US" dirty="0" smtClean="0"/>
              <a:t>Currently at think tank – Washington Center for Economic Growth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Sahm</a:t>
            </a:r>
            <a:r>
              <a:rPr lang="en-US" dirty="0" smtClean="0"/>
              <a:t> Index/</a:t>
            </a:r>
            <a:r>
              <a:rPr lang="en-US" dirty="0" err="1" smtClean="0"/>
              <a:t>Sahm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Three-month average of monthly unemployment rate</a:t>
            </a:r>
          </a:p>
          <a:p>
            <a:pPr lvl="1"/>
            <a:r>
              <a:rPr lang="en-US" dirty="0" smtClean="0"/>
              <a:t>current </a:t>
            </a:r>
            <a:r>
              <a:rPr lang="en-US" dirty="0"/>
              <a:t>rate and the two prior. </a:t>
            </a:r>
            <a:endParaRPr lang="en-US" dirty="0" smtClean="0"/>
          </a:p>
          <a:p>
            <a:pPr lvl="1"/>
            <a:r>
              <a:rPr lang="en-US" dirty="0" smtClean="0"/>
              <a:t>monthly </a:t>
            </a:r>
            <a:r>
              <a:rPr lang="en-US" dirty="0"/>
              <a:t>data's noisy, so you don't want to overreact to little ups and </a:t>
            </a:r>
            <a:r>
              <a:rPr lang="en-US" dirty="0" smtClean="0"/>
              <a:t>downs</a:t>
            </a:r>
          </a:p>
          <a:p>
            <a:r>
              <a:rPr lang="en-US" dirty="0" smtClean="0"/>
              <a:t>Compare current month to prior </a:t>
            </a:r>
            <a:r>
              <a:rPr lang="en-US" dirty="0"/>
              <a:t>12 months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</a:t>
            </a:r>
            <a:r>
              <a:rPr lang="en-US" dirty="0"/>
              <a:t>the difference is half a percentage point or more, we're in a </a:t>
            </a:r>
            <a:r>
              <a:rPr lang="en-US" dirty="0" smtClean="0"/>
              <a:t>recession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Coronavirus recession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¾ of US spending is consumer spending</a:t>
            </a:r>
          </a:p>
          <a:p>
            <a:pPr lvl="1"/>
            <a:r>
              <a:rPr lang="en-US" dirty="0" smtClean="0"/>
              <a:t>Retail spending collapsed</a:t>
            </a:r>
          </a:p>
          <a:p>
            <a:r>
              <a:rPr lang="en-US" dirty="0" smtClean="0"/>
              <a:t>Fed already in March set interest rates to zero</a:t>
            </a:r>
          </a:p>
          <a:p>
            <a:pPr lvl="1"/>
            <a:r>
              <a:rPr lang="en-US" dirty="0" smtClean="0"/>
              <a:t>Fed represents opinion of top US macroeconomists</a:t>
            </a:r>
          </a:p>
          <a:p>
            <a:pPr lvl="1"/>
            <a:r>
              <a:rPr lang="en-US" dirty="0" smtClean="0"/>
              <a:t>Made many more efforts to prop up economy</a:t>
            </a:r>
          </a:p>
          <a:p>
            <a:pPr lvl="1"/>
            <a:r>
              <a:rPr lang="en-US" dirty="0" smtClean="0"/>
              <a:t>Lending expansion helped wall street – also expanded loan access to smaller businesses</a:t>
            </a:r>
          </a:p>
          <a:p>
            <a:pPr lvl="2"/>
            <a:r>
              <a:rPr lang="en-US" dirty="0" smtClean="0"/>
              <a:t>But individuals and small businesses need money more than loans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56733</TotalTime>
  <Words>486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HCMI 4225: Recession Ready</vt:lpstr>
      <vt:lpstr>Recession Ready - Hamilton Project of Brookings and Equitable Growth</vt:lpstr>
      <vt:lpstr>Direct payments to individuals</vt:lpstr>
      <vt:lpstr>Recessions – GDP and Employment</vt:lpstr>
      <vt:lpstr>Cost not born equally across components of the economy</vt:lpstr>
      <vt:lpstr>Fiscal Policy</vt:lpstr>
      <vt:lpstr>Claudia Sahm</vt:lpstr>
      <vt:lpstr>Sahm Index/Sahm Rule</vt:lpstr>
      <vt:lpstr>Coronavirus recession</vt:lpstr>
      <vt:lpstr>A note on Modern Monetary Theory</vt:lpstr>
      <vt:lpstr>In the meantime: Debt financing</vt:lpstr>
    </vt:vector>
  </TitlesOfParts>
  <Company>D10222WCAH07IT1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HCMI 4225: Health and Social Insurance</dc:title>
  <dc:creator>Shane Murphy</dc:creator>
  <cp:lastModifiedBy>Shane Murphy</cp:lastModifiedBy>
  <cp:revision>164</cp:revision>
  <dcterms:created xsi:type="dcterms:W3CDTF">2018-08-26T19:46:47Z</dcterms:created>
  <dcterms:modified xsi:type="dcterms:W3CDTF">2020-10-26T16:14:09Z</dcterms:modified>
</cp:coreProperties>
</file>