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92" r:id="rId2"/>
    <p:sldId id="293" r:id="rId3"/>
    <p:sldId id="294" r:id="rId4"/>
    <p:sldId id="295" r:id="rId5"/>
    <p:sldId id="296" r:id="rId6"/>
    <p:sldId id="297" r:id="rId7"/>
    <p:sldId id="298" r:id="rId8"/>
    <p:sldId id="299" r:id="rId9"/>
    <p:sldId id="304" r:id="rId10"/>
    <p:sldId id="305" r:id="rId11"/>
    <p:sldId id="302" r:id="rId12"/>
    <p:sldId id="303" r:id="rId13"/>
    <p:sldId id="256" r:id="rId14"/>
    <p:sldId id="280" r:id="rId15"/>
    <p:sldId id="279" r:id="rId16"/>
    <p:sldId id="282" r:id="rId17"/>
    <p:sldId id="283" r:id="rId18"/>
    <p:sldId id="284" r:id="rId19"/>
    <p:sldId id="291" r:id="rId20"/>
    <p:sldId id="281" r:id="rId21"/>
    <p:sldId id="285" r:id="rId22"/>
    <p:sldId id="286" r:id="rId23"/>
    <p:sldId id="287" r:id="rId24"/>
    <p:sldId id="288" r:id="rId25"/>
    <p:sldId id="289" r:id="rId26"/>
    <p:sldId id="290" r:id="rId27"/>
    <p:sldId id="27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4660"/>
  </p:normalViewPr>
  <p:slideViewPr>
    <p:cSldViewPr snapToGrid="0">
      <p:cViewPr varScale="1">
        <p:scale>
          <a:sx n="83" d="100"/>
          <a:sy n="83" d="100"/>
        </p:scale>
        <p:origin x="638" y="67"/>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10/5/2020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10/5/2020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Title X</a:t>
            </a:r>
            <a:endParaRPr lang="en-US" dirty="0"/>
          </a:p>
        </p:txBody>
      </p:sp>
      <p:sp>
        <p:nvSpPr>
          <p:cNvPr id="3" name="Subtitle 2"/>
          <p:cNvSpPr>
            <a:spLocks noGrp="1"/>
          </p:cNvSpPr>
          <p:nvPr>
            <p:ph type="subTitle" idx="1"/>
          </p:nvPr>
        </p:nvSpPr>
        <p:spPr/>
        <p:txBody>
          <a:bodyPr/>
          <a:lstStyle/>
          <a:p>
            <a:r>
              <a:rPr lang="en-US" dirty="0" smtClean="0"/>
              <a:t>Online: </a:t>
            </a:r>
            <a:r>
              <a:rPr lang="en-US" dirty="0" smtClean="0"/>
              <a:t>Mon/Wed </a:t>
            </a:r>
            <a:r>
              <a:rPr lang="en-US" dirty="0" smtClean="0"/>
              <a:t>12:30 PM </a:t>
            </a:r>
            <a:r>
              <a:rPr lang="en-US" dirty="0" smtClean="0"/>
              <a:t>– </a:t>
            </a:r>
            <a:r>
              <a:rPr lang="en-US" dirty="0" smtClean="0"/>
              <a:t>1:45 PM</a:t>
            </a:r>
            <a:endParaRPr lang="en-US" dirty="0" smtClean="0"/>
          </a:p>
          <a:p>
            <a:r>
              <a:rPr lang="en-US" dirty="0" smtClean="0"/>
              <a:t>Shane 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2132740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a:xfrm>
            <a:off x="249382" y="1468582"/>
            <a:ext cx="11748654" cy="5209309"/>
          </a:xfrm>
        </p:spPr>
        <p:txBody>
          <a:bodyPr>
            <a:normAutofit fontScale="92500" lnSpcReduction="10000"/>
          </a:bodyPr>
          <a:lstStyle/>
          <a:p>
            <a:r>
              <a:rPr lang="en-US" dirty="0" smtClean="0"/>
              <a:t>“[</a:t>
            </a:r>
            <a:r>
              <a:rPr lang="en-US" dirty="0"/>
              <a:t>In 1981, it was] demonstrated that the programs providing these teenage birth control services were not only totally ineffective in achieving their professed goals of reducing premarital pregnancy, illegitimate births, and abortion among teenagers, but had actually contributed significantly toward making these problems worse</a:t>
            </a:r>
            <a:r>
              <a:rPr lang="en-US" dirty="0" smtClean="0"/>
              <a:t>”</a:t>
            </a:r>
          </a:p>
          <a:p>
            <a:r>
              <a:rPr lang="en-US" dirty="0"/>
              <a:t>"Most Title X funds go to organizations which engage in abortion, pro- mote abortion, lobby for abortion, litigate about abortion. If the advocates of Title X want it to continue ... I need their support for legislation that will prohibit the use of Title X funds by any organization which in any way engages in abortion, abortion </a:t>
            </a:r>
            <a:r>
              <a:rPr lang="en-US" dirty="0" smtClean="0"/>
              <a:t>referral</a:t>
            </a:r>
            <a:r>
              <a:rPr lang="en-US" dirty="0"/>
              <a:t>, abortion counseling, abortion lobbying, abortion advertising.“</a:t>
            </a:r>
          </a:p>
          <a:p>
            <a:r>
              <a:rPr lang="en-US" dirty="0"/>
              <a:t>"[Title X] was begun as family planning assistance for low-income families. It sounded commendable. Its stated purpose was to assist poor couples to plan their families. As with many other programs with humanitarian intent, Congress established Title X and left it in the hands of the federal bureaucracy. That is when things went haywire.”</a:t>
            </a:r>
          </a:p>
          <a:p>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2996126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Grants: Food Assistance Programs</a:t>
            </a:r>
            <a:endParaRPr lang="en-US" dirty="0"/>
          </a:p>
        </p:txBody>
      </p:sp>
      <p:sp>
        <p:nvSpPr>
          <p:cNvPr id="3" name="Content Placeholder 2"/>
          <p:cNvSpPr>
            <a:spLocks noGrp="1"/>
          </p:cNvSpPr>
          <p:nvPr>
            <p:ph idx="1"/>
          </p:nvPr>
        </p:nvSpPr>
        <p:spPr/>
        <p:txBody>
          <a:bodyPr/>
          <a:lstStyle/>
          <a:p>
            <a:endParaRPr lang="en-US"/>
          </a:p>
        </p:txBody>
      </p:sp>
      <p:pic>
        <p:nvPicPr>
          <p:cNvPr id="1026" name="Picture 2" descr="Image result for budget wic sn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2043" y="1690688"/>
            <a:ext cx="7467748" cy="5167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909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SNAP</a:t>
            </a:r>
            <a:endParaRPr lang="en-US" dirty="0"/>
          </a:p>
        </p:txBody>
      </p:sp>
      <p:sp>
        <p:nvSpPr>
          <p:cNvPr id="3" name="Content Placeholder 2"/>
          <p:cNvSpPr>
            <a:spLocks noGrp="1"/>
          </p:cNvSpPr>
          <p:nvPr>
            <p:ph idx="1"/>
          </p:nvPr>
        </p:nvSpPr>
        <p:spPr/>
        <p:txBody>
          <a:bodyPr>
            <a:normAutofit/>
          </a:bodyPr>
          <a:lstStyle/>
          <a:p>
            <a:r>
              <a:rPr lang="en-US" dirty="0" smtClean="0"/>
              <a:t>SNAP</a:t>
            </a:r>
          </a:p>
          <a:p>
            <a:pPr lvl="1"/>
            <a:r>
              <a:rPr lang="en-US" dirty="0" smtClean="0"/>
              <a:t>central goal is to alleviate food insecurity and it succeeds</a:t>
            </a:r>
          </a:p>
          <a:p>
            <a:pPr lvl="1"/>
            <a:r>
              <a:rPr lang="en-US" dirty="0" smtClean="0"/>
              <a:t>also improves well-being over other dimensions</a:t>
            </a:r>
          </a:p>
          <a:p>
            <a:r>
              <a:rPr lang="en-US" dirty="0" smtClean="0"/>
              <a:t>High benefits for families</a:t>
            </a:r>
          </a:p>
          <a:p>
            <a:pPr lvl="1"/>
            <a:r>
              <a:rPr lang="en-US" dirty="0" smtClean="0"/>
              <a:t>maximum of almost $700 per month for a family of 4</a:t>
            </a:r>
          </a:p>
          <a:p>
            <a:pPr lvl="1"/>
            <a:r>
              <a:rPr lang="en-US" dirty="0" smtClean="0"/>
              <a:t>average benefit of about $250 per month for a family of 4</a:t>
            </a:r>
          </a:p>
          <a:p>
            <a:r>
              <a:rPr lang="en-US" dirty="0" smtClean="0"/>
              <a:t>Has a profound effect on the family food economy</a:t>
            </a:r>
          </a:p>
        </p:txBody>
      </p:sp>
    </p:spTree>
    <p:extLst>
      <p:ext uri="{BB962C8B-B14F-4D97-AF65-F5344CB8AC3E}">
        <p14:creationId xmlns:p14="http://schemas.microsoft.com/office/powerpoint/2010/main" val="212372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History of private health care and reform proposals in the 1990s</a:t>
            </a:r>
            <a:endParaRPr lang="en-US" dirty="0"/>
          </a:p>
        </p:txBody>
      </p:sp>
      <p:sp>
        <p:nvSpPr>
          <p:cNvPr id="3" name="Subtitle 2"/>
          <p:cNvSpPr>
            <a:spLocks noGrp="1"/>
          </p:cNvSpPr>
          <p:nvPr>
            <p:ph type="subTitle" idx="1"/>
          </p:nvPr>
        </p:nvSpPr>
        <p:spPr/>
        <p:txBody>
          <a:bodyPr/>
          <a:lstStyle/>
          <a:p>
            <a:r>
              <a:rPr lang="en-US" dirty="0"/>
              <a:t>BUSN 202: Mon/Wed 9:30 AM – 10:45AM</a:t>
            </a:r>
          </a:p>
          <a:p>
            <a:r>
              <a:rPr lang="en-US" dirty="0"/>
              <a:t>Shane Murphy – </a:t>
            </a:r>
            <a:r>
              <a:rPr lang="en-US" dirty="0">
                <a:hlinkClick r:id="rId2"/>
              </a:rPr>
              <a:t>shane@uconn.edu</a:t>
            </a:r>
            <a:endParaRPr lang="en-US" dirty="0"/>
          </a:p>
          <a:p>
            <a:r>
              <a:rPr lang="en-US" dirty="0"/>
              <a:t>Office Hours: Mon/Wed 11:00 AM – 12:30PM</a:t>
            </a:r>
          </a:p>
          <a:p>
            <a:endParaRPr lang="en-US" dirty="0"/>
          </a:p>
          <a:p>
            <a:endParaRPr lang="en-US" dirty="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Video: </a:t>
            </a:r>
            <a:r>
              <a:rPr lang="en-US" dirty="0"/>
              <a:t>How did Makeup, WWII &amp; Communism Create U.S. Healthcare?</a:t>
            </a:r>
            <a:br>
              <a:rPr lang="en-US" dirty="0"/>
            </a:br>
            <a:endParaRPr lang="en-US" dirty="0"/>
          </a:p>
        </p:txBody>
      </p:sp>
      <p:sp>
        <p:nvSpPr>
          <p:cNvPr id="3" name="Content Placeholder 2"/>
          <p:cNvSpPr>
            <a:spLocks noGrp="1"/>
          </p:cNvSpPr>
          <p:nvPr>
            <p:ph idx="1"/>
          </p:nvPr>
        </p:nvSpPr>
        <p:spPr/>
        <p:txBody>
          <a:bodyPr/>
          <a:lstStyle/>
          <a:p>
            <a:r>
              <a:rPr lang="en-US" dirty="0"/>
              <a:t>https://www.youtube.com/watch?v=JKQif8qBRVg</a:t>
            </a:r>
          </a:p>
        </p:txBody>
      </p:sp>
    </p:spTree>
    <p:extLst>
      <p:ext uri="{BB962C8B-B14F-4D97-AF65-F5344CB8AC3E}">
        <p14:creationId xmlns:p14="http://schemas.microsoft.com/office/powerpoint/2010/main" val="194859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Cross</a:t>
            </a:r>
            <a:endParaRPr lang="en-US" dirty="0"/>
          </a:p>
        </p:txBody>
      </p:sp>
      <p:sp>
        <p:nvSpPr>
          <p:cNvPr id="3" name="Content Placeholder 2"/>
          <p:cNvSpPr>
            <a:spLocks noGrp="1"/>
          </p:cNvSpPr>
          <p:nvPr>
            <p:ph idx="1"/>
          </p:nvPr>
        </p:nvSpPr>
        <p:spPr/>
        <p:txBody>
          <a:bodyPr/>
          <a:lstStyle/>
          <a:p>
            <a:r>
              <a:rPr lang="en-US" dirty="0"/>
              <a:t>In 1929, a group of Dallas school teachers contracted with Baylor University Hospital to receive up to 21 days of inpatient care a year for regular monthly payments of 50 </a:t>
            </a:r>
            <a:r>
              <a:rPr lang="en-US" dirty="0" smtClean="0"/>
              <a:t>cents.</a:t>
            </a:r>
          </a:p>
          <a:p>
            <a:r>
              <a:rPr lang="en-US" dirty="0"/>
              <a:t>By 1937, there were 26 such plans with more than 600,000 members </a:t>
            </a:r>
            <a:r>
              <a:rPr lang="en-US" dirty="0" smtClean="0"/>
              <a:t>total.</a:t>
            </a:r>
          </a:p>
          <a:p>
            <a:r>
              <a:rPr lang="en-US" dirty="0" smtClean="0"/>
              <a:t>These </a:t>
            </a:r>
            <a:r>
              <a:rPr lang="en-US" dirty="0"/>
              <a:t>combined under the auspices of the American Hospital Association (AHA) to form the Blue Cross network of plans</a:t>
            </a:r>
            <a:endParaRPr lang="en-US" dirty="0" smtClean="0"/>
          </a:p>
        </p:txBody>
      </p:sp>
    </p:spTree>
    <p:extLst>
      <p:ext uri="{BB962C8B-B14F-4D97-AF65-F5344CB8AC3E}">
        <p14:creationId xmlns:p14="http://schemas.microsoft.com/office/powerpoint/2010/main" val="733417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Shield</a:t>
            </a:r>
            <a:endParaRPr lang="en-US" dirty="0"/>
          </a:p>
        </p:txBody>
      </p:sp>
      <p:sp>
        <p:nvSpPr>
          <p:cNvPr id="3" name="Content Placeholder 2"/>
          <p:cNvSpPr>
            <a:spLocks noGrp="1"/>
          </p:cNvSpPr>
          <p:nvPr>
            <p:ph idx="1"/>
          </p:nvPr>
        </p:nvSpPr>
        <p:spPr/>
        <p:txBody>
          <a:bodyPr/>
          <a:lstStyle/>
          <a:p>
            <a:r>
              <a:rPr lang="en-US" dirty="0"/>
              <a:t>In the 1930s, physicians became concerned about proposals for compulsory national health insurance and the threat of insurance competition from Blue </a:t>
            </a:r>
            <a:r>
              <a:rPr lang="en-US" dirty="0" smtClean="0"/>
              <a:t>Cross. </a:t>
            </a:r>
          </a:p>
          <a:p>
            <a:r>
              <a:rPr lang="en-US" dirty="0" smtClean="0"/>
              <a:t>Specifically</a:t>
            </a:r>
            <a:r>
              <a:rPr lang="en-US" dirty="0"/>
              <a:t>, doctors worried that third-party payers would lower their incomes by restricting their ability to set their own fees. In response, physicians established a network of their own insurance plans covering physician services. </a:t>
            </a:r>
            <a:endParaRPr lang="en-US" dirty="0" smtClean="0"/>
          </a:p>
          <a:p>
            <a:r>
              <a:rPr lang="en-US" dirty="0" smtClean="0"/>
              <a:t>These </a:t>
            </a:r>
            <a:r>
              <a:rPr lang="en-US" dirty="0"/>
              <a:t>plans, known as Blue Shield, preempted the hospital-oriented Blue Cross plans from entering into the primary care sector.</a:t>
            </a:r>
          </a:p>
        </p:txBody>
      </p:sp>
    </p:spTree>
    <p:extLst>
      <p:ext uri="{BB962C8B-B14F-4D97-AF65-F5344CB8AC3E}">
        <p14:creationId xmlns:p14="http://schemas.microsoft.com/office/powerpoint/2010/main" val="2322546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WWII and the 1950s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During </a:t>
            </a:r>
            <a:r>
              <a:rPr lang="en-US" dirty="0"/>
              <a:t>World War </a:t>
            </a:r>
            <a:r>
              <a:rPr lang="en-US" dirty="0" smtClean="0"/>
              <a:t>II </a:t>
            </a:r>
            <a:r>
              <a:rPr lang="en-US" dirty="0"/>
              <a:t>wage and price controls prevented employers from using higher salaries to attract </a:t>
            </a:r>
            <a:r>
              <a:rPr lang="en-US" dirty="0" smtClean="0"/>
              <a:t>workers.</a:t>
            </a:r>
          </a:p>
          <a:p>
            <a:r>
              <a:rPr lang="en-US" dirty="0" smtClean="0"/>
              <a:t>They </a:t>
            </a:r>
            <a:r>
              <a:rPr lang="en-US" dirty="0"/>
              <a:t>were, however, allowed to offer fringe benefits like health insurance for up to 5 percent of a worker's </a:t>
            </a:r>
            <a:r>
              <a:rPr lang="en-US" dirty="0" smtClean="0"/>
              <a:t>wages.</a:t>
            </a:r>
          </a:p>
          <a:p>
            <a:r>
              <a:rPr lang="en-US" dirty="0" smtClean="0"/>
              <a:t>In </a:t>
            </a:r>
            <a:r>
              <a:rPr lang="en-US" dirty="0"/>
              <a:t>addition, the National Labor Relations Board ruled that health insurance benefits were a legitimate subject of labor-management </a:t>
            </a:r>
            <a:r>
              <a:rPr lang="en-US" dirty="0" smtClean="0"/>
              <a:t>negotiations.</a:t>
            </a:r>
          </a:p>
          <a:p>
            <a:r>
              <a:rPr lang="en-US" dirty="0" smtClean="0"/>
              <a:t>Lastly</a:t>
            </a:r>
            <a:r>
              <a:rPr lang="en-US" dirty="0"/>
              <a:t>, the </a:t>
            </a:r>
            <a:r>
              <a:rPr lang="en-US" dirty="0" smtClean="0"/>
              <a:t>IRS and the </a:t>
            </a:r>
            <a:r>
              <a:rPr lang="en-US" dirty="0"/>
              <a:t>National War Labor </a:t>
            </a:r>
            <a:r>
              <a:rPr lang="en-US" dirty="0" smtClean="0"/>
              <a:t>Board </a:t>
            </a:r>
            <a:r>
              <a:rPr lang="en-US" dirty="0"/>
              <a:t>determined that employers could deduct the cost of employee health benefits from taxable business income, and employees did not have to include the value of those benefits in calculating their taxable income.</a:t>
            </a:r>
            <a:endParaRPr lang="en-US" dirty="0" smtClean="0"/>
          </a:p>
          <a:p>
            <a:r>
              <a:rPr lang="en-US" dirty="0" smtClean="0"/>
              <a:t>As </a:t>
            </a:r>
            <a:r>
              <a:rPr lang="en-US" dirty="0"/>
              <a:t>a result the market for health insurance of all kinds increased dramatically during the 1940s, from a total enrollment of 20,662,000 in 1940 to 142,334,000 in 1950.</a:t>
            </a:r>
          </a:p>
        </p:txBody>
      </p:sp>
    </p:spTree>
    <p:extLst>
      <p:ext uri="{BB962C8B-B14F-4D97-AF65-F5344CB8AC3E}">
        <p14:creationId xmlns:p14="http://schemas.microsoft.com/office/powerpoint/2010/main" val="723147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HMOs</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 1970, Paul Elwood coined the phrase "health maintenance organization" to emphasize the clinical prevention role of plans like Kaiser's </a:t>
            </a:r>
            <a:r>
              <a:rPr lang="en-US" dirty="0" smtClean="0"/>
              <a:t>formed in 1945 and the 1929 Ross-Loos Medical Group plan for LA city and county employees.</a:t>
            </a:r>
          </a:p>
          <a:p>
            <a:r>
              <a:rPr lang="en-US" dirty="0" smtClean="0"/>
              <a:t>HMOs </a:t>
            </a:r>
            <a:r>
              <a:rPr lang="en-US" dirty="0"/>
              <a:t>were able to reduce resource utilization rates, particularly hospital admissions and lengths of </a:t>
            </a:r>
            <a:r>
              <a:rPr lang="en-US" dirty="0" smtClean="0"/>
              <a:t>stay.</a:t>
            </a:r>
          </a:p>
          <a:p>
            <a:r>
              <a:rPr lang="en-US" dirty="0" smtClean="0"/>
              <a:t>The </a:t>
            </a:r>
            <a:r>
              <a:rPr lang="en-US" dirty="0"/>
              <a:t>Health Maintenance Organization Act of 1973 was passed to encourage HMO growth in the </a:t>
            </a:r>
            <a:r>
              <a:rPr lang="en-US" dirty="0" smtClean="0"/>
              <a:t>marketplace. </a:t>
            </a:r>
          </a:p>
          <a:p>
            <a:r>
              <a:rPr lang="en-US" dirty="0" smtClean="0"/>
              <a:t>This </a:t>
            </a:r>
            <a:r>
              <a:rPr lang="en-US" dirty="0"/>
              <a:t>law provided grants and loans to start or expand HMOs, removed state restrictions on federally certified HMOs, and required employers of 25 or more employees to offer this type of plan as a benefit </a:t>
            </a:r>
            <a:r>
              <a:rPr lang="en-US" dirty="0" smtClean="0"/>
              <a:t>option.</a:t>
            </a:r>
          </a:p>
          <a:p>
            <a:r>
              <a:rPr lang="en-US" dirty="0" smtClean="0"/>
              <a:t>In </a:t>
            </a:r>
            <a:r>
              <a:rPr lang="en-US" dirty="0"/>
              <a:t>the 1970s there were 26 plans with about 3 million subscribers nationwide; by 1991 the numbers had grown to 556 plans with 35 million enrollees</a:t>
            </a:r>
            <a:r>
              <a:rPr lang="en-US" dirty="0" smtClean="0"/>
              <a:t>.</a:t>
            </a:r>
            <a:endParaRPr lang="en-US" dirty="0"/>
          </a:p>
        </p:txBody>
      </p:sp>
    </p:spTree>
    <p:extLst>
      <p:ext uri="{BB962C8B-B14F-4D97-AF65-F5344CB8AC3E}">
        <p14:creationId xmlns:p14="http://schemas.microsoft.com/office/powerpoint/2010/main" val="1677439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Consolidated Omnibus Budget Reconciliation Act of 1985</a:t>
            </a:r>
            <a:br>
              <a:rPr lang="en-US" dirty="0"/>
            </a:br>
            <a:endParaRPr lang="en-US" dirty="0"/>
          </a:p>
        </p:txBody>
      </p:sp>
      <p:sp>
        <p:nvSpPr>
          <p:cNvPr id="3" name="Content Placeholder 2"/>
          <p:cNvSpPr>
            <a:spLocks noGrp="1"/>
          </p:cNvSpPr>
          <p:nvPr>
            <p:ph idx="1"/>
          </p:nvPr>
        </p:nvSpPr>
        <p:spPr/>
        <p:txBody>
          <a:bodyPr/>
          <a:lstStyle/>
          <a:p>
            <a:r>
              <a:rPr lang="en-US" dirty="0" smtClean="0"/>
              <a:t>Insurance </a:t>
            </a:r>
            <a:r>
              <a:rPr lang="en-US" dirty="0"/>
              <a:t>program which gives some employees the ability to continue health insurance coverage after leaving </a:t>
            </a:r>
            <a:r>
              <a:rPr lang="en-US" dirty="0" smtClean="0"/>
              <a:t>employment</a:t>
            </a:r>
          </a:p>
          <a:p>
            <a:pPr lvl="1"/>
            <a:r>
              <a:rPr lang="en-US" dirty="0" smtClean="0"/>
              <a:t>Created COBRA plans</a:t>
            </a:r>
          </a:p>
          <a:p>
            <a:r>
              <a:rPr lang="en-US" dirty="0" smtClean="0"/>
              <a:t>Title X </a:t>
            </a:r>
            <a:r>
              <a:rPr lang="en-US" dirty="0"/>
              <a:t>amends the Internal Revenue Code and the Public Health Service Act to deny income tax deductions to employers (generally those with 20 or more full-time equivalent employees) for contributions to a group health plan unless such plan meets certain continuing coverage requirements</a:t>
            </a:r>
            <a:r>
              <a:rPr lang="en-US" dirty="0" smtClean="0"/>
              <a:t>.</a:t>
            </a:r>
          </a:p>
          <a:p>
            <a:pPr lvl="1"/>
            <a:r>
              <a:rPr lang="en-US" dirty="0" smtClean="0"/>
              <a:t>Later changed to an excise tax penalty</a:t>
            </a:r>
            <a:endParaRPr lang="en-US" dirty="0"/>
          </a:p>
        </p:txBody>
      </p:sp>
    </p:spTree>
    <p:extLst>
      <p:ext uri="{BB962C8B-B14F-4D97-AF65-F5344CB8AC3E}">
        <p14:creationId xmlns:p14="http://schemas.microsoft.com/office/powerpoint/2010/main" val="3793082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War on Poverty (LBJ 1964)</a:t>
            </a:r>
          </a:p>
          <a:p>
            <a:pPr lvl="1"/>
            <a:r>
              <a:rPr lang="en-US" dirty="0" smtClean="0"/>
              <a:t>Unintended childbearing and poverty</a:t>
            </a:r>
          </a:p>
          <a:p>
            <a:pPr lvl="1"/>
            <a:r>
              <a:rPr lang="en-US" dirty="0" smtClean="0"/>
              <a:t>Adverse maternal and child health outcomes</a:t>
            </a:r>
          </a:p>
          <a:p>
            <a:pPr lvl="1"/>
            <a:r>
              <a:rPr lang="en-US" dirty="0" smtClean="0"/>
              <a:t>Low income women were more than twice as likely as high income women to have an unintended pregnancy</a:t>
            </a:r>
          </a:p>
          <a:p>
            <a:r>
              <a:rPr lang="en-US" dirty="0" smtClean="0"/>
              <a:t>Title X Established in 1970</a:t>
            </a:r>
          </a:p>
          <a:p>
            <a:pPr lvl="1"/>
            <a:r>
              <a:rPr lang="en-US" dirty="0"/>
              <a:t>Public Law 91-572 or "Population Research and Voluntary Family Planning </a:t>
            </a:r>
            <a:r>
              <a:rPr lang="en-US" dirty="0" smtClean="0"/>
              <a:t>Programs“</a:t>
            </a:r>
          </a:p>
          <a:p>
            <a:pPr lvl="1"/>
            <a:r>
              <a:rPr lang="en-US" dirty="0" smtClean="0"/>
              <a:t>Subject to frequent modification</a:t>
            </a:r>
          </a:p>
          <a:p>
            <a:r>
              <a:rPr lang="en-US" dirty="0" smtClean="0"/>
              <a:t>Hyde Amendment (1976) restricted the funding for abortions for Medicaid recipients.</a:t>
            </a:r>
          </a:p>
          <a:p>
            <a:r>
              <a:rPr lang="en-US" dirty="0" smtClean="0"/>
              <a:t>Next slide is a timeline discussing trends in legislation related to the law</a:t>
            </a:r>
          </a:p>
          <a:p>
            <a:pPr marL="0" indent="0">
              <a:buNone/>
            </a:pPr>
            <a:endParaRPr lang="en-US" dirty="0"/>
          </a:p>
        </p:txBody>
      </p:sp>
    </p:spTree>
    <p:extLst>
      <p:ext uri="{BB962C8B-B14F-4D97-AF65-F5344CB8AC3E}">
        <p14:creationId xmlns:p14="http://schemas.microsoft.com/office/powerpoint/2010/main" val="30699674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health care</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Video</a:t>
            </a:r>
            <a:r>
              <a:rPr lang="en-US" dirty="0"/>
              <a:t>: CSPAN: Harry and Louise Ads, 1993</a:t>
            </a:r>
            <a:endParaRPr lang="en-US" dirty="0" smtClean="0"/>
          </a:p>
          <a:p>
            <a:pPr lvl="1"/>
            <a:r>
              <a:rPr lang="en-US" dirty="0" smtClean="0"/>
              <a:t>https</a:t>
            </a:r>
            <a:r>
              <a:rPr lang="en-US" dirty="0"/>
              <a:t>://www.youtube.com/watch?v=CwOX2P4s-Iw</a:t>
            </a:r>
          </a:p>
        </p:txBody>
      </p:sp>
    </p:spTree>
    <p:extLst>
      <p:ext uri="{BB962C8B-B14F-4D97-AF65-F5344CB8AC3E}">
        <p14:creationId xmlns:p14="http://schemas.microsoft.com/office/powerpoint/2010/main" val="4182907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p>
        </p:txBody>
      </p:sp>
      <p:sp>
        <p:nvSpPr>
          <p:cNvPr id="3" name="Content Placeholder 2"/>
          <p:cNvSpPr>
            <a:spLocks noGrp="1"/>
          </p:cNvSpPr>
          <p:nvPr>
            <p:ph idx="1"/>
          </p:nvPr>
        </p:nvSpPr>
        <p:spPr/>
        <p:txBody>
          <a:bodyPr>
            <a:normAutofit/>
          </a:bodyPr>
          <a:lstStyle/>
          <a:p>
            <a:r>
              <a:rPr lang="en-US" dirty="0" smtClean="0"/>
              <a:t>Universal coverage</a:t>
            </a:r>
          </a:p>
          <a:p>
            <a:pPr lvl="1"/>
            <a:r>
              <a:rPr lang="en-US" dirty="0"/>
              <a:t>Most people would get insurance plans from their employers because all employers were required to provide health insurance coverage to every employee</a:t>
            </a:r>
            <a:r>
              <a:rPr lang="en-US" dirty="0" smtClean="0"/>
              <a:t>.</a:t>
            </a:r>
          </a:p>
          <a:p>
            <a:pPr lvl="1"/>
            <a:r>
              <a:rPr lang="en-US" dirty="0"/>
              <a:t>People without jobs could purchase health insurance on their own from the regional health </a:t>
            </a:r>
            <a:r>
              <a:rPr lang="en-US" dirty="0" smtClean="0"/>
              <a:t>alliances.</a:t>
            </a:r>
          </a:p>
          <a:p>
            <a:pPr lvl="1"/>
            <a:r>
              <a:rPr lang="en-US" dirty="0" smtClean="0"/>
              <a:t>The </a:t>
            </a:r>
            <a:r>
              <a:rPr lang="en-US" dirty="0"/>
              <a:t>Federal government would subsidize the costs for low-income people</a:t>
            </a:r>
            <a:r>
              <a:rPr lang="en-US" dirty="0" smtClean="0"/>
              <a:t>.</a:t>
            </a:r>
            <a:endParaRPr lang="en-US" dirty="0"/>
          </a:p>
        </p:txBody>
      </p:sp>
    </p:spTree>
    <p:extLst>
      <p:ext uri="{BB962C8B-B14F-4D97-AF65-F5344CB8AC3E}">
        <p14:creationId xmlns:p14="http://schemas.microsoft.com/office/powerpoint/2010/main" val="206315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p>
        </p:txBody>
      </p:sp>
      <p:sp>
        <p:nvSpPr>
          <p:cNvPr id="3" name="Content Placeholder 2"/>
          <p:cNvSpPr>
            <a:spLocks noGrp="1"/>
          </p:cNvSpPr>
          <p:nvPr>
            <p:ph idx="1"/>
          </p:nvPr>
        </p:nvSpPr>
        <p:spPr/>
        <p:txBody>
          <a:bodyPr>
            <a:normAutofit/>
          </a:bodyPr>
          <a:lstStyle/>
          <a:p>
            <a:r>
              <a:rPr lang="en-US" dirty="0" smtClean="0"/>
              <a:t>Regional </a:t>
            </a:r>
            <a:r>
              <a:rPr lang="en-US" dirty="0"/>
              <a:t>health </a:t>
            </a:r>
            <a:r>
              <a:rPr lang="en-US" dirty="0" smtClean="0"/>
              <a:t>alliances</a:t>
            </a:r>
          </a:p>
          <a:p>
            <a:pPr lvl="1"/>
            <a:r>
              <a:rPr lang="en-US" dirty="0"/>
              <a:t>Regional Health Alliances were state-based health insurance purchasing groups</a:t>
            </a:r>
            <a:r>
              <a:rPr lang="en-US" dirty="0" smtClean="0"/>
              <a:t>.</a:t>
            </a:r>
          </a:p>
          <a:p>
            <a:pPr lvl="1"/>
            <a:r>
              <a:rPr lang="en-US" dirty="0"/>
              <a:t>The alliances would control costs by setting the prices for health care providers based on a fee-per-service. </a:t>
            </a:r>
            <a:endParaRPr lang="en-US" dirty="0" smtClean="0"/>
          </a:p>
          <a:p>
            <a:pPr lvl="1"/>
            <a:r>
              <a:rPr lang="en-US" dirty="0"/>
              <a:t>Companies with more than 5,000 full-time employees could provide their own insurance outside the alliances. </a:t>
            </a:r>
          </a:p>
          <a:p>
            <a:pPr lvl="1"/>
            <a:endParaRPr lang="en-US" dirty="0"/>
          </a:p>
        </p:txBody>
      </p:sp>
    </p:spTree>
    <p:extLst>
      <p:ext uri="{BB962C8B-B14F-4D97-AF65-F5344CB8AC3E}">
        <p14:creationId xmlns:p14="http://schemas.microsoft.com/office/powerpoint/2010/main" val="1568922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p>
        </p:txBody>
      </p:sp>
      <p:sp>
        <p:nvSpPr>
          <p:cNvPr id="3" name="Content Placeholder 2"/>
          <p:cNvSpPr>
            <a:spLocks noGrp="1"/>
          </p:cNvSpPr>
          <p:nvPr>
            <p:ph idx="1"/>
          </p:nvPr>
        </p:nvSpPr>
        <p:spPr/>
        <p:txBody>
          <a:bodyPr>
            <a:normAutofit/>
          </a:bodyPr>
          <a:lstStyle/>
          <a:p>
            <a:r>
              <a:rPr lang="en-US" dirty="0" smtClean="0"/>
              <a:t>National </a:t>
            </a:r>
            <a:r>
              <a:rPr lang="en-US" dirty="0"/>
              <a:t>health </a:t>
            </a:r>
            <a:r>
              <a:rPr lang="en-US" dirty="0" smtClean="0"/>
              <a:t>board</a:t>
            </a:r>
          </a:p>
          <a:p>
            <a:pPr lvl="1"/>
            <a:r>
              <a:rPr lang="en-US" dirty="0"/>
              <a:t>The National Health Board was a new federal </a:t>
            </a:r>
            <a:r>
              <a:rPr lang="en-US" dirty="0" smtClean="0"/>
              <a:t>agency.\It </a:t>
            </a:r>
            <a:r>
              <a:rPr lang="en-US" dirty="0"/>
              <a:t>set a cap on total health care spending for the </a:t>
            </a:r>
            <a:r>
              <a:rPr lang="en-US" dirty="0" smtClean="0"/>
              <a:t>nation.</a:t>
            </a:r>
          </a:p>
          <a:p>
            <a:pPr lvl="1"/>
            <a:r>
              <a:rPr lang="en-US" dirty="0" smtClean="0"/>
              <a:t>That </a:t>
            </a:r>
            <a:r>
              <a:rPr lang="en-US" dirty="0"/>
              <a:t>meant it regulated health insurance premiums. For individuals, it set limits on maximum annual out-of-pocket costs. </a:t>
            </a:r>
          </a:p>
          <a:p>
            <a:pPr lvl="1"/>
            <a:r>
              <a:rPr lang="en-US" dirty="0"/>
              <a:t>It also determined minimum coverage requirements. </a:t>
            </a:r>
          </a:p>
          <a:p>
            <a:pPr lvl="1"/>
            <a:endParaRPr lang="en-US" dirty="0"/>
          </a:p>
        </p:txBody>
      </p:sp>
    </p:spTree>
    <p:extLst>
      <p:ext uri="{BB962C8B-B14F-4D97-AF65-F5344CB8AC3E}">
        <p14:creationId xmlns:p14="http://schemas.microsoft.com/office/powerpoint/2010/main" val="27254649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Defeat</a:t>
            </a:r>
            <a:endParaRPr lang="en-US" dirty="0"/>
          </a:p>
        </p:txBody>
      </p:sp>
      <p:sp>
        <p:nvSpPr>
          <p:cNvPr id="3" name="Content Placeholder 2"/>
          <p:cNvSpPr>
            <a:spLocks noGrp="1"/>
          </p:cNvSpPr>
          <p:nvPr>
            <p:ph idx="1"/>
          </p:nvPr>
        </p:nvSpPr>
        <p:spPr/>
        <p:txBody>
          <a:bodyPr/>
          <a:lstStyle/>
          <a:p>
            <a:r>
              <a:rPr lang="en-US" dirty="0"/>
              <a:t>Association of American Physicians and </a:t>
            </a:r>
            <a:r>
              <a:rPr lang="en-US" dirty="0" smtClean="0"/>
              <a:t>Surgeons opposition</a:t>
            </a:r>
            <a:endParaRPr lang="en-US" dirty="0"/>
          </a:p>
          <a:p>
            <a:pPr lvl="1"/>
            <a:r>
              <a:rPr lang="en-US" dirty="0" smtClean="0"/>
              <a:t>Doctors opposed losing control over pricing, care and treatment</a:t>
            </a:r>
          </a:p>
          <a:p>
            <a:r>
              <a:rPr lang="en-US" dirty="0" smtClean="0"/>
              <a:t>Congressional concern over the deficit</a:t>
            </a:r>
          </a:p>
          <a:p>
            <a:r>
              <a:rPr lang="en-US" dirty="0" smtClean="0"/>
              <a:t>1990-1991 Recession was over and workers felt confident about future employer-based insurance prospects</a:t>
            </a:r>
          </a:p>
          <a:p>
            <a:r>
              <a:rPr lang="en-US" dirty="0"/>
              <a:t>Labor unions didn’t support the initiative. </a:t>
            </a:r>
            <a:endParaRPr lang="en-US" dirty="0" smtClean="0"/>
          </a:p>
          <a:p>
            <a:pPr lvl="1"/>
            <a:r>
              <a:rPr lang="en-US" dirty="0" smtClean="0"/>
              <a:t>They </a:t>
            </a:r>
            <a:r>
              <a:rPr lang="en-US" dirty="0"/>
              <a:t>were angry at the President for signing NAFTA.</a:t>
            </a:r>
          </a:p>
        </p:txBody>
      </p:sp>
    </p:spTree>
    <p:extLst>
      <p:ext uri="{BB962C8B-B14F-4D97-AF65-F5344CB8AC3E}">
        <p14:creationId xmlns:p14="http://schemas.microsoft.com/office/powerpoint/2010/main" val="2865325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a:t>
            </a:r>
            <a:r>
              <a:rPr lang="en-US" dirty="0" err="1" smtClean="0"/>
              <a:t>Hillarycare</a:t>
            </a:r>
            <a:r>
              <a:rPr lang="en-US" dirty="0" smtClean="0"/>
              <a:t> and Obamacare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6631869"/>
              </p:ext>
            </p:extLst>
          </p:nvPr>
        </p:nvGraphicFramePr>
        <p:xfrm>
          <a:off x="838199" y="1344705"/>
          <a:ext cx="10306722" cy="5260489"/>
        </p:xfrm>
        <a:graphic>
          <a:graphicData uri="http://schemas.openxmlformats.org/drawingml/2006/table">
            <a:tbl>
              <a:tblPr/>
              <a:tblGrid>
                <a:gridCol w="3435574">
                  <a:extLst>
                    <a:ext uri="{9D8B030D-6E8A-4147-A177-3AD203B41FA5}">
                      <a16:colId xmlns:a16="http://schemas.microsoft.com/office/drawing/2014/main" val="2335948789"/>
                    </a:ext>
                  </a:extLst>
                </a:gridCol>
                <a:gridCol w="3435574">
                  <a:extLst>
                    <a:ext uri="{9D8B030D-6E8A-4147-A177-3AD203B41FA5}">
                      <a16:colId xmlns:a16="http://schemas.microsoft.com/office/drawing/2014/main" val="3629124733"/>
                    </a:ext>
                  </a:extLst>
                </a:gridCol>
                <a:gridCol w="3435574">
                  <a:extLst>
                    <a:ext uri="{9D8B030D-6E8A-4147-A177-3AD203B41FA5}">
                      <a16:colId xmlns:a16="http://schemas.microsoft.com/office/drawing/2014/main" val="2913848260"/>
                    </a:ext>
                  </a:extLst>
                </a:gridCol>
              </a:tblGrid>
              <a:tr h="404653">
                <a:tc>
                  <a:txBody>
                    <a:bodyPr/>
                    <a:lstStyle/>
                    <a:p>
                      <a:pPr fontAlgn="t"/>
                      <a:r>
                        <a:rPr lang="en-US" sz="1800" b="0">
                          <a:solidFill>
                            <a:srgbClr val="222222"/>
                          </a:solidFill>
                          <a:effectLst/>
                          <a:latin typeface="Publico"/>
                        </a:rPr>
                        <a:t>Feature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b="0">
                          <a:solidFill>
                            <a:srgbClr val="222222"/>
                          </a:solidFill>
                          <a:effectLst/>
                          <a:latin typeface="Publico"/>
                        </a:rPr>
                        <a:t>Hillarycare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b="0">
                          <a:solidFill>
                            <a:srgbClr val="222222"/>
                          </a:solidFill>
                          <a:effectLst/>
                          <a:latin typeface="Publico"/>
                        </a:rPr>
                        <a:t>Obamacare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2638952957"/>
                  </a:ext>
                </a:extLst>
              </a:tr>
              <a:tr h="404653">
                <a:tc>
                  <a:txBody>
                    <a:bodyPr/>
                    <a:lstStyle/>
                    <a:p>
                      <a:pPr fontAlgn="t"/>
                      <a:r>
                        <a:rPr lang="en-US" sz="1800" b="0" dirty="0">
                          <a:solidFill>
                            <a:schemeClr val="tx1"/>
                          </a:solidFill>
                          <a:effectLst/>
                          <a:latin typeface="Publico"/>
                        </a:rPr>
                        <a:t>Universal coverage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All employers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Most employers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86828643"/>
                  </a:ext>
                </a:extLst>
              </a:tr>
              <a:tr h="404653">
                <a:tc>
                  <a:txBody>
                    <a:bodyPr/>
                    <a:lstStyle/>
                    <a:p>
                      <a:pPr fontAlgn="t"/>
                      <a:r>
                        <a:rPr lang="en-US" sz="1800" b="0" u="none" strike="noStrike" dirty="0">
                          <a:solidFill>
                            <a:schemeClr val="tx1"/>
                          </a:solidFill>
                          <a:effectLst/>
                          <a:latin typeface="Publico"/>
                        </a:rPr>
                        <a:t>Pre-existing </a:t>
                      </a:r>
                      <a:r>
                        <a:rPr lang="en-US" sz="1800" b="0" u="none" strike="noStrike" dirty="0" smtClean="0">
                          <a:solidFill>
                            <a:schemeClr val="tx1"/>
                          </a:solidFill>
                          <a:effectLst/>
                          <a:latin typeface="Publico"/>
                        </a:rPr>
                        <a:t>conditions </a:t>
                      </a:r>
                      <a:r>
                        <a:rPr lang="en-US" sz="1800" b="0" dirty="0" smtClean="0">
                          <a:solidFill>
                            <a:schemeClr val="tx1"/>
                          </a:solidFill>
                          <a:effectLst/>
                          <a:latin typeface="Publico"/>
                        </a:rPr>
                        <a:t>covered</a:t>
                      </a:r>
                      <a:endParaRPr lang="en-US" sz="1800" b="0" dirty="0">
                        <a:solidFill>
                          <a:schemeClr val="tx1"/>
                        </a:solidFill>
                        <a:effectLst/>
                        <a:latin typeface="Publico"/>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3679064648"/>
                  </a:ext>
                </a:extLst>
              </a:tr>
              <a:tr h="404653">
                <a:tc>
                  <a:txBody>
                    <a:bodyPr/>
                    <a:lstStyle/>
                    <a:p>
                      <a:pPr fontAlgn="t"/>
                      <a:r>
                        <a:rPr lang="en-US" sz="1800" b="0" dirty="0">
                          <a:solidFill>
                            <a:schemeClr val="tx1"/>
                          </a:solidFill>
                          <a:effectLst/>
                          <a:latin typeface="Publico"/>
                        </a:rPr>
                        <a:t>Non-employer coverage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Regional health alliances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u="none" strike="noStrike" dirty="0">
                          <a:solidFill>
                            <a:schemeClr val="tx1"/>
                          </a:solidFill>
                          <a:effectLst/>
                          <a:latin typeface="Rubik"/>
                        </a:rPr>
                        <a:t>Health insurance exchanges</a:t>
                      </a:r>
                      <a:endParaRPr lang="en-US" sz="1800" dirty="0">
                        <a:solidFill>
                          <a:schemeClr val="tx1"/>
                        </a:solidFill>
                        <a:effectLst/>
                        <a:latin typeface="Rubik"/>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2075974680"/>
                  </a:ext>
                </a:extLst>
              </a:tr>
              <a:tr h="404653">
                <a:tc>
                  <a:txBody>
                    <a:bodyPr/>
                    <a:lstStyle/>
                    <a:p>
                      <a:pPr fontAlgn="t"/>
                      <a:r>
                        <a:rPr lang="en-US" sz="1800" b="0" dirty="0">
                          <a:solidFill>
                            <a:schemeClr val="tx1"/>
                          </a:solidFill>
                          <a:effectLst/>
                          <a:latin typeface="Publico"/>
                        </a:rPr>
                        <a:t>Reliance on insurance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31845201"/>
                  </a:ext>
                </a:extLst>
              </a:tr>
              <a:tr h="404653">
                <a:tc>
                  <a:txBody>
                    <a:bodyPr/>
                    <a:lstStyle/>
                    <a:p>
                      <a:pPr fontAlgn="t"/>
                      <a:r>
                        <a:rPr lang="en-US" sz="1800" b="0">
                          <a:solidFill>
                            <a:schemeClr val="tx1"/>
                          </a:solidFill>
                          <a:effectLst/>
                          <a:latin typeface="Publico"/>
                        </a:rPr>
                        <a:t>Universal mandate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4035814848"/>
                  </a:ext>
                </a:extLst>
              </a:tr>
              <a:tr h="404653">
                <a:tc>
                  <a:txBody>
                    <a:bodyPr/>
                    <a:lstStyle/>
                    <a:p>
                      <a:pPr fontAlgn="t"/>
                      <a:r>
                        <a:rPr lang="en-US" sz="1800" b="0" dirty="0">
                          <a:solidFill>
                            <a:schemeClr val="tx1"/>
                          </a:solidFill>
                          <a:effectLst/>
                          <a:latin typeface="Publico"/>
                        </a:rPr>
                        <a:t>Required coverage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u="none" strike="noStrike" dirty="0">
                          <a:solidFill>
                            <a:schemeClr val="tx1"/>
                          </a:solidFill>
                          <a:effectLst/>
                          <a:latin typeface="Rubik"/>
                        </a:rPr>
                        <a:t>10 essential health benefits</a:t>
                      </a:r>
                      <a:endParaRPr lang="en-US" sz="1800" dirty="0">
                        <a:solidFill>
                          <a:schemeClr val="tx1"/>
                        </a:solidFill>
                        <a:effectLst/>
                        <a:latin typeface="Rubik"/>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15876223"/>
                  </a:ext>
                </a:extLst>
              </a:tr>
              <a:tr h="404653">
                <a:tc>
                  <a:txBody>
                    <a:bodyPr/>
                    <a:lstStyle/>
                    <a:p>
                      <a:pPr fontAlgn="t"/>
                      <a:r>
                        <a:rPr lang="en-US" sz="1800" b="0">
                          <a:solidFill>
                            <a:schemeClr val="tx1"/>
                          </a:solidFill>
                          <a:effectLst/>
                          <a:latin typeface="Publico"/>
                        </a:rPr>
                        <a:t>Low-income subsidies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Provided by federal government</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Expanded Medicaid</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955757391"/>
                  </a:ext>
                </a:extLst>
              </a:tr>
              <a:tr h="404653">
                <a:tc>
                  <a:txBody>
                    <a:bodyPr/>
                    <a:lstStyle/>
                    <a:p>
                      <a:pPr fontAlgn="t"/>
                      <a:r>
                        <a:rPr lang="en-US" sz="1800" b="0">
                          <a:solidFill>
                            <a:schemeClr val="tx1"/>
                          </a:solidFill>
                          <a:effectLst/>
                          <a:latin typeface="Publico"/>
                        </a:rPr>
                        <a:t>Tax on high-end insurance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Income tax</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Cadillac tax on businesses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851285182"/>
                  </a:ext>
                </a:extLst>
              </a:tr>
              <a:tr h="404653">
                <a:tc>
                  <a:txBody>
                    <a:bodyPr/>
                    <a:lstStyle/>
                    <a:p>
                      <a:pPr fontAlgn="t"/>
                      <a:r>
                        <a:rPr lang="en-US" sz="1800" b="0" dirty="0">
                          <a:solidFill>
                            <a:schemeClr val="tx1"/>
                          </a:solidFill>
                          <a:effectLst/>
                          <a:latin typeface="Publico"/>
                        </a:rPr>
                        <a:t>Focus on </a:t>
                      </a:r>
                      <a:r>
                        <a:rPr lang="en-US" sz="1800" b="0" u="none" strike="noStrike" dirty="0">
                          <a:solidFill>
                            <a:schemeClr val="tx1"/>
                          </a:solidFill>
                          <a:effectLst/>
                          <a:latin typeface="Publico"/>
                        </a:rPr>
                        <a:t>Preventive Care</a:t>
                      </a:r>
                      <a:endParaRPr lang="en-US" sz="1800" b="0" dirty="0">
                        <a:solidFill>
                          <a:schemeClr val="tx1"/>
                        </a:solidFill>
                        <a:effectLst/>
                        <a:latin typeface="Publico"/>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3004777454"/>
                  </a:ext>
                </a:extLst>
              </a:tr>
              <a:tr h="404653">
                <a:tc>
                  <a:txBody>
                    <a:bodyPr/>
                    <a:lstStyle/>
                    <a:p>
                      <a:pPr fontAlgn="t"/>
                      <a:r>
                        <a:rPr lang="en-US" sz="1800" b="0">
                          <a:solidFill>
                            <a:schemeClr val="tx1"/>
                          </a:solidFill>
                          <a:effectLst/>
                          <a:latin typeface="Publico"/>
                        </a:rPr>
                        <a:t>Funded by</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Deficit spending</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u="none" strike="noStrike" dirty="0">
                          <a:solidFill>
                            <a:schemeClr val="tx1"/>
                          </a:solidFill>
                          <a:effectLst/>
                          <a:latin typeface="Rubik"/>
                        </a:rPr>
                        <a:t>Obamacare taxes</a:t>
                      </a:r>
                      <a:endParaRPr lang="en-US" sz="1800" dirty="0">
                        <a:solidFill>
                          <a:schemeClr val="tx1"/>
                        </a:solidFill>
                        <a:effectLst/>
                        <a:latin typeface="Rubik"/>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2342505730"/>
                  </a:ext>
                </a:extLst>
              </a:tr>
              <a:tr h="404653">
                <a:tc>
                  <a:txBody>
                    <a:bodyPr/>
                    <a:lstStyle/>
                    <a:p>
                      <a:pPr fontAlgn="t"/>
                      <a:r>
                        <a:rPr lang="en-US" sz="1800" b="0">
                          <a:solidFill>
                            <a:schemeClr val="tx1"/>
                          </a:solidFill>
                          <a:effectLst/>
                          <a:latin typeface="Publico"/>
                        </a:rPr>
                        <a:t>Doctors paid on</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Fee-for-service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Patient wellness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543246616"/>
                  </a:ext>
                </a:extLst>
              </a:tr>
              <a:tr h="404653">
                <a:tc>
                  <a:txBody>
                    <a:bodyPr/>
                    <a:lstStyle/>
                    <a:p>
                      <a:pPr fontAlgn="t"/>
                      <a:r>
                        <a:rPr lang="en-US" sz="1800" b="0">
                          <a:solidFill>
                            <a:srgbClr val="222222"/>
                          </a:solidFill>
                          <a:effectLst/>
                          <a:latin typeface="Publico"/>
                        </a:rPr>
                        <a:t>Medicare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rgbClr val="222222"/>
                          </a:solidFill>
                          <a:effectLst/>
                          <a:latin typeface="Rubik"/>
                        </a:rPr>
                        <a:t>"Doughnut hole" did not exist</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rgbClr val="222222"/>
                          </a:solidFill>
                          <a:effectLst/>
                          <a:latin typeface="Rubik"/>
                        </a:rPr>
                        <a:t>Eliminate "doughnut hole"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3731558655"/>
                  </a:ext>
                </a:extLst>
              </a:tr>
            </a:tbl>
          </a:graphicData>
        </a:graphic>
      </p:graphicFrame>
    </p:spTree>
    <p:extLst>
      <p:ext uri="{BB962C8B-B14F-4D97-AF65-F5344CB8AC3E}">
        <p14:creationId xmlns:p14="http://schemas.microsoft.com/office/powerpoint/2010/main" val="738301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HIPAA: Health Insurance Portability and Accountability Act of 1996</a:t>
            </a:r>
          </a:p>
        </p:txBody>
      </p:sp>
      <p:sp>
        <p:nvSpPr>
          <p:cNvPr id="3" name="Content Placeholder 2"/>
          <p:cNvSpPr>
            <a:spLocks noGrp="1"/>
          </p:cNvSpPr>
          <p:nvPr>
            <p:ph idx="1"/>
          </p:nvPr>
        </p:nvSpPr>
        <p:spPr/>
        <p:txBody>
          <a:bodyPr/>
          <a:lstStyle/>
          <a:p>
            <a:r>
              <a:rPr lang="en-US" dirty="0"/>
              <a:t>Title I of HIPAA protects health insurance coverage for workers and their families when they change or lose their </a:t>
            </a:r>
            <a:r>
              <a:rPr lang="en-US" dirty="0" smtClean="0"/>
              <a:t>jobs.</a:t>
            </a:r>
          </a:p>
          <a:p>
            <a:r>
              <a:rPr lang="en-US" dirty="0" smtClean="0"/>
              <a:t>Title </a:t>
            </a:r>
            <a:r>
              <a:rPr lang="en-US" dirty="0"/>
              <a:t>II of HIPAA, known as the Administrative Simplification (AS) provisions, requires the establishment of national standards for electronic health care transactions and national identifiers for providers, health insurance plans, and </a:t>
            </a:r>
            <a:r>
              <a:rPr lang="en-US" dirty="0" smtClean="0"/>
              <a:t>employers.</a:t>
            </a:r>
          </a:p>
          <a:p>
            <a:r>
              <a:rPr lang="en-US" dirty="0" smtClean="0"/>
              <a:t>Title </a:t>
            </a:r>
            <a:r>
              <a:rPr lang="en-US" dirty="0"/>
              <a:t>III sets guidelines for pre-tax medical spending </a:t>
            </a:r>
            <a:r>
              <a:rPr lang="en-US" dirty="0" smtClean="0"/>
              <a:t>accounts.</a:t>
            </a:r>
          </a:p>
          <a:p>
            <a:r>
              <a:rPr lang="en-US" dirty="0" smtClean="0"/>
              <a:t>Title </a:t>
            </a:r>
            <a:r>
              <a:rPr lang="en-US" dirty="0"/>
              <a:t>IV sets guidelines for group health </a:t>
            </a:r>
            <a:r>
              <a:rPr lang="en-US" dirty="0" smtClean="0"/>
              <a:t>plans.</a:t>
            </a:r>
          </a:p>
          <a:p>
            <a:r>
              <a:rPr lang="en-US" dirty="0" smtClean="0"/>
              <a:t>Title </a:t>
            </a:r>
            <a:r>
              <a:rPr lang="en-US" dirty="0"/>
              <a:t>V governs company-owned life insurance policies.</a:t>
            </a:r>
          </a:p>
        </p:txBody>
      </p:sp>
    </p:spTree>
    <p:extLst>
      <p:ext uri="{BB962C8B-B14F-4D97-AF65-F5344CB8AC3E}">
        <p14:creationId xmlns:p14="http://schemas.microsoft.com/office/powerpoint/2010/main" val="8684533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a:bodyPr>
          <a:lstStyle/>
          <a:p>
            <a:r>
              <a:rPr lang="en-US" dirty="0"/>
              <a:t>Moseley III, George B. "The US Health Care Non-System, 1908-2008." </a:t>
            </a:r>
            <a:r>
              <a:rPr lang="en-US" i="1" dirty="0"/>
              <a:t>AMA Journal of Ethics</a:t>
            </a:r>
            <a:r>
              <a:rPr lang="en-US" dirty="0"/>
              <a:t> 10, no. 5 (2008): 324-331.</a:t>
            </a:r>
            <a:endParaRPr lang="en-US" dirty="0" smtClean="0"/>
          </a:p>
          <a:p>
            <a:r>
              <a:rPr lang="en-US" dirty="0" err="1" smtClean="0"/>
              <a:t>Amadeo</a:t>
            </a:r>
            <a:r>
              <a:rPr lang="en-US" dirty="0"/>
              <a:t>, Kimberly. </a:t>
            </a:r>
            <a:r>
              <a:rPr lang="en-US" dirty="0" err="1"/>
              <a:t>Hillarycare</a:t>
            </a:r>
            <a:r>
              <a:rPr lang="en-US" dirty="0"/>
              <a:t>, the Health Security Act of 1993 The Balance, March 13, </a:t>
            </a:r>
            <a:r>
              <a:rPr lang="en-US" dirty="0" smtClean="0"/>
              <a:t>2019</a:t>
            </a:r>
          </a:p>
          <a:p>
            <a:r>
              <a:rPr lang="en-US" dirty="0" err="1" smtClean="0"/>
              <a:t>Mertens</a:t>
            </a:r>
            <a:r>
              <a:rPr lang="en-US" dirty="0"/>
              <a:t>, Maggie. Chart: Comparing Health Reform Bills: Democrats and Republicans 2009, Republicans 1993. Kaiser Health News, February 24, </a:t>
            </a:r>
            <a:r>
              <a:rPr lang="en-US" dirty="0" smtClean="0"/>
              <a:t>2010</a:t>
            </a:r>
            <a:endParaRPr lang="en-US" dirty="0"/>
          </a:p>
        </p:txBody>
      </p:sp>
    </p:spTree>
    <p:extLst>
      <p:ext uri="{BB962C8B-B14F-4D97-AF65-F5344CB8AC3E}">
        <p14:creationId xmlns:p14="http://schemas.microsoft.com/office/powerpoint/2010/main" val="337393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41" y="365760"/>
            <a:ext cx="11650532" cy="6207162"/>
          </a:xfrm>
        </p:spPr>
        <p:txBody>
          <a:bodyPr>
            <a:normAutofit fontScale="70000" lnSpcReduction="20000"/>
          </a:bodyPr>
          <a:lstStyle/>
          <a:p>
            <a:r>
              <a:rPr lang="en-US" dirty="0"/>
              <a:t>Extending Title X for future years and establishing global and national institutes (Nixon administration, 92nd–93rd Congress, January 20, 1969–August 9, 1974).</a:t>
            </a:r>
          </a:p>
          <a:p>
            <a:r>
              <a:rPr lang="en-US" dirty="0"/>
              <a:t>Stipulating that a broad array of family planning methods be offered and ensuring that economic status is not a deterrent to participation. Also, bills regarding abortion began to emerge (Ford administration, 94th Congress, August 9, 1974–January 20, 1977).</a:t>
            </a:r>
          </a:p>
          <a:p>
            <a:r>
              <a:rPr lang="en-US" dirty="0"/>
              <a:t>Implementing demonstration projects for infertility services, providing specific guidelines regarding the content of pregnancy information delivered, and stipulating that information and education be developed and disseminated through the community (Carter administration, 95th–96th Congress, January 20, 1977–January 20, 1981).</a:t>
            </a:r>
          </a:p>
          <a:p>
            <a:r>
              <a:rPr lang="en-US" dirty="0"/>
              <a:t>Stipulating that programs providing abortion referrals and services are not eligible for a Title X grant even if they provide these services with other funds (non–Title X funds) and that personnel cannot be terminated if they do not advise or provide specific methods of contraception. Proposals for repeals of Title X also appeared (Reagan administration, 97th–100th Congress, January 20, 1981–January 20, 1989).</a:t>
            </a:r>
          </a:p>
          <a:p>
            <a:r>
              <a:rPr lang="en-US" dirty="0"/>
              <a:t>Providing HIV counseling and testing, applying Title X restrictions to global family planning funding, and adhering to state parental notification laws (George H. W. Bush administration, 101st Congress, January 20, 1989–January 20, 1993).</a:t>
            </a:r>
          </a:p>
          <a:p>
            <a:r>
              <a:rPr lang="en-US" dirty="0"/>
              <a:t>Encouraging family participation among minors, stipulating that directing clinic staff be sensitive to a community's culture, and prohibiting funds supporting or opposing legislative proposals or candidates (Clinton administration, 103rd–106th Congress, January 20, 1993–January 20, 2001).</a:t>
            </a:r>
          </a:p>
          <a:p>
            <a:r>
              <a:rPr lang="en-US" dirty="0"/>
              <a:t>Reiterating that funds are prohibited from being used for abortion services and requiring counseling for minors on how to resist sexual activities, including sexual coercion (the combination of this language was found to be continually proposed in appropriation bills during this administration) (George W. Bush administration, 106th–110th Congress, January 20, 2001–January 20, 2009).</a:t>
            </a:r>
          </a:p>
          <a:p>
            <a:pPr marL="0" indent="0">
              <a:buNone/>
            </a:pPr>
            <a:endParaRPr lang="en-US" dirty="0"/>
          </a:p>
        </p:txBody>
      </p:sp>
    </p:spTree>
    <p:extLst>
      <p:ext uri="{BB962C8B-B14F-4D97-AF65-F5344CB8AC3E}">
        <p14:creationId xmlns:p14="http://schemas.microsoft.com/office/powerpoint/2010/main" val="785499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X</a:t>
            </a:r>
            <a:endParaRPr lang="en-US" dirty="0"/>
          </a:p>
        </p:txBody>
      </p:sp>
      <p:sp>
        <p:nvSpPr>
          <p:cNvPr id="3" name="Content Placeholder 2"/>
          <p:cNvSpPr>
            <a:spLocks noGrp="1"/>
          </p:cNvSpPr>
          <p:nvPr>
            <p:ph idx="1"/>
          </p:nvPr>
        </p:nvSpPr>
        <p:spPr/>
        <p:txBody>
          <a:bodyPr/>
          <a:lstStyle/>
          <a:p>
            <a:r>
              <a:rPr lang="en-US" dirty="0" smtClean="0"/>
              <a:t>Administered by US Department of Health and Human Services (10 regional offices)</a:t>
            </a:r>
          </a:p>
          <a:p>
            <a:r>
              <a:rPr lang="en-US" dirty="0" smtClean="0"/>
              <a:t>Award </a:t>
            </a:r>
            <a:r>
              <a:rPr lang="en-US" dirty="0"/>
              <a:t>grants </a:t>
            </a:r>
            <a:r>
              <a:rPr lang="en-US" dirty="0" smtClean="0"/>
              <a:t>to health </a:t>
            </a:r>
            <a:r>
              <a:rPr lang="en-US" dirty="0"/>
              <a:t>departments, university and community centers, Planned Parenthood clinics, and other public and nonprofit agencies</a:t>
            </a:r>
            <a:r>
              <a:rPr lang="en-US" dirty="0" smtClean="0"/>
              <a:t>.</a:t>
            </a:r>
          </a:p>
          <a:p>
            <a:pPr lvl="1"/>
            <a:r>
              <a:rPr lang="en-US" dirty="0"/>
              <a:t>Any public or nonprofit entity (located in a designated state) that offers a broad range of acceptable family planning methods and services is eligible to apply</a:t>
            </a:r>
            <a:r>
              <a:rPr lang="en-US" dirty="0" smtClean="0"/>
              <a:t>.</a:t>
            </a:r>
          </a:p>
          <a:p>
            <a:pPr lvl="1"/>
            <a:r>
              <a:rPr lang="en-US" dirty="0"/>
              <a:t>In 2008, there were 4522 Title X clinics serving more than 5 million individuals.</a:t>
            </a:r>
            <a:endParaRPr lang="en-US" dirty="0" smtClean="0"/>
          </a:p>
          <a:p>
            <a:endParaRPr lang="en-US" dirty="0"/>
          </a:p>
        </p:txBody>
      </p:sp>
    </p:spTree>
    <p:extLst>
      <p:ext uri="{BB962C8B-B14F-4D97-AF65-F5344CB8AC3E}">
        <p14:creationId xmlns:p14="http://schemas.microsoft.com/office/powerpoint/2010/main" val="3235368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a:t>
            </a:r>
            <a:endParaRPr lang="en-US" dirty="0"/>
          </a:p>
        </p:txBody>
      </p:sp>
      <p:sp>
        <p:nvSpPr>
          <p:cNvPr id="3" name="Content Placeholder 2"/>
          <p:cNvSpPr>
            <a:spLocks noGrp="1"/>
          </p:cNvSpPr>
          <p:nvPr>
            <p:ph idx="1"/>
          </p:nvPr>
        </p:nvSpPr>
        <p:spPr/>
        <p:txBody>
          <a:bodyPr/>
          <a:lstStyle/>
          <a:p>
            <a:r>
              <a:rPr lang="en-US" dirty="0" smtClean="0"/>
              <a:t>Among </a:t>
            </a:r>
            <a:r>
              <a:rPr lang="en-US" dirty="0"/>
              <a:t>female family planning users in </a:t>
            </a:r>
            <a:r>
              <a:rPr lang="en-US" dirty="0" smtClean="0"/>
              <a:t>2008</a:t>
            </a:r>
          </a:p>
          <a:p>
            <a:pPr lvl="1"/>
            <a:r>
              <a:rPr lang="en-US" dirty="0" smtClean="0"/>
              <a:t>44</a:t>
            </a:r>
            <a:r>
              <a:rPr lang="en-US" dirty="0"/>
              <a:t>% received cervical cancer screening (</a:t>
            </a:r>
            <a:r>
              <a:rPr lang="en-US" dirty="0" err="1"/>
              <a:t>Papanicolau</a:t>
            </a:r>
            <a:r>
              <a:rPr lang="en-US" dirty="0"/>
              <a:t> </a:t>
            </a:r>
            <a:r>
              <a:rPr lang="en-US" dirty="0" smtClean="0"/>
              <a:t>tests)</a:t>
            </a:r>
          </a:p>
          <a:p>
            <a:pPr lvl="1"/>
            <a:r>
              <a:rPr lang="en-US" dirty="0" smtClean="0"/>
              <a:t>46</a:t>
            </a:r>
            <a:r>
              <a:rPr lang="en-US" dirty="0"/>
              <a:t>% received breast cancer screening (clinical breast examinations</a:t>
            </a:r>
            <a:r>
              <a:rPr lang="en-US" dirty="0" smtClean="0"/>
              <a:t>)</a:t>
            </a:r>
          </a:p>
          <a:p>
            <a:pPr lvl="1"/>
            <a:r>
              <a:rPr lang="en-US" dirty="0"/>
              <a:t>4</a:t>
            </a:r>
            <a:r>
              <a:rPr lang="en-US" dirty="0" smtClean="0"/>
              <a:t>9</a:t>
            </a:r>
            <a:r>
              <a:rPr lang="en-US" dirty="0"/>
              <a:t>% received chlamydia testing; 57% of male family planning users received </a:t>
            </a:r>
            <a:r>
              <a:rPr lang="en-US" dirty="0" smtClean="0"/>
              <a:t>chlamydia testing</a:t>
            </a:r>
          </a:p>
          <a:p>
            <a:pPr lvl="1"/>
            <a:r>
              <a:rPr lang="en-US" dirty="0" smtClean="0"/>
              <a:t>Among </a:t>
            </a:r>
            <a:r>
              <a:rPr lang="en-US" dirty="0"/>
              <a:t>every 10 family planning users, on average 4.7, 1.4, and 1.6 gonorrhea, syphilis, and HIV tests were provided, respectively</a:t>
            </a:r>
            <a:r>
              <a:rPr lang="en-US" dirty="0" smtClean="0"/>
              <a:t>.</a:t>
            </a:r>
          </a:p>
          <a:p>
            <a:pPr lvl="1"/>
            <a:r>
              <a:rPr lang="en-US" dirty="0" smtClean="0"/>
              <a:t>90% of spending is on clinical family planning services	</a:t>
            </a:r>
          </a:p>
          <a:p>
            <a:r>
              <a:rPr lang="en-US" dirty="0" smtClean="0"/>
              <a:t>Commonly, Title </a:t>
            </a:r>
            <a:r>
              <a:rPr lang="en-US" dirty="0"/>
              <a:t>X is their avenue of entry into the health care system</a:t>
            </a:r>
          </a:p>
        </p:txBody>
      </p:sp>
    </p:spTree>
    <p:extLst>
      <p:ext uri="{BB962C8B-B14F-4D97-AF65-F5344CB8AC3E}">
        <p14:creationId xmlns:p14="http://schemas.microsoft.com/office/powerpoint/2010/main" val="2025593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7" name="Picture 6"/>
          <p:cNvPicPr>
            <a:picLocks noChangeAspect="1"/>
          </p:cNvPicPr>
          <p:nvPr/>
        </p:nvPicPr>
        <p:blipFill>
          <a:blip r:embed="rId2"/>
          <a:stretch>
            <a:fillRect/>
          </a:stretch>
        </p:blipFill>
        <p:spPr>
          <a:xfrm>
            <a:off x="1620048" y="829906"/>
            <a:ext cx="8818735" cy="5915137"/>
          </a:xfrm>
          <a:prstGeom prst="rect">
            <a:avLst/>
          </a:prstGeom>
        </p:spPr>
      </p:pic>
    </p:spTree>
    <p:extLst>
      <p:ext uri="{BB962C8B-B14F-4D97-AF65-F5344CB8AC3E}">
        <p14:creationId xmlns:p14="http://schemas.microsoft.com/office/powerpoint/2010/main" val="147317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t>Federal regulations initiated in 1987 prohibiting clinics receiving Title X funding from disseminating abortion information or referrals (i.e., the “gag rule”). This legislation, although further supported by the Supreme Court as being constitutional in 1991, was later banned in 1993 by President Clinton.</a:t>
            </a:r>
            <a:r>
              <a:rPr lang="en-US" baseline="30000" dirty="0"/>
              <a:t>9</a:t>
            </a:r>
            <a:endParaRPr lang="en-US" dirty="0"/>
          </a:p>
          <a:p>
            <a:r>
              <a:rPr lang="en-US" dirty="0"/>
              <a:t>An attempt by the Reagan administration in 1982 to require minors to obtain written parental consent before receiving services (i.e., the “squeal rule</a:t>
            </a:r>
            <a:r>
              <a:rPr lang="en-US" dirty="0" smtClean="0"/>
              <a:t>”).This </a:t>
            </a:r>
            <a:r>
              <a:rPr lang="en-US" dirty="0"/>
              <a:t>legislation was later reintroduced as the Parental Notification Act of </a:t>
            </a:r>
            <a:r>
              <a:rPr lang="en-US" dirty="0" smtClean="0"/>
              <a:t>1998.</a:t>
            </a:r>
            <a:endParaRPr lang="en-US" dirty="0"/>
          </a:p>
          <a:p>
            <a:r>
              <a:rPr lang="en-US" dirty="0"/>
              <a:t>Legislation enacted in 1998 emphasizing abstinence-only education and ignoring the teaching of medically accurate and age-appropriate sexual information stressing health promotion and disease </a:t>
            </a:r>
            <a:r>
              <a:rPr lang="en-US" dirty="0" smtClean="0"/>
              <a:t>prevention.</a:t>
            </a:r>
            <a:endParaRPr lang="en-US" dirty="0"/>
          </a:p>
          <a:p>
            <a:r>
              <a:rPr lang="en-US" dirty="0"/>
              <a:t>Legislative proposals to repeal sections of Title X or the policy in its </a:t>
            </a:r>
            <a:r>
              <a:rPr lang="en-US" dirty="0" smtClean="0"/>
              <a:t>entirety.</a:t>
            </a:r>
            <a:endParaRPr lang="en-US" dirty="0"/>
          </a:p>
          <a:p>
            <a:endParaRPr lang="en-US" dirty="0"/>
          </a:p>
        </p:txBody>
      </p:sp>
    </p:spTree>
    <p:extLst>
      <p:ext uri="{BB962C8B-B14F-4D97-AF65-F5344CB8AC3E}">
        <p14:creationId xmlns:p14="http://schemas.microsoft.com/office/powerpoint/2010/main" val="84890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a:xfrm>
            <a:off x="249382" y="1468582"/>
            <a:ext cx="11748654" cy="5209309"/>
          </a:xfrm>
        </p:spPr>
        <p:txBody>
          <a:bodyPr>
            <a:normAutofit/>
          </a:bodyPr>
          <a:lstStyle/>
          <a:p>
            <a:r>
              <a:rPr lang="en-US" dirty="0" smtClean="0"/>
              <a:t>"</a:t>
            </a:r>
            <a:r>
              <a:rPr lang="en-US" dirty="0"/>
              <a:t>Title X is welfare for </a:t>
            </a:r>
            <a:r>
              <a:rPr lang="en-US" dirty="0" smtClean="0"/>
              <a:t>affluent </a:t>
            </a:r>
            <a:r>
              <a:rPr lang="en-US" dirty="0"/>
              <a:t>teenagers </a:t>
            </a:r>
            <a:r>
              <a:rPr lang="en-US" dirty="0" smtClean="0"/>
              <a:t>“</a:t>
            </a:r>
          </a:p>
          <a:p>
            <a:pPr lvl="1"/>
            <a:r>
              <a:rPr lang="en-US" dirty="0" smtClean="0"/>
              <a:t>Most (~80%) recipients are poor or near poor, 1/3 are teenagers, 1/6 under 18, few under 16.</a:t>
            </a:r>
          </a:p>
          <a:p>
            <a:r>
              <a:rPr lang="en-US" dirty="0"/>
              <a:t>"The existence of [Title XI puts the United States government on record declaring that it is appropriate for </a:t>
            </a:r>
            <a:r>
              <a:rPr lang="en-US" dirty="0" smtClean="0"/>
              <a:t>government </a:t>
            </a:r>
            <a:r>
              <a:rPr lang="en-US" dirty="0"/>
              <a:t>to decide who has </a:t>
            </a:r>
            <a:r>
              <a:rPr lang="en-US" dirty="0" smtClean="0"/>
              <a:t>children.”</a:t>
            </a:r>
          </a:p>
          <a:p>
            <a:pPr lvl="1"/>
            <a:r>
              <a:rPr lang="en-US" dirty="0" smtClean="0"/>
              <a:t>Title X </a:t>
            </a:r>
            <a:r>
              <a:rPr lang="en-US" dirty="0"/>
              <a:t>statute stipulates that "the acceptance by any individual of family planning services or family planning or population growth </a:t>
            </a:r>
            <a:r>
              <a:rPr lang="en-US" dirty="0" smtClean="0"/>
              <a:t>information </a:t>
            </a:r>
            <a:r>
              <a:rPr lang="en-US" dirty="0"/>
              <a:t>. . . shall be voluntary and shall not be a prerequisite to eligibility for or </a:t>
            </a:r>
            <a:r>
              <a:rPr lang="en-US" dirty="0" smtClean="0"/>
              <a:t>receipt </a:t>
            </a:r>
            <a:r>
              <a:rPr lang="en-US" dirty="0"/>
              <a:t>of any other service </a:t>
            </a:r>
            <a:r>
              <a:rPr lang="en-US"/>
              <a:t>or </a:t>
            </a:r>
            <a:r>
              <a:rPr lang="en-US" smtClean="0"/>
              <a:t>assistance	</a:t>
            </a:r>
            <a:endParaRPr lang="en-US" dirty="0" smtClean="0"/>
          </a:p>
          <a:p>
            <a:pPr marL="0" indent="0">
              <a:buNone/>
            </a:pPr>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2103309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a:xfrm>
            <a:off x="249382" y="1468582"/>
            <a:ext cx="11748654" cy="5209309"/>
          </a:xfrm>
        </p:spPr>
        <p:txBody>
          <a:bodyPr>
            <a:normAutofit/>
          </a:bodyPr>
          <a:lstStyle/>
          <a:p>
            <a:r>
              <a:rPr lang="en-US" dirty="0" smtClean="0"/>
              <a:t>"</a:t>
            </a:r>
            <a:r>
              <a:rPr lang="en-US" dirty="0"/>
              <a:t>Planned Parenthood and its affiliates . . . constitute most of the Title X network. </a:t>
            </a:r>
            <a:r>
              <a:rPr lang="en-US" dirty="0" smtClean="0"/>
              <a:t>“</a:t>
            </a:r>
          </a:p>
          <a:p>
            <a:pPr lvl="1"/>
            <a:r>
              <a:rPr lang="en-US" dirty="0" smtClean="0"/>
              <a:t>About ¼ Title X funds go to PP providers</a:t>
            </a:r>
            <a:endParaRPr lang="en-US" dirty="0"/>
          </a:p>
          <a:p>
            <a:r>
              <a:rPr lang="en-US" dirty="0" smtClean="0"/>
              <a:t>". </a:t>
            </a:r>
            <a:r>
              <a:rPr lang="en-US" dirty="0"/>
              <a:t>. . no one can deny the fact that Title X does indeed subsidize </a:t>
            </a:r>
            <a:r>
              <a:rPr lang="en-US" dirty="0" smtClean="0"/>
              <a:t>teenage </a:t>
            </a:r>
            <a:r>
              <a:rPr lang="en-US" dirty="0"/>
              <a:t>sexual activity. </a:t>
            </a:r>
            <a:r>
              <a:rPr lang="en-US" dirty="0" smtClean="0"/>
              <a:t>“</a:t>
            </a:r>
          </a:p>
          <a:p>
            <a:pPr lvl="1"/>
            <a:r>
              <a:rPr lang="en-US" dirty="0" smtClean="0"/>
              <a:t>The rise and recent decline in teenage sexual activity is unlikely to have much to do with politics and public policy at this level.</a:t>
            </a:r>
          </a:p>
        </p:txBody>
      </p:sp>
    </p:spTree>
    <p:extLst>
      <p:ext uri="{BB962C8B-B14F-4D97-AF65-F5344CB8AC3E}">
        <p14:creationId xmlns:p14="http://schemas.microsoft.com/office/powerpoint/2010/main" val="674421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33193</TotalTime>
  <Words>2080</Words>
  <Application>Microsoft Office PowerPoint</Application>
  <PresentationFormat>Widescreen</PresentationFormat>
  <Paragraphs>172</Paragraphs>
  <Slides>27</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Publico</vt:lpstr>
      <vt:lpstr>Rubik</vt:lpstr>
      <vt:lpstr>Office Theme</vt:lpstr>
      <vt:lpstr>HCMI 4225: Title X</vt:lpstr>
      <vt:lpstr>PowerPoint Presentation</vt:lpstr>
      <vt:lpstr>PowerPoint Presentation</vt:lpstr>
      <vt:lpstr>Title X</vt:lpstr>
      <vt:lpstr>Services</vt:lpstr>
      <vt:lpstr>PowerPoint Presentation</vt:lpstr>
      <vt:lpstr>Restrictions</vt:lpstr>
      <vt:lpstr>Criticisms</vt:lpstr>
      <vt:lpstr>Criticisms</vt:lpstr>
      <vt:lpstr>Criticisms</vt:lpstr>
      <vt:lpstr>State Grants: Food Assistance Programs</vt:lpstr>
      <vt:lpstr>SNAP</vt:lpstr>
      <vt:lpstr>History of private health care and reform proposals in the 1990s</vt:lpstr>
      <vt:lpstr>Video: How did Makeup, WWII &amp; Communism Create U.S. Healthcare? </vt:lpstr>
      <vt:lpstr>Blue Cross</vt:lpstr>
      <vt:lpstr>Blue Shield</vt:lpstr>
      <vt:lpstr>WWII and the 1950s</vt:lpstr>
      <vt:lpstr>HMOs</vt:lpstr>
      <vt:lpstr>Consolidated Omnibus Budget Reconciliation Act of 1985 </vt:lpstr>
      <vt:lpstr>Universal health care</vt:lpstr>
      <vt:lpstr>Hillarycare: the Health Security Act of 1993</vt:lpstr>
      <vt:lpstr>Hillarycare: the Health Security Act of 1993</vt:lpstr>
      <vt:lpstr>Hillarycare: the Health Security Act of 1993</vt:lpstr>
      <vt:lpstr>Defeat</vt:lpstr>
      <vt:lpstr>Comparing Hillarycare and Obamacare</vt:lpstr>
      <vt:lpstr>HIPAA: Health Insurance Portability and Accountability Act of 1996</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124</cp:revision>
  <dcterms:created xsi:type="dcterms:W3CDTF">2018-08-26T19:46:47Z</dcterms:created>
  <dcterms:modified xsi:type="dcterms:W3CDTF">2020-10-05T16:28:21Z</dcterms:modified>
</cp:coreProperties>
</file>