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7" r:id="rId3"/>
    <p:sldId id="291" r:id="rId4"/>
    <p:sldId id="299" r:id="rId5"/>
    <p:sldId id="302" r:id="rId6"/>
    <p:sldId id="301" r:id="rId7"/>
    <p:sldId id="305" r:id="rId8"/>
    <p:sldId id="303" r:id="rId9"/>
    <p:sldId id="304" r:id="rId10"/>
    <p:sldId id="306" r:id="rId11"/>
    <p:sldId id="293" r:id="rId12"/>
    <p:sldId id="308" r:id="rId13"/>
    <p:sldId id="292" r:id="rId14"/>
    <p:sldId id="294" r:id="rId15"/>
    <p:sldId id="295" r:id="rId16"/>
    <p:sldId id="297" r:id="rId17"/>
    <p:sldId id="300" r:id="rId18"/>
    <p:sldId id="296"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6622" autoAdjust="0"/>
  </p:normalViewPr>
  <p:slideViewPr>
    <p:cSldViewPr snapToGrid="0">
      <p:cViewPr varScale="1">
        <p:scale>
          <a:sx n="61" d="100"/>
          <a:sy n="61" d="100"/>
        </p:scale>
        <p:origin x="77" y="470"/>
      </p:cViewPr>
      <p:guideLst/>
    </p:cSldViewPr>
  </p:slideViewPr>
  <p:outlineViewPr>
    <p:cViewPr>
      <p:scale>
        <a:sx n="33" d="100"/>
        <a:sy n="33" d="100"/>
      </p:scale>
      <p:origin x="0" y="-5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https://www.vox.com/2015/6/23/8832311/war-casualties-600-years</a:t>
            </a:r>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12</a:t>
            </a:fld>
            <a:endParaRPr lang="en-US"/>
          </a:p>
        </p:txBody>
      </p:sp>
    </p:spTree>
    <p:extLst>
      <p:ext uri="{BB962C8B-B14F-4D97-AF65-F5344CB8AC3E}">
        <p14:creationId xmlns:p14="http://schemas.microsoft.com/office/powerpoint/2010/main" val="257875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Health and to Health Care</a:t>
            </a:r>
            <a:endParaRPr lang="en-US" dirty="0"/>
          </a:p>
        </p:txBody>
      </p:sp>
      <p:sp>
        <p:nvSpPr>
          <p:cNvPr id="3" name="Subtitle 2"/>
          <p:cNvSpPr>
            <a:spLocks noGrp="1"/>
          </p:cNvSpPr>
          <p:nvPr>
            <p:ph type="subTitle" idx="1"/>
          </p:nvPr>
        </p:nvSpPr>
        <p:spPr/>
        <p:txBody>
          <a:bodyPr/>
          <a:lstStyle/>
          <a:p>
            <a:r>
              <a:rPr lang="en-US" dirty="0" smtClean="0"/>
              <a:t>Online: Mon/Wed </a:t>
            </a:r>
            <a:r>
              <a:rPr lang="en-US" smtClean="0"/>
              <a:t>9:30 AM </a:t>
            </a:r>
            <a:r>
              <a:rPr lang="en-US" dirty="0" smtClean="0"/>
              <a:t>– </a:t>
            </a:r>
            <a:r>
              <a:rPr lang="en-US" smtClean="0"/>
              <a:t>10:45 AM</a:t>
            </a:r>
            <a:endParaRPr lang="en-US" dirty="0" smtClean="0"/>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traditions (justice)</a:t>
            </a:r>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Aquinas</a:t>
            </a:r>
            <a:endParaRPr lang="en-US" dirty="0"/>
          </a:p>
        </p:txBody>
      </p:sp>
    </p:spTree>
    <p:extLst>
      <p:ext uri="{BB962C8B-B14F-4D97-AF65-F5344CB8AC3E}">
        <p14:creationId xmlns:p14="http://schemas.microsoft.com/office/powerpoint/2010/main" val="2250141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Modern Politics</a:t>
            </a:r>
            <a:endParaRPr lang="en-US" dirty="0"/>
          </a:p>
        </p:txBody>
      </p:sp>
      <p:sp>
        <p:nvSpPr>
          <p:cNvPr id="3" name="Content Placeholder 2"/>
          <p:cNvSpPr>
            <a:spLocks noGrp="1"/>
          </p:cNvSpPr>
          <p:nvPr>
            <p:ph idx="1"/>
          </p:nvPr>
        </p:nvSpPr>
        <p:spPr/>
        <p:txBody>
          <a:bodyPr/>
          <a:lstStyle/>
          <a:p>
            <a:r>
              <a:rPr lang="en-US" dirty="0" smtClean="0"/>
              <a:t>Machiavelli</a:t>
            </a:r>
          </a:p>
          <a:p>
            <a:pPr lvl="1"/>
            <a:r>
              <a:rPr lang="en-US" dirty="0" smtClean="0"/>
              <a:t>Ruler has right to rule</a:t>
            </a:r>
          </a:p>
          <a:p>
            <a:pPr lvl="1"/>
            <a:r>
              <a:rPr lang="en-US" dirty="0" smtClean="0"/>
              <a:t>Citizen rights </a:t>
            </a:r>
            <a:r>
              <a:rPr lang="en-US" dirty="0"/>
              <a:t>derive from the need for </a:t>
            </a:r>
            <a:r>
              <a:rPr lang="en-US" dirty="0" smtClean="0"/>
              <a:t>stability</a:t>
            </a:r>
          </a:p>
          <a:p>
            <a:r>
              <a:rPr lang="en-US" dirty="0" smtClean="0"/>
              <a:t>Hobbes</a:t>
            </a:r>
          </a:p>
          <a:p>
            <a:pPr lvl="1"/>
            <a:r>
              <a:rPr lang="en-US" dirty="0" smtClean="0"/>
              <a:t>Citizen rights derive from social contract</a:t>
            </a:r>
          </a:p>
          <a:p>
            <a:r>
              <a:rPr lang="en-US" dirty="0" smtClean="0"/>
              <a:t>War, violence, and world wars</a:t>
            </a:r>
          </a:p>
          <a:p>
            <a:pPr lvl="1"/>
            <a:r>
              <a:rPr lang="en-US" dirty="0" smtClean="0"/>
              <a:t>WWI (1914-1918)</a:t>
            </a:r>
          </a:p>
          <a:p>
            <a:pPr lvl="1"/>
            <a:r>
              <a:rPr lang="en-US" dirty="0" smtClean="0"/>
              <a:t>WWII (1939-1945)</a:t>
            </a:r>
          </a:p>
          <a:p>
            <a:endParaRPr lang="en-US" dirty="0" smtClean="0"/>
          </a:p>
          <a:p>
            <a:pPr lvl="1"/>
            <a:endParaRPr lang="en-US" dirty="0"/>
          </a:p>
        </p:txBody>
      </p:sp>
    </p:spTree>
    <p:extLst>
      <p:ext uri="{BB962C8B-B14F-4D97-AF65-F5344CB8AC3E}">
        <p14:creationId xmlns:p14="http://schemas.microsoft.com/office/powerpoint/2010/main" val="96713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(Isaiah Berlin)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Hobbes(?)0)</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a:t>*</a:t>
            </a:r>
            <a:r>
              <a:rPr lang="en-US" dirty="0" err="1"/>
              <a:t>Gawande</a:t>
            </a:r>
            <a:r>
              <a:rPr lang="en-US" dirty="0"/>
              <a:t>, </a:t>
            </a:r>
            <a:r>
              <a:rPr lang="en-US" dirty="0" err="1"/>
              <a:t>Atul</a:t>
            </a:r>
            <a:r>
              <a:rPr lang="en-US" dirty="0"/>
              <a:t>. “Is health care a right?” New Yorker, October 2, </a:t>
            </a:r>
            <a:r>
              <a:rPr lang="en-US" dirty="0" smtClean="0"/>
              <a:t>2017</a:t>
            </a:r>
          </a:p>
          <a:p>
            <a:pPr marL="0" indent="0">
              <a:buNone/>
            </a:pPr>
            <a:r>
              <a:rPr lang="en-US" dirty="0" smtClean="0"/>
              <a:t>*Section </a:t>
            </a:r>
            <a:r>
              <a:rPr lang="en-US" dirty="0"/>
              <a:t>I (pages 5-10) of Ruger, Jennifer </a:t>
            </a:r>
            <a:r>
              <a:rPr lang="en-US" dirty="0" err="1"/>
              <a:t>Prah</a:t>
            </a:r>
            <a:r>
              <a:rPr lang="en-US" dirty="0"/>
              <a:t>. “Toward a theory of a right to health: capability and incompletely theorized agreements.” Yale Journal of Law &amp; the Humanities 18, no. 2 (2006): </a:t>
            </a:r>
            <a:r>
              <a:rPr lang="en-US" dirty="0" smtClean="0"/>
              <a:t>3.</a:t>
            </a:r>
          </a:p>
          <a:p>
            <a:pPr marL="0" indent="0">
              <a:buNone/>
            </a:pPr>
            <a:r>
              <a:rPr lang="en-US" dirty="0" smtClean="0"/>
              <a:t>*</a:t>
            </a:r>
            <a:r>
              <a:rPr lang="en-US" dirty="0"/>
              <a:t>Hamel, Mary Beth, Jennifer </a:t>
            </a:r>
            <a:r>
              <a:rPr lang="en-US" dirty="0" err="1"/>
              <a:t>Prah</a:t>
            </a:r>
            <a:r>
              <a:rPr lang="en-US" dirty="0"/>
              <a:t> Ruger, Theodore W. Ruger, and George J. </a:t>
            </a:r>
            <a:r>
              <a:rPr lang="en-US" dirty="0" err="1"/>
              <a:t>Annas</a:t>
            </a:r>
            <a:r>
              <a:rPr lang="en-US" dirty="0"/>
              <a:t>. “The elusive right to health care under US Law.” N </a:t>
            </a:r>
            <a:r>
              <a:rPr lang="en-US" dirty="0" err="1"/>
              <a:t>Engl</a:t>
            </a:r>
            <a:r>
              <a:rPr lang="en-US" dirty="0"/>
              <a:t> J Med 372, no. 26 (2015): 2558-63</a:t>
            </a:r>
            <a:r>
              <a:rPr lang="en-US" dirty="0" smtClean="0"/>
              <a:t>.</a:t>
            </a:r>
          </a:p>
          <a:p>
            <a:pPr marL="0" indent="0">
              <a:buNone/>
            </a:pPr>
            <a:r>
              <a:rPr lang="en-US" dirty="0" smtClean="0"/>
              <a:t>*</a:t>
            </a:r>
            <a:r>
              <a:rPr lang="en-US" dirty="0"/>
              <a:t>Ruger, Jennifer P. “The moral foundations of health insurance.” Journal of the Association of Physicians 100, no. 1 (2007): 53-57</a:t>
            </a:r>
            <a:r>
              <a:rPr lang="en-US" dirty="0" smtClean="0"/>
              <a:t>.</a:t>
            </a:r>
          </a:p>
          <a:p>
            <a:pPr marL="0" indent="0">
              <a:buNone/>
            </a:pP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academics/</a:t>
            </a:r>
            <a:r>
              <a:rPr lang="en-US" dirty="0" err="1" smtClean="0"/>
              <a:t>beurocrats</a:t>
            </a:r>
            <a:r>
              <a:rPr lang="en-US" dirty="0" smtClean="0"/>
              <a:t> 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  Derrida,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7795</TotalTime>
  <Words>857</Words>
  <Application>Microsoft Office PowerPoint</Application>
  <PresentationFormat>Widescreen</PresentationFormat>
  <Paragraphs>115</Paragraphs>
  <Slides>19</Slides>
  <Notes>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HCMI 4225: The Right to Health and to Health Care</vt:lpstr>
      <vt:lpstr>Arnold Kling’s Three Languages of Politics</vt:lpstr>
      <vt:lpstr>Discussion Questions:</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Older views</vt:lpstr>
      <vt:lpstr>Rights and Human Rights</vt:lpstr>
      <vt:lpstr>Modern Politics</vt:lpstr>
      <vt:lpstr>Rights and Human Rights</vt:lpstr>
      <vt:lpstr>Positive and Negative Rights (Isaiah Berlin) </vt:lpstr>
      <vt:lpstr>Legal and natural rights</vt:lpstr>
      <vt:lpstr>Discussion Questions:</vt:lpstr>
      <vt:lpstr>Federal Laws</vt:lpstr>
      <vt:lpstr>US State Constitutions</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39</cp:revision>
  <dcterms:created xsi:type="dcterms:W3CDTF">2018-08-26T19:46:47Z</dcterms:created>
  <dcterms:modified xsi:type="dcterms:W3CDTF">2021-01-27T02:01:22Z</dcterms:modified>
</cp:coreProperties>
</file>