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0" r:id="rId3"/>
    <p:sldId id="279" r:id="rId4"/>
    <p:sldId id="315" r:id="rId5"/>
    <p:sldId id="282" r:id="rId6"/>
    <p:sldId id="320" r:id="rId7"/>
    <p:sldId id="284" r:id="rId8"/>
    <p:sldId id="285" r:id="rId9"/>
    <p:sldId id="314" r:id="rId10"/>
    <p:sldId id="286" r:id="rId11"/>
    <p:sldId id="287" r:id="rId12"/>
    <p:sldId id="288" r:id="rId13"/>
    <p:sldId id="289" r:id="rId14"/>
    <p:sldId id="290" r:id="rId15"/>
    <p:sldId id="291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1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Economics of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Online: Mon/Wed </a:t>
            </a:r>
            <a:r>
              <a:rPr lang="en-US" dirty="0" smtClean="0"/>
              <a:t>9:30 </a:t>
            </a:r>
            <a:r>
              <a:rPr lang="en-US" dirty="0" smtClean="0"/>
              <a:t>PM – </a:t>
            </a:r>
            <a:r>
              <a:rPr lang="en-US" dirty="0" smtClean="0"/>
              <a:t>10:45 AM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Large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fair experiment, the </a:t>
            </a:r>
            <a:r>
              <a:rPr lang="en-US" dirty="0"/>
              <a:t>average </a:t>
            </a:r>
            <a:r>
              <a:rPr lang="en-US" dirty="0" smtClean="0"/>
              <a:t>or mean value of </a:t>
            </a:r>
            <a:r>
              <a:rPr lang="en-US" dirty="0"/>
              <a:t>the results obtained from a large number of trials should be close to the expected </a:t>
            </a:r>
            <a:r>
              <a:rPr lang="en-US" dirty="0" smtClean="0"/>
              <a:t>value. As more trials are performed, the mean will </a:t>
            </a:r>
            <a:r>
              <a:rPr lang="en-US" dirty="0"/>
              <a:t>tend to become closer </a:t>
            </a:r>
            <a:r>
              <a:rPr lang="en-US" dirty="0" smtClean="0"/>
              <a:t>to the expected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Pooling in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Efficiency (maximized social welfare) vs Equity (“fairness”)</a:t>
            </a:r>
          </a:p>
          <a:p>
            <a:r>
              <a:rPr lang="en-US" dirty="0" smtClean="0"/>
              <a:t>How do you think Efficiency and Equity could be managed in designing an insurance program?</a:t>
            </a:r>
          </a:p>
          <a:p>
            <a:r>
              <a:rPr lang="en-US" dirty="0" smtClean="0"/>
              <a:t>Pooling equilibrium – all risk types buy the same policy</a:t>
            </a:r>
          </a:p>
          <a:p>
            <a:pPr lvl="1"/>
            <a:r>
              <a:rPr lang="en-US" dirty="0" smtClean="0"/>
              <a:t>High risk individuals pay lower rate, low risk individuals pay higher rate</a:t>
            </a:r>
          </a:p>
          <a:p>
            <a:pPr lvl="1"/>
            <a:r>
              <a:rPr lang="en-US" dirty="0" smtClean="0"/>
              <a:t>Low risk individuals less likely to buy insurance</a:t>
            </a:r>
          </a:p>
          <a:p>
            <a:pPr lvl="1"/>
            <a:r>
              <a:rPr lang="en-US" dirty="0" smtClean="0"/>
              <a:t>High risk individuals more likely to buy insurance</a:t>
            </a:r>
          </a:p>
          <a:p>
            <a:r>
              <a:rPr lang="en-US" dirty="0" smtClean="0"/>
              <a:t>Separating equilibrium – Risk types buy different insurance policies</a:t>
            </a:r>
          </a:p>
          <a:p>
            <a:pPr lvl="1"/>
            <a:r>
              <a:rPr lang="en-US" dirty="0" smtClean="0"/>
              <a:t>Low risk individuals pay lower rate, become more likely to buy policy</a:t>
            </a:r>
          </a:p>
          <a:p>
            <a:pPr lvl="1"/>
            <a:r>
              <a:rPr lang="en-US" dirty="0" smtClean="0"/>
              <a:t>High risk individuals pay higher rate, become less likely to buy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selection occurs when market participation is affected by asymmetric information</a:t>
            </a:r>
          </a:p>
          <a:p>
            <a:r>
              <a:rPr lang="en-US" dirty="0" smtClean="0"/>
              <a:t>Adverse selection occurs when high-risk individuals are more likely to purchase insurance than low-risk individuals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Mandate in the ACA</a:t>
            </a:r>
          </a:p>
          <a:p>
            <a:r>
              <a:rPr lang="en-US" dirty="0" smtClean="0"/>
              <a:t>Waiting Period before Coverage Takes Effect</a:t>
            </a:r>
          </a:p>
          <a:p>
            <a:r>
              <a:rPr lang="en-US" dirty="0" smtClean="0"/>
              <a:t>Premiums Tied to Risk</a:t>
            </a:r>
          </a:p>
        </p:txBody>
      </p:sp>
    </p:spTree>
    <p:extLst>
      <p:ext uri="{BB962C8B-B14F-4D97-AF65-F5344CB8AC3E}">
        <p14:creationId xmlns:p14="http://schemas.microsoft.com/office/powerpoint/2010/main" val="13390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there is a lack of incentive to guard against risks because an individual is protected from the consequences of those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8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Co-payments and Deductibles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and pooling equilibria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 insurance market with two types of customers (heterogeneous)</a:t>
            </a:r>
          </a:p>
          <a:p>
            <a:pPr lvl="1"/>
            <a:r>
              <a:rPr lang="en-US" dirty="0" smtClean="0"/>
              <a:t>H – high risk</a:t>
            </a:r>
          </a:p>
          <a:p>
            <a:pPr lvl="1"/>
            <a:r>
              <a:rPr lang="en-US" dirty="0" smtClean="0"/>
              <a:t>L – low risk</a:t>
            </a:r>
          </a:p>
          <a:p>
            <a:r>
              <a:rPr lang="en-US" dirty="0" smtClean="0"/>
              <a:t>The expected cost of high risk customers is higher than low risk</a:t>
            </a:r>
          </a:p>
          <a:p>
            <a:r>
              <a:rPr lang="en-US" dirty="0" smtClean="0"/>
              <a:t>Costumers know their risk, but insurance companies do not (private information, asymmetric information)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13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simple model, insurance plans </a:t>
            </a:r>
            <a:r>
              <a:rPr lang="en-US" dirty="0" smtClean="0"/>
              <a:t>vary on premiums and amount of coverage</a:t>
            </a:r>
          </a:p>
          <a:p>
            <a:r>
              <a:rPr lang="en-US" dirty="0" smtClean="0"/>
              <a:t>Insurance companies need premiums large enough to cover expected medical costs</a:t>
            </a:r>
          </a:p>
          <a:p>
            <a:r>
              <a:rPr lang="en-US" dirty="0" smtClean="0"/>
              <a:t>High risk types have higher expected medical costs</a:t>
            </a:r>
          </a:p>
          <a:p>
            <a:r>
              <a:rPr lang="en-US" dirty="0" smtClean="0"/>
              <a:t>For a simple model, consider insurance plans that have a limit on annual coverage</a:t>
            </a:r>
          </a:p>
          <a:p>
            <a:r>
              <a:rPr lang="en-US" dirty="0" smtClean="0"/>
              <a:t>High risk types want a higher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Pooling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pooling equilibrium, both risk types buy the same insurance plans and pay the same premiums</a:t>
            </a:r>
          </a:p>
          <a:p>
            <a:r>
              <a:rPr lang="en-US" dirty="0" smtClean="0"/>
              <a:t>High risk types want more generous coverage (higher limit)</a:t>
            </a:r>
          </a:p>
          <a:p>
            <a:r>
              <a:rPr lang="en-US" dirty="0" smtClean="0"/>
              <a:t>Pooling equilibria are unstable</a:t>
            </a:r>
          </a:p>
          <a:p>
            <a:pPr lvl="1"/>
            <a:r>
              <a:rPr lang="en-US" dirty="0" smtClean="0"/>
              <a:t>Low risk types will be willing to get plans with less coverage If they cost less</a:t>
            </a:r>
          </a:p>
          <a:p>
            <a:pPr lvl="1"/>
            <a:r>
              <a:rPr lang="en-US" dirty="0" smtClean="0"/>
              <a:t>High risk types may find less coverage plans to not be worth it</a:t>
            </a:r>
          </a:p>
          <a:p>
            <a:r>
              <a:rPr lang="en-US" dirty="0" smtClean="0"/>
              <a:t>Even if insurance companies don’t know customer types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But if two plans are offered:</a:t>
            </a:r>
          </a:p>
          <a:p>
            <a:pPr lvl="1"/>
            <a:r>
              <a:rPr lang="en-US" dirty="0"/>
              <a:t>low risk types will buy the low premium, low coverage plans</a:t>
            </a:r>
          </a:p>
          <a:p>
            <a:pPr lvl="1"/>
            <a:r>
              <a:rPr lang="en-US" dirty="0"/>
              <a:t>High risk types will buy the higher premium, higher coverage plans</a:t>
            </a:r>
          </a:p>
          <a:p>
            <a:pPr lvl="1"/>
            <a:r>
              <a:rPr lang="en-US" dirty="0"/>
              <a:t>Now insurance companies know who is who</a:t>
            </a:r>
          </a:p>
          <a:p>
            <a:pPr lvl="1"/>
            <a:r>
              <a:rPr lang="en-US" dirty="0"/>
              <a:t>This will drive up cost of high coverage plans</a:t>
            </a:r>
            <a:r>
              <a:rPr lang="en-US" dirty="0" smtClean="0"/>
              <a:t>!</a:t>
            </a:r>
          </a:p>
          <a:p>
            <a:r>
              <a:rPr lang="en-US" dirty="0" smtClean="0"/>
              <a:t>Low risk types will only be partially insured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 a market where most of the population is healthy, separating equilibria may also be unstable!</a:t>
            </a:r>
          </a:p>
          <a:p>
            <a:pPr lvl="1"/>
            <a:r>
              <a:rPr lang="en-US" dirty="0" smtClean="0"/>
              <a:t>It is possible to offer plans that attract both types away from separating equilibria</a:t>
            </a:r>
          </a:p>
          <a:p>
            <a:pPr lvl="1"/>
            <a:r>
              <a:rPr lang="en-US" dirty="0" smtClean="0"/>
              <a:t>But these plans will still be unstable – there is no stable plan!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y=U(x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Utility is generally increasing in x</a:t>
            </a:r>
          </a:p>
          <a:p>
            <a:pPr lvl="2"/>
            <a:r>
              <a:rPr lang="en-US" dirty="0"/>
              <a:t>(So U’(x)&gt;0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Utility is generally concave</a:t>
            </a:r>
          </a:p>
          <a:p>
            <a:pPr lvl="2"/>
            <a:r>
              <a:rPr lang="en-US" dirty="0" smtClean="0"/>
              <a:t>U(E(x))&gt;E(U(x))</a:t>
            </a:r>
          </a:p>
          <a:p>
            <a:pPr lvl="2"/>
            <a:r>
              <a:rPr lang="en-US" dirty="0" smtClean="0"/>
              <a:t>(also </a:t>
            </a:r>
            <a:r>
              <a:rPr lang="en-US" dirty="0"/>
              <a:t>U’’(x)&lt;</a:t>
            </a:r>
            <a:r>
              <a:rPr lang="en-US" dirty="0" smtClean="0"/>
              <a:t>0)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y=ln(x)</a:t>
            </a:r>
          </a:p>
          <a:p>
            <a:pPr lvl="1"/>
            <a:r>
              <a:rPr lang="en-US" dirty="0" smtClean="0"/>
              <a:t>y=√x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https://upload.wikimedia.org/wikipedia/commons/thumb/4/4a/Square_root_0_25.svg/400px-Square_root_0_25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563" y="4739772"/>
            <a:ext cx="38100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e/ea/Log.svg/300px-Log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611" y="1383632"/>
            <a:ext cx="4585640" cy="301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6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insurance: Risk avoidance vs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late 1990s, John Nyman made an argument against excessive concern for moral hazard</a:t>
            </a:r>
          </a:p>
          <a:p>
            <a:r>
              <a:rPr lang="en-US" dirty="0" smtClean="0"/>
              <a:t>His argument is that risk avoidance and the demand for certainty is not the reason people buy insurance, especially health insurance</a:t>
            </a:r>
          </a:p>
          <a:p>
            <a:r>
              <a:rPr lang="en-US" dirty="0" smtClean="0"/>
              <a:t>Instead, people demand health insurance in order to increase their access to health care in time of need (the access motive)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Insurance: Access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importantly, consider an example:</a:t>
            </a:r>
          </a:p>
          <a:p>
            <a:pPr lvl="1"/>
            <a:r>
              <a:rPr lang="en-US" dirty="0" smtClean="0"/>
              <a:t>Elizabeth purchases an insurance policy (for $4,000) that </a:t>
            </a:r>
            <a:r>
              <a:rPr lang="en-US" b="1" dirty="0" smtClean="0"/>
              <a:t>directly writes a check for </a:t>
            </a:r>
            <a:r>
              <a:rPr lang="en-US" dirty="0" smtClean="0"/>
              <a:t>$40,000 upon a diagnosis with breast cancer</a:t>
            </a:r>
          </a:p>
          <a:p>
            <a:pPr lvl="1"/>
            <a:r>
              <a:rPr lang="en-US" dirty="0" smtClean="0"/>
              <a:t>Without the insurance, she would purchase a $20,000 mastectomy</a:t>
            </a:r>
          </a:p>
          <a:p>
            <a:pPr lvl="1"/>
            <a:r>
              <a:rPr lang="en-US" dirty="0" smtClean="0"/>
              <a:t>With the insurance, she also buys a $20,000 breast reconstruction procedure</a:t>
            </a:r>
          </a:p>
          <a:p>
            <a:r>
              <a:rPr lang="en-US" dirty="0" smtClean="0"/>
              <a:t>Now consider a separate example:</a:t>
            </a:r>
          </a:p>
          <a:p>
            <a:pPr lvl="1"/>
            <a:r>
              <a:rPr lang="en-US" dirty="0" smtClean="0"/>
              <a:t>Elizabeth </a:t>
            </a:r>
            <a:r>
              <a:rPr lang="en-US" dirty="0"/>
              <a:t>purchases an insurance policy (for $4,000) that </a:t>
            </a:r>
            <a:r>
              <a:rPr lang="en-US" b="1" dirty="0"/>
              <a:t>pays </a:t>
            </a:r>
            <a:r>
              <a:rPr lang="en-US" b="1" dirty="0" smtClean="0"/>
              <a:t>up to </a:t>
            </a:r>
            <a:r>
              <a:rPr lang="en-US" dirty="0"/>
              <a:t>$40,000 upon a diagnosis with breast </a:t>
            </a:r>
            <a:r>
              <a:rPr lang="en-US" dirty="0" smtClean="0"/>
              <a:t>cancer</a:t>
            </a:r>
          </a:p>
          <a:p>
            <a:pPr lvl="1"/>
            <a:r>
              <a:rPr lang="en-US" dirty="0" smtClean="0"/>
              <a:t>In this case, what would Elizabeth buy?</a:t>
            </a:r>
          </a:p>
          <a:p>
            <a:pPr lvl="1"/>
            <a:r>
              <a:rPr lang="en-US" dirty="0" smtClean="0"/>
              <a:t>What if the policy pays </a:t>
            </a:r>
            <a:r>
              <a:rPr lang="en-US" b="1" dirty="0" smtClean="0"/>
              <a:t>up to </a:t>
            </a:r>
            <a:r>
              <a:rPr lang="en-US" dirty="0" smtClean="0"/>
              <a:t>$80,000?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35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 smtClean="0"/>
              <a:t>Her spending represents the purchase which provides her with the most welfare</a:t>
            </a:r>
          </a:p>
          <a:p>
            <a:pPr lvl="1"/>
            <a:r>
              <a:rPr lang="en-US" dirty="0" smtClean="0"/>
              <a:t>So the moral hazard is, in a sense, efficient.</a:t>
            </a:r>
          </a:p>
          <a:p>
            <a:endParaRPr lang="en-US" dirty="0"/>
          </a:p>
          <a:p>
            <a:r>
              <a:rPr lang="en-US" dirty="0" smtClean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0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fact, the uninsured may have less price elasticity for medical care than the insured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 smtClean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 smtClean="0"/>
              <a:t>Have </a:t>
            </a:r>
            <a:r>
              <a:rPr lang="en-US" dirty="0"/>
              <a:t>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</a:t>
            </a:r>
            <a:r>
              <a:rPr lang="en-US" dirty="0" smtClean="0"/>
              <a:t>)…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76" y="1690688"/>
            <a:ext cx="6828024" cy="492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25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fact, the uninsured may have less price elasticity for medical care than the insured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 smtClean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 smtClean="0"/>
              <a:t>Have </a:t>
            </a:r>
            <a:r>
              <a:rPr lang="en-US" dirty="0"/>
              <a:t>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</a:t>
            </a:r>
            <a:r>
              <a:rPr lang="en-US" dirty="0" smtClean="0"/>
              <a:t>)…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about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1170432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most models of insurance, there are 4 different possible states of the world with 4 different values of Wealth: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insurance companies average cost is:</a:t>
            </a:r>
          </a:p>
          <a:p>
            <a:pPr marL="0" indent="0">
              <a:buNone/>
            </a:pPr>
            <a:r>
              <a:rPr lang="en-US" dirty="0" smtClean="0"/>
              <a:t>	Probability get sick * Cost of Illness</a:t>
            </a:r>
          </a:p>
          <a:p>
            <a:r>
              <a:rPr lang="en-US" dirty="0" smtClean="0"/>
              <a:t>The </a:t>
            </a:r>
            <a:r>
              <a:rPr lang="en-US" dirty="0"/>
              <a:t>insurance companies average </a:t>
            </a:r>
            <a:r>
              <a:rPr lang="en-US" dirty="0" smtClean="0"/>
              <a:t>revenue </a:t>
            </a:r>
            <a:r>
              <a:rPr lang="en-US" dirty="0"/>
              <a:t>is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Insurance Premium</a:t>
            </a:r>
          </a:p>
          <a:p>
            <a:r>
              <a:rPr lang="en-US" dirty="0" smtClean="0"/>
              <a:t>If profits were zero then Insurance Premium = Probability get sick * Cost of Illness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2619534"/>
          <a:ext cx="117652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140">
                  <a:extLst>
                    <a:ext uri="{9D8B030D-6E8A-4147-A177-3AD203B41FA5}">
                      <a16:colId xmlns:a16="http://schemas.microsoft.com/office/drawing/2014/main" val="465912937"/>
                    </a:ext>
                  </a:extLst>
                </a:gridCol>
                <a:gridCol w="3030269">
                  <a:extLst>
                    <a:ext uri="{9D8B030D-6E8A-4147-A177-3AD203B41FA5}">
                      <a16:colId xmlns:a16="http://schemas.microsoft.com/office/drawing/2014/main" val="449001467"/>
                    </a:ext>
                  </a:extLst>
                </a:gridCol>
                <a:gridCol w="7317872">
                  <a:extLst>
                    <a:ext uri="{9D8B030D-6E8A-4147-A177-3AD203B41FA5}">
                      <a16:colId xmlns:a16="http://schemas.microsoft.com/office/drawing/2014/main" val="972941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Uninsured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Insured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80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Initial</a:t>
                      </a:r>
                      <a:r>
                        <a:rPr lang="en-US" baseline="0" dirty="0" smtClean="0"/>
                        <a:t> Wealth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Initial</a:t>
                      </a:r>
                      <a:r>
                        <a:rPr lang="en-US" baseline="0" dirty="0" smtClean="0"/>
                        <a:t> Wealth – Insurance Premium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8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Wealth</a:t>
                      </a:r>
                      <a:r>
                        <a:rPr lang="en-US" baseline="0" dirty="0" smtClean="0"/>
                        <a:t> – Cost of Illness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Initial Wealth </a:t>
                      </a:r>
                      <a:r>
                        <a:rPr lang="en-US" baseline="0" dirty="0" smtClean="0"/>
                        <a:t>– Insurance Premium – Cost of Illness + Insurance Payout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0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34489" cy="4351338"/>
          </a:xfrm>
        </p:spPr>
        <p:txBody>
          <a:bodyPr/>
          <a:lstStyle/>
          <a:p>
            <a:r>
              <a:rPr lang="en-US" dirty="0" smtClean="0"/>
              <a:t>Transfer of wealth from the healthy to the sick has a different utility interpretation than a simple gamble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327" y="365125"/>
            <a:ext cx="7585242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843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for 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7996"/>
          </a:xfrm>
        </p:spPr>
        <p:txBody>
          <a:bodyPr/>
          <a:lstStyle/>
          <a:p>
            <a:r>
              <a:rPr lang="en-US" dirty="0" smtClean="0"/>
              <a:t>Remember our methods of mitigation moral hazard:</a:t>
            </a:r>
          </a:p>
          <a:p>
            <a:pPr lvl="1"/>
            <a:r>
              <a:rPr lang="en-US" dirty="0"/>
              <a:t>Higher deductibles and </a:t>
            </a:r>
            <a:r>
              <a:rPr lang="en-US" dirty="0" smtClean="0"/>
              <a:t>coinsurance, Care management, Prepayment, Gatekeeping, Utilization review, Voluntary </a:t>
            </a:r>
            <a:r>
              <a:rPr lang="en-US" dirty="0"/>
              <a:t>and mandatory second </a:t>
            </a:r>
            <a:r>
              <a:rPr lang="en-US" dirty="0" smtClean="0"/>
              <a:t>opinions, Chronic </a:t>
            </a:r>
            <a:r>
              <a:rPr lang="en-US" dirty="0"/>
              <a:t>disease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If the negative cost of moral hazard is overestimated, then mitigation will be overzealous</a:t>
            </a:r>
          </a:p>
          <a:p>
            <a:pPr lvl="1"/>
            <a:r>
              <a:rPr lang="en-US" dirty="0" smtClean="0"/>
              <a:t>“Cost sharing policies are directed at problems that largely do not exist”</a:t>
            </a:r>
          </a:p>
          <a:p>
            <a:pPr lvl="1"/>
            <a:r>
              <a:rPr lang="en-US" dirty="0" smtClean="0"/>
              <a:t>Insurance subsidies are socially optimal (providing access value to those who couldn’t afford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73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risks are more expensive than low risks, and spending is greater under the generous plan for each risk type.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last column shows the posited gain in benefits the different types of individuals receive from the generous as opposed to the moderate plan. </a:t>
            </a:r>
            <a:endParaRPr lang="en-US" dirty="0" smtClean="0"/>
          </a:p>
          <a:p>
            <a:r>
              <a:rPr lang="en-US" dirty="0"/>
              <a:t>The efficient outcome in this example is for high-risk people to be in the more generous plan and low risk people to be in the moderate plan.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/>
              <a:t>risks should be in the generous plan because the incremental value of that plan to them ($40) is greater than its additional cost ($30).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low risks, the opposite is true ($15 &lt;$20).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35" y="4352925"/>
            <a:ext cx="8286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1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2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suppose that insurers charge the same premium for everyone enrolled in the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possibly </a:t>
            </a:r>
            <a:r>
              <a:rPr lang="en-US" dirty="0"/>
              <a:t>because individuals are indistinguishable to the insurer, equal premiums are required by law, or employers adopt this policy to help spread </a:t>
            </a:r>
            <a:r>
              <a:rPr lang="en-US" dirty="0" smtClean="0"/>
              <a:t>risks.</a:t>
            </a:r>
          </a:p>
          <a:p>
            <a:r>
              <a:rPr lang="en-US" dirty="0" smtClean="0"/>
              <a:t>Starting </a:t>
            </a:r>
            <a:r>
              <a:rPr lang="en-US" dirty="0"/>
              <a:t>at the efficient equilibrium, the premiums that would cover costs in this case are $40 for the moderate plan and $100 for the generous plan.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these premiums were offered, however, all of the high-risk people would switch to the low-risk plan: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additional cost to high risks of the more generous plan ($60) is not worth the additional benefit ($40).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everyone would wind up in the moderate plan. The reason is simple: A person who switches from the generous to moderate plan benefits by mixing in with lower-risk individuals, and since premiums reflect risk mixes, this distorts choices towards the moderate 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leads to higher costs for the low risk individuals or higher losses for the insurance provider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6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Marginal utility the change in utility from a change in input (wealth) given the current level of the input</a:t>
            </a:r>
          </a:p>
          <a:p>
            <a:pPr lvl="1"/>
            <a:r>
              <a:rPr lang="en-US" dirty="0" smtClean="0"/>
              <a:t>What is change in utility if someone's wealth changes by a dollar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Diminishing marginal utility</a:t>
            </a:r>
          </a:p>
          <a:p>
            <a:pPr lvl="1"/>
            <a:r>
              <a:rPr lang="en-US" dirty="0" smtClean="0"/>
              <a:t>In general, the wealthier someone is, the less utility they gain from earning an extra dollar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less utility they </a:t>
            </a:r>
            <a:r>
              <a:rPr lang="en-US" dirty="0" smtClean="0"/>
              <a:t>lose from losing an </a:t>
            </a:r>
            <a:r>
              <a:rPr lang="en-US" dirty="0"/>
              <a:t>extra </a:t>
            </a:r>
            <a:r>
              <a:rPr lang="en-US" dirty="0" smtClean="0"/>
              <a:t>dollar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utility lost if someone loses $1000 is greater if they are poor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5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(optional) Klein</a:t>
            </a:r>
            <a:r>
              <a:rPr lang="en-US" dirty="0"/>
              <a:t>, Robert (2014) A Primer on The Economics of Insurance (https://www.researchgate.net/publication/270500085_A_Primer_on_The_Economics_of_Insurance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aversion and Loss aversion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Risk aversion comes about because marginal utility is diminishing</a:t>
            </a:r>
          </a:p>
          <a:p>
            <a:pPr lvl="1"/>
            <a:r>
              <a:rPr lang="en-US" dirty="0" smtClean="0"/>
              <a:t>Imagine you are in a coin flip scenario, heads you win $10,000, tails you lose, call that scenario A</a:t>
            </a:r>
          </a:p>
          <a:p>
            <a:pPr lvl="1"/>
            <a:r>
              <a:rPr lang="en-US" dirty="0" smtClean="0"/>
              <a:t>Scenario B is a situation where you don’t have to flip a coin</a:t>
            </a:r>
          </a:p>
          <a:p>
            <a:pPr lvl="2"/>
            <a:r>
              <a:rPr lang="en-US" dirty="0" smtClean="0"/>
              <a:t>Expected value of the two scenarios is equal (on average, you end up with no change)</a:t>
            </a:r>
          </a:p>
          <a:p>
            <a:pPr lvl="1"/>
            <a:r>
              <a:rPr lang="en-US" dirty="0" smtClean="0"/>
              <a:t>Diminishing marginal utility can be used to show people prefer scenario B</a:t>
            </a:r>
          </a:p>
          <a:p>
            <a:pPr lvl="1"/>
            <a:r>
              <a:rPr lang="en-US" dirty="0" smtClean="0"/>
              <a:t>People prefer a risk free situation to a risky situation</a:t>
            </a:r>
            <a:endParaRPr lang="en-US" dirty="0"/>
          </a:p>
          <a:p>
            <a:r>
              <a:rPr lang="en-US" dirty="0" smtClean="0"/>
              <a:t>Loss aversion is based on a psychological approach called Prospect theory</a:t>
            </a:r>
          </a:p>
          <a:p>
            <a:pPr lvl="1"/>
            <a:r>
              <a:rPr lang="en-US" dirty="0" smtClean="0"/>
              <a:t>Different from risk aversion, people have a greater aversion to loss than might be expected from the marginal utility approach</a:t>
            </a:r>
          </a:p>
          <a:p>
            <a:pPr lvl="1"/>
            <a:r>
              <a:rPr lang="en-US" dirty="0" smtClean="0"/>
              <a:t>So they have two utility functions, a positive one that seeks gains and a negative one that avoids losses</a:t>
            </a:r>
          </a:p>
          <a:p>
            <a:pPr lvl="2"/>
            <a:r>
              <a:rPr lang="en-US" dirty="0" smtClean="0"/>
              <a:t>And the negative one is maybe a bit larger in magnitude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Premium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Premium is the maximum amount of money a risk-averse person would pay to avoid taking a risk</a:t>
            </a:r>
          </a:p>
          <a:p>
            <a:r>
              <a:rPr lang="en-US" dirty="0"/>
              <a:t>Risk Premium is the </a:t>
            </a:r>
            <a:r>
              <a:rPr lang="en-US" dirty="0" smtClean="0"/>
              <a:t>difference between the expected value of a gamble and the value of a sure outcome such that the utility of that outcome equals the expected utility of the gamble</a:t>
            </a:r>
            <a:endParaRPr lang="en-US" dirty="0"/>
          </a:p>
          <a:p>
            <a:pPr lvl="1"/>
            <a:r>
              <a:rPr lang="en-US" dirty="0" smtClean="0"/>
              <a:t>We won’t use this precise definition in this class, but it is important in an economics class</a:t>
            </a:r>
          </a:p>
          <a:p>
            <a:r>
              <a:rPr lang="en-US" dirty="0" smtClean="0"/>
              <a:t>The risk premium is a function of risk aversion – more risk averse people are willing to pay a greater premium</a:t>
            </a:r>
          </a:p>
          <a:p>
            <a:r>
              <a:rPr lang="en-US" dirty="0" smtClean="0"/>
              <a:t>The risk premium is not a function of loss aversion</a:t>
            </a:r>
          </a:p>
        </p:txBody>
      </p:sp>
    </p:spTree>
    <p:extLst>
      <p:ext uri="{BB962C8B-B14F-4D97-AF65-F5344CB8AC3E}">
        <p14:creationId xmlns:p14="http://schemas.microsoft.com/office/powerpoint/2010/main" val="326297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premiums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Insurance capitalizes on </a:t>
            </a:r>
            <a:r>
              <a:rPr lang="en-US" dirty="0" smtClean="0"/>
              <a:t>this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Under </a:t>
            </a:r>
            <a:r>
              <a:rPr lang="en-US" dirty="0"/>
              <a:t>this theory the maximum a person is willing to pay for insurance is the expected loss plus </a:t>
            </a:r>
            <a:r>
              <a:rPr lang="en-US" dirty="0" smtClean="0"/>
              <a:t>the risk premium (so expected revenue equals expected loss for the insure plus an additional premium)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On average, an insurance company pays out the expected loss (so expected cost equals expected loss)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So the expected profit is the expected revenue minus expected cost</a:t>
            </a:r>
            <a:endParaRPr lang="en-US" dirty="0"/>
          </a:p>
          <a:p>
            <a:pPr lvl="1"/>
            <a:r>
              <a:rPr lang="en-US" dirty="0" smtClean="0"/>
              <a:t>If a persons insurance premium is as large as possible, then profit equals the risk premium!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of Demand:</a:t>
            </a:r>
          </a:p>
          <a:p>
            <a:pPr lvl="1"/>
            <a:r>
              <a:rPr lang="en-US" dirty="0" smtClean="0"/>
              <a:t>Risk Aversion</a:t>
            </a:r>
          </a:p>
          <a:p>
            <a:pPr lvl="1"/>
            <a:r>
              <a:rPr lang="en-US" dirty="0" smtClean="0"/>
              <a:t>Perception of Risk</a:t>
            </a:r>
          </a:p>
          <a:p>
            <a:pPr lvl="1"/>
            <a:r>
              <a:rPr lang="en-US" dirty="0" smtClean="0"/>
              <a:t>Peer Behavior</a:t>
            </a:r>
          </a:p>
          <a:p>
            <a:pPr lvl="1"/>
            <a:r>
              <a:rPr lang="en-US" dirty="0" smtClean="0"/>
              <a:t>Wealth and Income</a:t>
            </a:r>
          </a:p>
          <a:p>
            <a:pPr lvl="1"/>
            <a:r>
              <a:rPr lang="en-US" dirty="0" smtClean="0"/>
              <a:t>Ability to Externalize Risk</a:t>
            </a:r>
          </a:p>
          <a:p>
            <a:pPr lvl="2"/>
            <a:r>
              <a:rPr lang="en-US" dirty="0" smtClean="0"/>
              <a:t>Moral Hazard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Diversification and Pooling and the Role of the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sense, Insurance is a mechanism by which the cost of risks are mediated through </a:t>
            </a:r>
            <a:r>
              <a:rPr lang="en-US" b="1" dirty="0" smtClean="0"/>
              <a:t>pooling</a:t>
            </a:r>
          </a:p>
          <a:p>
            <a:pPr lvl="1"/>
            <a:r>
              <a:rPr lang="en-US" dirty="0" smtClean="0"/>
              <a:t>The insured are willing to pay a risk premium to cover administrative and transaction costs of the pool in return for the reduction in risk</a:t>
            </a:r>
          </a:p>
          <a:p>
            <a:pPr lvl="1"/>
            <a:r>
              <a:rPr lang="en-US" dirty="0" smtClean="0"/>
              <a:t>Members of a pool do not necessarily make equal contributions</a:t>
            </a:r>
          </a:p>
          <a:p>
            <a:pPr lvl="2"/>
            <a:r>
              <a:rPr lang="en-US" dirty="0" smtClean="0"/>
              <a:t>Contributions may be increasing in level of risk and exposure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4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Diversification and Pooling and the Role of the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there very few private flood </a:t>
            </a:r>
            <a:r>
              <a:rPr lang="en-US" smtClean="0"/>
              <a:t>insurance plans?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37096</TotalTime>
  <Words>2006</Words>
  <Application>Microsoft Office PowerPoint</Application>
  <PresentationFormat>Widescreen</PresentationFormat>
  <Paragraphs>188</Paragraphs>
  <Slides>30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HCMI 4225: Economics of Insurance</vt:lpstr>
      <vt:lpstr>Utility</vt:lpstr>
      <vt:lpstr>Marginal utility</vt:lpstr>
      <vt:lpstr>Risk aversion and Loss aversion</vt:lpstr>
      <vt:lpstr>Risk Premium</vt:lpstr>
      <vt:lpstr>Insurance premiums</vt:lpstr>
      <vt:lpstr>Demand for Insurance</vt:lpstr>
      <vt:lpstr>Diversification and Pooling and the Role of the Standard Deviation</vt:lpstr>
      <vt:lpstr>Diversification and Pooling and the Role of the Standard Deviation</vt:lpstr>
      <vt:lpstr>Law of Large Numbers</vt:lpstr>
      <vt:lpstr>Pooling in Insurance</vt:lpstr>
      <vt:lpstr>Adverse Selection</vt:lpstr>
      <vt:lpstr>Mitigating Adverse Selection</vt:lpstr>
      <vt:lpstr>Moral Hazard</vt:lpstr>
      <vt:lpstr>Mitigating Moral Hazard</vt:lpstr>
      <vt:lpstr>Separating and pooling equilibria</vt:lpstr>
      <vt:lpstr>Insurance plans</vt:lpstr>
      <vt:lpstr>Pooling equilibrium</vt:lpstr>
      <vt:lpstr>Separating equilibrium</vt:lpstr>
      <vt:lpstr>Demand for insurance: Risk avoidance vs access</vt:lpstr>
      <vt:lpstr>Demand for Insurance: Access effect</vt:lpstr>
      <vt:lpstr>Demand for Insurance: Access effect</vt:lpstr>
      <vt:lpstr>In fact, the uninsured may have less price elasticity for medical care than the insured</vt:lpstr>
      <vt:lpstr>In fact, the uninsured may have less price elasticity for medical care than the insured</vt:lpstr>
      <vt:lpstr>Note about utility</vt:lpstr>
      <vt:lpstr>PowerPoint Presentation</vt:lpstr>
      <vt:lpstr>Implication for cost sharing</vt:lpstr>
      <vt:lpstr>Adverse selection example</vt:lpstr>
      <vt:lpstr>Adverse selection example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78</cp:revision>
  <dcterms:created xsi:type="dcterms:W3CDTF">2018-08-26T19:46:47Z</dcterms:created>
  <dcterms:modified xsi:type="dcterms:W3CDTF">2021-02-08T14:34:41Z</dcterms:modified>
</cp:coreProperties>
</file>