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336" r:id="rId3"/>
    <p:sldId id="279" r:id="rId4"/>
    <p:sldId id="280" r:id="rId5"/>
    <p:sldId id="281" r:id="rId6"/>
    <p:sldId id="283" r:id="rId7"/>
    <p:sldId id="290" r:id="rId8"/>
    <p:sldId id="289" r:id="rId9"/>
    <p:sldId id="322" r:id="rId10"/>
    <p:sldId id="284" r:id="rId11"/>
    <p:sldId id="323" r:id="rId12"/>
    <p:sldId id="285" r:id="rId13"/>
    <p:sldId id="312" r:id="rId14"/>
    <p:sldId id="329" r:id="rId15"/>
    <p:sldId id="330" r:id="rId16"/>
    <p:sldId id="331" r:id="rId17"/>
    <p:sldId id="332" r:id="rId18"/>
    <p:sldId id="333" r:id="rId19"/>
    <p:sldId id="334" r:id="rId20"/>
    <p:sldId id="335" r:id="rId21"/>
    <p:sldId id="286" r:id="rId22"/>
    <p:sldId id="287" r:id="rId23"/>
    <p:sldId id="291" r:id="rId24"/>
    <p:sldId id="292" r:id="rId25"/>
    <p:sldId id="293" r:id="rId26"/>
    <p:sldId id="320" r:id="rId27"/>
    <p:sldId id="321" r:id="rId28"/>
    <p:sldId id="324" r:id="rId29"/>
    <p:sldId id="325" r:id="rId30"/>
    <p:sldId id="326" r:id="rId31"/>
    <p:sldId id="327" r:id="rId32"/>
    <p:sldId id="328" r:id="rId33"/>
    <p:sldId id="278"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21" autoAdjust="0"/>
    <p:restoredTop sz="94660"/>
  </p:normalViewPr>
  <p:slideViewPr>
    <p:cSldViewPr snapToGrid="0">
      <p:cViewPr varScale="1">
        <p:scale>
          <a:sx n="83" d="100"/>
          <a:sy n="83" d="100"/>
        </p:scale>
        <p:origin x="552" y="67"/>
      </p:cViewPr>
      <p:guideLst/>
    </p:cSldViewPr>
  </p:slideViewPr>
  <p:notesTextViewPr>
    <p:cViewPr>
      <p:scale>
        <a:sx n="1" d="1"/>
        <a:sy n="1" d="1"/>
      </p:scale>
      <p:origin x="0" y="0"/>
    </p:cViewPr>
  </p:notesTextViewPr>
  <p:notesViewPr>
    <p:cSldViewPr snapToGrid="0">
      <p:cViewPr varScale="1">
        <p:scale>
          <a:sx n="96" d="100"/>
          <a:sy n="96" d="100"/>
        </p:scale>
        <p:origin x="4022"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175D60-EF9F-4A47-A49B-5396FE52555C}" type="datetimeFigureOut">
              <a:rPr lang="en-US" smtClean="0"/>
              <a:t>2/22/2021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053351-50FF-4FC9-AAD8-5F7C0C19B1C5}" type="slidenum">
              <a:rPr lang="en-US" smtClean="0"/>
              <a:t>‹#›</a:t>
            </a:fld>
            <a:endParaRPr lang="en-US"/>
          </a:p>
        </p:txBody>
      </p:sp>
    </p:spTree>
    <p:extLst>
      <p:ext uri="{BB962C8B-B14F-4D97-AF65-F5344CB8AC3E}">
        <p14:creationId xmlns:p14="http://schemas.microsoft.com/office/powerpoint/2010/main" val="2358983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9549735-988B-45E5-827E-09C983918F5F}" type="datetimeFigureOut">
              <a:rPr lang="en-US" smtClean="0"/>
              <a:t>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549735-988B-45E5-827E-09C983918F5F}" type="datetimeFigureOut">
              <a:rPr lang="en-US" smtClean="0"/>
              <a:t>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549735-988B-45E5-827E-09C983918F5F}" type="datetimeFigureOut">
              <a:rPr lang="en-US" smtClean="0"/>
              <a:t>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549735-988B-45E5-827E-09C983918F5F}" type="datetimeFigureOut">
              <a:rPr lang="en-US" smtClean="0"/>
              <a:t>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9549735-988B-45E5-827E-09C983918F5F}" type="datetimeFigureOut">
              <a:rPr lang="en-US" smtClean="0"/>
              <a:t>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9549735-988B-45E5-827E-09C983918F5F}" type="datetimeFigureOut">
              <a:rPr lang="en-US" smtClean="0"/>
              <a:t>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549735-988B-45E5-827E-09C983918F5F}" type="datetimeFigureOut">
              <a:rPr lang="en-US" smtClean="0"/>
              <a:t>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2/22/2021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Lp-3CQ6ZD4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HCMI 4225: History of Public Health Insurance in the US</a:t>
            </a:r>
          </a:p>
        </p:txBody>
      </p:sp>
      <p:sp>
        <p:nvSpPr>
          <p:cNvPr id="3" name="Subtitle 2"/>
          <p:cNvSpPr>
            <a:spLocks noGrp="1"/>
          </p:cNvSpPr>
          <p:nvPr>
            <p:ph type="subTitle" idx="1"/>
          </p:nvPr>
        </p:nvSpPr>
        <p:spPr/>
        <p:txBody>
          <a:bodyPr>
            <a:normAutofit/>
          </a:bodyPr>
          <a:lstStyle/>
          <a:p>
            <a:r>
              <a:rPr lang="en-US" dirty="0"/>
              <a:t>Online: Mon/Wed </a:t>
            </a:r>
            <a:r>
              <a:rPr lang="en-US" dirty="0" smtClean="0"/>
              <a:t>9:30 AM </a:t>
            </a:r>
            <a:r>
              <a:rPr lang="en-US" dirty="0"/>
              <a:t>– </a:t>
            </a:r>
            <a:r>
              <a:rPr lang="en-US" dirty="0" smtClean="0"/>
              <a:t>10:45 AM</a:t>
            </a:r>
            <a:endParaRPr lang="en-US" dirty="0"/>
          </a:p>
          <a:p>
            <a:r>
              <a:rPr lang="en-US" dirty="0"/>
              <a:t>Shane Murphy – </a:t>
            </a:r>
            <a:r>
              <a:rPr lang="en-US" dirty="0" smtClean="0">
                <a:hlinkClick r:id="rId2"/>
              </a:rPr>
              <a:t>shane@uconn.edu</a:t>
            </a:r>
            <a:endParaRPr lang="en-US" dirty="0"/>
          </a:p>
        </p:txBody>
      </p:sp>
    </p:spTree>
    <p:extLst>
      <p:ext uri="{BB962C8B-B14F-4D97-AF65-F5344CB8AC3E}">
        <p14:creationId xmlns:p14="http://schemas.microsoft.com/office/powerpoint/2010/main" val="1478512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1950s: Social Security Amendments of 1950 and 1956</a:t>
            </a:r>
          </a:p>
        </p:txBody>
      </p:sp>
      <p:sp>
        <p:nvSpPr>
          <p:cNvPr id="3" name="Content Placeholder 2"/>
          <p:cNvSpPr>
            <a:spLocks noGrp="1"/>
          </p:cNvSpPr>
          <p:nvPr>
            <p:ph idx="1"/>
          </p:nvPr>
        </p:nvSpPr>
        <p:spPr/>
        <p:txBody>
          <a:bodyPr>
            <a:normAutofit/>
          </a:bodyPr>
          <a:lstStyle/>
          <a:p>
            <a:r>
              <a:rPr lang="en-US" dirty="0"/>
              <a:t>Payments to health care providers for welfare recipients established in 1950 and expanded in 1956</a:t>
            </a:r>
          </a:p>
          <a:p>
            <a:endParaRPr lang="en-US" dirty="0"/>
          </a:p>
          <a:p>
            <a:endParaRPr lang="en-US" dirty="0"/>
          </a:p>
          <a:p>
            <a:endParaRPr lang="en-US" dirty="0"/>
          </a:p>
        </p:txBody>
      </p:sp>
    </p:spTree>
    <p:extLst>
      <p:ext uri="{BB962C8B-B14F-4D97-AF65-F5344CB8AC3E}">
        <p14:creationId xmlns:p14="http://schemas.microsoft.com/office/powerpoint/2010/main" val="33194801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LBJ and the Great Society</a:t>
            </a:r>
            <a:endParaRPr lang="en-US" dirty="0"/>
          </a:p>
        </p:txBody>
      </p:sp>
      <p:sp>
        <p:nvSpPr>
          <p:cNvPr id="3" name="Content Placeholder 2"/>
          <p:cNvSpPr>
            <a:spLocks noGrp="1"/>
          </p:cNvSpPr>
          <p:nvPr>
            <p:ph idx="1"/>
          </p:nvPr>
        </p:nvSpPr>
        <p:spPr>
          <a:xfrm>
            <a:off x="838200" y="1825625"/>
            <a:ext cx="10515600" cy="4639830"/>
          </a:xfrm>
        </p:spPr>
        <p:txBody>
          <a:bodyPr>
            <a:normAutofit fontScale="70000" lnSpcReduction="20000"/>
          </a:bodyPr>
          <a:lstStyle/>
          <a:p>
            <a:r>
              <a:rPr lang="en-US" dirty="0" smtClean="0"/>
              <a:t>Civil Rights</a:t>
            </a:r>
          </a:p>
          <a:p>
            <a:pPr lvl="1"/>
            <a:r>
              <a:rPr lang="en-US" dirty="0"/>
              <a:t>Civil Rights Act of 1964 </a:t>
            </a:r>
            <a:r>
              <a:rPr lang="en-US" dirty="0" smtClean="0"/>
              <a:t>outlawed </a:t>
            </a:r>
            <a:r>
              <a:rPr lang="en-US" dirty="0"/>
              <a:t>discrimination based on race, color, religion, sex, or national </a:t>
            </a:r>
            <a:r>
              <a:rPr lang="en-US" dirty="0" smtClean="0"/>
              <a:t>origin</a:t>
            </a:r>
          </a:p>
          <a:p>
            <a:pPr lvl="1"/>
            <a:r>
              <a:rPr lang="en-US" dirty="0"/>
              <a:t>Voting Rights Act of </a:t>
            </a:r>
            <a:r>
              <a:rPr lang="en-US" dirty="0" smtClean="0"/>
              <a:t>1965</a:t>
            </a:r>
          </a:p>
          <a:p>
            <a:pPr lvl="2"/>
            <a:r>
              <a:rPr lang="en-US" dirty="0" smtClean="0"/>
              <a:t>Section 5 largely struck </a:t>
            </a:r>
            <a:r>
              <a:rPr lang="en-US" dirty="0"/>
              <a:t>down by Shelby County v. Holder (2013)</a:t>
            </a:r>
          </a:p>
          <a:p>
            <a:r>
              <a:rPr lang="en-US" dirty="0" smtClean="0"/>
              <a:t>War on Poverty</a:t>
            </a:r>
          </a:p>
          <a:p>
            <a:pPr lvl="1"/>
            <a:r>
              <a:rPr lang="en-US" dirty="0" smtClean="0"/>
              <a:t>1964 creation of the Office of Economic Opportunity</a:t>
            </a:r>
          </a:p>
          <a:p>
            <a:pPr lvl="1"/>
            <a:r>
              <a:rPr lang="en-US" dirty="0" smtClean="0"/>
              <a:t>Job corps and work training programs</a:t>
            </a:r>
          </a:p>
          <a:p>
            <a:r>
              <a:rPr lang="en-US" dirty="0" smtClean="0"/>
              <a:t>Head Start</a:t>
            </a:r>
          </a:p>
          <a:p>
            <a:pPr lvl="1"/>
            <a:r>
              <a:rPr lang="en-US" dirty="0" smtClean="0"/>
              <a:t>1965 Elementary and Secondary Education Act</a:t>
            </a:r>
          </a:p>
          <a:p>
            <a:r>
              <a:rPr lang="en-US" dirty="0"/>
              <a:t>Housing and Urban Development Act of </a:t>
            </a:r>
            <a:r>
              <a:rPr lang="en-US" dirty="0" smtClean="0"/>
              <a:t>1965</a:t>
            </a:r>
          </a:p>
          <a:p>
            <a:r>
              <a:rPr lang="en-US" dirty="0"/>
              <a:t>National Endowment for the Humanities and the National Endowment for the </a:t>
            </a:r>
            <a:r>
              <a:rPr lang="en-US" dirty="0" smtClean="0"/>
              <a:t>Arts</a:t>
            </a:r>
          </a:p>
          <a:p>
            <a:pPr lvl="1"/>
            <a:r>
              <a:rPr lang="en-US" dirty="0"/>
              <a:t>1965 National Foundation on the Arts and Humanities </a:t>
            </a:r>
            <a:r>
              <a:rPr lang="en-US" dirty="0" smtClean="0"/>
              <a:t>Act</a:t>
            </a:r>
          </a:p>
          <a:p>
            <a:r>
              <a:rPr lang="en-US" dirty="0" smtClean="0"/>
              <a:t>Environmental legislation</a:t>
            </a:r>
          </a:p>
          <a:p>
            <a:r>
              <a:rPr lang="en-US" dirty="0" smtClean="0"/>
              <a:t>Pro-immigration legislation</a:t>
            </a:r>
            <a:endParaRPr lang="en-US" dirty="0"/>
          </a:p>
          <a:p>
            <a:r>
              <a:rPr lang="en-US" dirty="0" smtClean="0"/>
              <a:t>https</a:t>
            </a:r>
            <a:r>
              <a:rPr lang="en-US" dirty="0"/>
              <a:t>://youtu.be/nXVAOcs5oVA?t=24</a:t>
            </a:r>
          </a:p>
        </p:txBody>
      </p:sp>
    </p:spTree>
    <p:extLst>
      <p:ext uri="{BB962C8B-B14F-4D97-AF65-F5344CB8AC3E}">
        <p14:creationId xmlns:p14="http://schemas.microsoft.com/office/powerpoint/2010/main" val="42289468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1965: Social Security Amendments of 1965 (Medicare and Medicaid)</a:t>
            </a:r>
          </a:p>
        </p:txBody>
      </p:sp>
      <p:sp>
        <p:nvSpPr>
          <p:cNvPr id="3" name="Content Placeholder 2"/>
          <p:cNvSpPr>
            <a:spLocks noGrp="1"/>
          </p:cNvSpPr>
          <p:nvPr>
            <p:ph idx="1"/>
          </p:nvPr>
        </p:nvSpPr>
        <p:spPr/>
        <p:txBody>
          <a:bodyPr>
            <a:normAutofit/>
          </a:bodyPr>
          <a:lstStyle/>
          <a:p>
            <a:r>
              <a:rPr lang="en-US" dirty="0"/>
              <a:t>Major issue in 1962 Kennedy Campaign (Kennedy was assassinated in 1963)</a:t>
            </a:r>
          </a:p>
          <a:p>
            <a:r>
              <a:rPr lang="en-US" dirty="0"/>
              <a:t>Johnson strongly supported legislation</a:t>
            </a:r>
          </a:p>
          <a:p>
            <a:r>
              <a:rPr lang="en-US" dirty="0"/>
              <a:t>Initial proposal failed in 1964</a:t>
            </a:r>
          </a:p>
          <a:p>
            <a:r>
              <a:rPr lang="en-US" dirty="0"/>
              <a:t>Supported by the AFL-CIO, both parties</a:t>
            </a:r>
          </a:p>
        </p:txBody>
      </p:sp>
    </p:spTree>
    <p:extLst>
      <p:ext uri="{BB962C8B-B14F-4D97-AF65-F5344CB8AC3E}">
        <p14:creationId xmlns:p14="http://schemas.microsoft.com/office/powerpoint/2010/main" val="13584993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1970: Title X</a:t>
            </a:r>
          </a:p>
        </p:txBody>
      </p:sp>
      <p:sp>
        <p:nvSpPr>
          <p:cNvPr id="3" name="Content Placeholder 2"/>
          <p:cNvSpPr>
            <a:spLocks noGrp="1"/>
          </p:cNvSpPr>
          <p:nvPr>
            <p:ph idx="1"/>
          </p:nvPr>
        </p:nvSpPr>
        <p:spPr/>
        <p:txBody>
          <a:bodyPr/>
          <a:lstStyle/>
          <a:p>
            <a:r>
              <a:rPr lang="en-US" dirty="0"/>
              <a:t>Provides federal support for comprehensive family planning and related preventive health services</a:t>
            </a:r>
          </a:p>
          <a:p>
            <a:r>
              <a:rPr lang="en-US" dirty="0"/>
              <a:t>prioritize the needs of low-income families or uninsured people (including those who are not eligible for Medicaid) </a:t>
            </a:r>
          </a:p>
          <a:p>
            <a:r>
              <a:rPr lang="en-US" dirty="0"/>
              <a:t>These services are provided to low-income and uninsured individuals at reduced or no cost.</a:t>
            </a:r>
          </a:p>
          <a:p>
            <a:r>
              <a:rPr lang="en-US" dirty="0"/>
              <a:t>Created in 1970</a:t>
            </a:r>
          </a:p>
          <a:p>
            <a:pPr lvl="1"/>
            <a:r>
              <a:rPr lang="en-US" dirty="0"/>
              <a:t>FDA approved the Pill in 1960</a:t>
            </a:r>
          </a:p>
          <a:p>
            <a:pPr lvl="1"/>
            <a:r>
              <a:rPr lang="en-US" dirty="0"/>
              <a:t>Planned Parenthood formed in 1916, changed name to Planned Parenthood in 1942, large advocate </a:t>
            </a:r>
            <a:r>
              <a:rPr lang="en-US"/>
              <a:t>for Title X</a:t>
            </a:r>
            <a:endParaRPr lang="en-US" dirty="0"/>
          </a:p>
        </p:txBody>
      </p:sp>
    </p:spTree>
    <p:extLst>
      <p:ext uri="{BB962C8B-B14F-4D97-AF65-F5344CB8AC3E}">
        <p14:creationId xmlns:p14="http://schemas.microsoft.com/office/powerpoint/2010/main" val="42885203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X</a:t>
            </a:r>
            <a:endParaRPr lang="en-US" dirty="0"/>
          </a:p>
        </p:txBody>
      </p:sp>
      <p:sp>
        <p:nvSpPr>
          <p:cNvPr id="3" name="Content Placeholder 2"/>
          <p:cNvSpPr>
            <a:spLocks noGrp="1"/>
          </p:cNvSpPr>
          <p:nvPr>
            <p:ph idx="1"/>
          </p:nvPr>
        </p:nvSpPr>
        <p:spPr/>
        <p:txBody>
          <a:bodyPr/>
          <a:lstStyle/>
          <a:p>
            <a:r>
              <a:rPr lang="en-US" dirty="0" smtClean="0"/>
              <a:t>Administered by US Department of Health and Human Services (10 regional offices)</a:t>
            </a:r>
          </a:p>
          <a:p>
            <a:r>
              <a:rPr lang="en-US" dirty="0" smtClean="0"/>
              <a:t>Award </a:t>
            </a:r>
            <a:r>
              <a:rPr lang="en-US" dirty="0"/>
              <a:t>grants </a:t>
            </a:r>
            <a:r>
              <a:rPr lang="en-US" dirty="0" smtClean="0"/>
              <a:t>to health </a:t>
            </a:r>
            <a:r>
              <a:rPr lang="en-US" dirty="0"/>
              <a:t>departments, university and community centers, Planned Parenthood clinics, and other public and nonprofit agencies</a:t>
            </a:r>
            <a:r>
              <a:rPr lang="en-US" dirty="0" smtClean="0"/>
              <a:t>.</a:t>
            </a:r>
          </a:p>
          <a:p>
            <a:pPr lvl="1"/>
            <a:r>
              <a:rPr lang="en-US" dirty="0"/>
              <a:t>Any public or nonprofit entity (located in a designated state) that offers a broad range of acceptable family planning methods and services is eligible to apply</a:t>
            </a:r>
            <a:r>
              <a:rPr lang="en-US" dirty="0" smtClean="0"/>
              <a:t>.</a:t>
            </a:r>
          </a:p>
          <a:p>
            <a:pPr lvl="1"/>
            <a:r>
              <a:rPr lang="en-US" dirty="0"/>
              <a:t>In 2008, there were 4522 Title X clinics serving more than 5 million individuals.</a:t>
            </a:r>
            <a:endParaRPr lang="en-US" dirty="0" smtClean="0"/>
          </a:p>
          <a:p>
            <a:endParaRPr lang="en-US" dirty="0"/>
          </a:p>
        </p:txBody>
      </p:sp>
    </p:spTree>
    <p:extLst>
      <p:ext uri="{BB962C8B-B14F-4D97-AF65-F5344CB8AC3E}">
        <p14:creationId xmlns:p14="http://schemas.microsoft.com/office/powerpoint/2010/main" val="33907402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Services</a:t>
            </a:r>
            <a:endParaRPr lang="en-US" dirty="0"/>
          </a:p>
        </p:txBody>
      </p:sp>
      <p:sp>
        <p:nvSpPr>
          <p:cNvPr id="3" name="Content Placeholder 2"/>
          <p:cNvSpPr>
            <a:spLocks noGrp="1"/>
          </p:cNvSpPr>
          <p:nvPr>
            <p:ph idx="1"/>
          </p:nvPr>
        </p:nvSpPr>
        <p:spPr/>
        <p:txBody>
          <a:bodyPr/>
          <a:lstStyle/>
          <a:p>
            <a:r>
              <a:rPr lang="en-US" dirty="0" smtClean="0"/>
              <a:t>Among </a:t>
            </a:r>
            <a:r>
              <a:rPr lang="en-US" dirty="0"/>
              <a:t>female family planning users in </a:t>
            </a:r>
            <a:r>
              <a:rPr lang="en-US" dirty="0" smtClean="0"/>
              <a:t>2008</a:t>
            </a:r>
          </a:p>
          <a:p>
            <a:pPr lvl="1"/>
            <a:r>
              <a:rPr lang="en-US" dirty="0" smtClean="0"/>
              <a:t>44</a:t>
            </a:r>
            <a:r>
              <a:rPr lang="en-US" dirty="0"/>
              <a:t>% received cervical cancer screening (</a:t>
            </a:r>
            <a:r>
              <a:rPr lang="en-US" dirty="0" err="1"/>
              <a:t>Papanicolau</a:t>
            </a:r>
            <a:r>
              <a:rPr lang="en-US" dirty="0"/>
              <a:t> </a:t>
            </a:r>
            <a:r>
              <a:rPr lang="en-US" dirty="0" smtClean="0"/>
              <a:t>tests)</a:t>
            </a:r>
          </a:p>
          <a:p>
            <a:pPr lvl="1"/>
            <a:r>
              <a:rPr lang="en-US" dirty="0" smtClean="0"/>
              <a:t>46</a:t>
            </a:r>
            <a:r>
              <a:rPr lang="en-US" dirty="0"/>
              <a:t>% received breast cancer screening (clinical breast examinations</a:t>
            </a:r>
            <a:r>
              <a:rPr lang="en-US" dirty="0" smtClean="0"/>
              <a:t>)</a:t>
            </a:r>
          </a:p>
          <a:p>
            <a:pPr lvl="1"/>
            <a:r>
              <a:rPr lang="en-US" dirty="0"/>
              <a:t>4</a:t>
            </a:r>
            <a:r>
              <a:rPr lang="en-US" dirty="0" smtClean="0"/>
              <a:t>9</a:t>
            </a:r>
            <a:r>
              <a:rPr lang="en-US" dirty="0"/>
              <a:t>% received chlamydia testing; 57% of male family planning users received </a:t>
            </a:r>
            <a:r>
              <a:rPr lang="en-US" dirty="0" smtClean="0"/>
              <a:t>chlamydia testing</a:t>
            </a:r>
          </a:p>
          <a:p>
            <a:pPr lvl="1"/>
            <a:r>
              <a:rPr lang="en-US" dirty="0" smtClean="0"/>
              <a:t>Among </a:t>
            </a:r>
            <a:r>
              <a:rPr lang="en-US" dirty="0"/>
              <a:t>every 10 family planning users, on average 4.7, 1.4, and 1.6 gonorrhea, syphilis, and HIV tests were provided, respectively</a:t>
            </a:r>
            <a:r>
              <a:rPr lang="en-US" dirty="0" smtClean="0"/>
              <a:t>.</a:t>
            </a:r>
          </a:p>
          <a:p>
            <a:pPr lvl="1"/>
            <a:r>
              <a:rPr lang="en-US" dirty="0" smtClean="0"/>
              <a:t>90% of spending is on clinical family planning services	</a:t>
            </a:r>
          </a:p>
          <a:p>
            <a:r>
              <a:rPr lang="en-US" dirty="0" smtClean="0"/>
              <a:t>Commonly, Title </a:t>
            </a:r>
            <a:r>
              <a:rPr lang="en-US" dirty="0"/>
              <a:t>X is their avenue of entry into the health care system</a:t>
            </a:r>
          </a:p>
        </p:txBody>
      </p:sp>
    </p:spTree>
    <p:extLst>
      <p:ext uri="{BB962C8B-B14F-4D97-AF65-F5344CB8AC3E}">
        <p14:creationId xmlns:p14="http://schemas.microsoft.com/office/powerpoint/2010/main" val="26097593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7" name="Picture 6"/>
          <p:cNvPicPr>
            <a:picLocks noChangeAspect="1"/>
          </p:cNvPicPr>
          <p:nvPr/>
        </p:nvPicPr>
        <p:blipFill>
          <a:blip r:embed="rId2"/>
          <a:stretch>
            <a:fillRect/>
          </a:stretch>
        </p:blipFill>
        <p:spPr>
          <a:xfrm>
            <a:off x="1620048" y="829906"/>
            <a:ext cx="8818735" cy="5915137"/>
          </a:xfrm>
          <a:prstGeom prst="rect">
            <a:avLst/>
          </a:prstGeom>
        </p:spPr>
      </p:pic>
    </p:spTree>
    <p:extLst>
      <p:ext uri="{BB962C8B-B14F-4D97-AF65-F5344CB8AC3E}">
        <p14:creationId xmlns:p14="http://schemas.microsoft.com/office/powerpoint/2010/main" val="34192515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Restrictions</a:t>
            </a:r>
            <a:endParaRPr lang="en-US" dirty="0"/>
          </a:p>
        </p:txBody>
      </p:sp>
      <p:sp>
        <p:nvSpPr>
          <p:cNvPr id="3" name="Content Placeholder 2"/>
          <p:cNvSpPr>
            <a:spLocks noGrp="1"/>
          </p:cNvSpPr>
          <p:nvPr>
            <p:ph idx="1"/>
          </p:nvPr>
        </p:nvSpPr>
        <p:spPr/>
        <p:txBody>
          <a:bodyPr>
            <a:normAutofit fontScale="85000" lnSpcReduction="10000"/>
          </a:bodyPr>
          <a:lstStyle/>
          <a:p>
            <a:r>
              <a:rPr lang="en-US" dirty="0"/>
              <a:t>Federal regulations initiated in 1987 prohibiting clinics receiving Title X funding from disseminating abortion information or referrals (i.e., the “gag rule”). This legislation, although further supported by the Supreme Court as being constitutional in 1991, was later banned in 1993 by President Clinton.</a:t>
            </a:r>
            <a:r>
              <a:rPr lang="en-US" baseline="30000" dirty="0"/>
              <a:t>9</a:t>
            </a:r>
            <a:endParaRPr lang="en-US" dirty="0"/>
          </a:p>
          <a:p>
            <a:r>
              <a:rPr lang="en-US" dirty="0"/>
              <a:t>An attempt by the Reagan administration in 1982 to require minors to obtain written parental consent before receiving services (i.e., the “squeal rule</a:t>
            </a:r>
            <a:r>
              <a:rPr lang="en-US" dirty="0" smtClean="0"/>
              <a:t>”).This </a:t>
            </a:r>
            <a:r>
              <a:rPr lang="en-US" dirty="0"/>
              <a:t>legislation was later reintroduced as the Parental Notification Act of </a:t>
            </a:r>
            <a:r>
              <a:rPr lang="en-US" dirty="0" smtClean="0"/>
              <a:t>1998.</a:t>
            </a:r>
            <a:endParaRPr lang="en-US" dirty="0"/>
          </a:p>
          <a:p>
            <a:r>
              <a:rPr lang="en-US" dirty="0"/>
              <a:t>Legislation enacted in 1998 emphasizing abstinence-only education and ignoring the teaching of medically accurate and age-appropriate sexual information stressing health promotion and disease </a:t>
            </a:r>
            <a:r>
              <a:rPr lang="en-US" dirty="0" smtClean="0"/>
              <a:t>prevention.</a:t>
            </a:r>
            <a:endParaRPr lang="en-US" dirty="0"/>
          </a:p>
          <a:p>
            <a:r>
              <a:rPr lang="en-US" dirty="0"/>
              <a:t>Legislative proposals to repeal sections of Title X or the policy in its </a:t>
            </a:r>
            <a:r>
              <a:rPr lang="en-US" dirty="0" smtClean="0"/>
              <a:t>entirety.</a:t>
            </a:r>
            <a:endParaRPr lang="en-US" dirty="0"/>
          </a:p>
          <a:p>
            <a:endParaRPr lang="en-US" dirty="0"/>
          </a:p>
        </p:txBody>
      </p:sp>
    </p:spTree>
    <p:extLst>
      <p:ext uri="{BB962C8B-B14F-4D97-AF65-F5344CB8AC3E}">
        <p14:creationId xmlns:p14="http://schemas.microsoft.com/office/powerpoint/2010/main" val="214788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Criticisms</a:t>
            </a:r>
            <a:endParaRPr lang="en-US" dirty="0"/>
          </a:p>
        </p:txBody>
      </p:sp>
      <p:sp>
        <p:nvSpPr>
          <p:cNvPr id="3" name="Content Placeholder 2"/>
          <p:cNvSpPr>
            <a:spLocks noGrp="1"/>
          </p:cNvSpPr>
          <p:nvPr>
            <p:ph idx="1"/>
          </p:nvPr>
        </p:nvSpPr>
        <p:spPr>
          <a:xfrm>
            <a:off x="249382" y="1468582"/>
            <a:ext cx="11748654" cy="5209309"/>
          </a:xfrm>
        </p:spPr>
        <p:txBody>
          <a:bodyPr>
            <a:normAutofit/>
          </a:bodyPr>
          <a:lstStyle/>
          <a:p>
            <a:r>
              <a:rPr lang="en-US" dirty="0" smtClean="0"/>
              <a:t>"</a:t>
            </a:r>
            <a:r>
              <a:rPr lang="en-US" dirty="0"/>
              <a:t>Title X is welfare for </a:t>
            </a:r>
            <a:r>
              <a:rPr lang="en-US" dirty="0" smtClean="0"/>
              <a:t>affluent </a:t>
            </a:r>
            <a:r>
              <a:rPr lang="en-US" dirty="0"/>
              <a:t>teenagers </a:t>
            </a:r>
            <a:r>
              <a:rPr lang="en-US" dirty="0" smtClean="0"/>
              <a:t>“</a:t>
            </a:r>
          </a:p>
          <a:p>
            <a:pPr lvl="1"/>
            <a:r>
              <a:rPr lang="en-US" dirty="0" smtClean="0"/>
              <a:t>Most (~80%) recipients are poor or near poor, 1/3 are teenagers, 1/6 under 18, few under 16.</a:t>
            </a:r>
          </a:p>
          <a:p>
            <a:r>
              <a:rPr lang="en-US" dirty="0"/>
              <a:t>"The existence of [Title XI puts the United States government on record declaring that it is appropriate for </a:t>
            </a:r>
            <a:r>
              <a:rPr lang="en-US" dirty="0" smtClean="0"/>
              <a:t>government </a:t>
            </a:r>
            <a:r>
              <a:rPr lang="en-US" dirty="0"/>
              <a:t>to decide who has </a:t>
            </a:r>
            <a:r>
              <a:rPr lang="en-US" dirty="0" smtClean="0"/>
              <a:t>children.”</a:t>
            </a:r>
          </a:p>
          <a:p>
            <a:pPr lvl="1"/>
            <a:r>
              <a:rPr lang="en-US" dirty="0" smtClean="0"/>
              <a:t>Title X </a:t>
            </a:r>
            <a:r>
              <a:rPr lang="en-US" dirty="0"/>
              <a:t>statute stipulates that "the acceptance by any individual of family planning services or family planning or population growth </a:t>
            </a:r>
            <a:r>
              <a:rPr lang="en-US" dirty="0" smtClean="0"/>
              <a:t>information </a:t>
            </a:r>
            <a:r>
              <a:rPr lang="en-US" dirty="0"/>
              <a:t>. . . shall be voluntary and shall not be a prerequisite to eligibility for or </a:t>
            </a:r>
            <a:r>
              <a:rPr lang="en-US" dirty="0" smtClean="0"/>
              <a:t>receipt </a:t>
            </a:r>
            <a:r>
              <a:rPr lang="en-US" dirty="0"/>
              <a:t>of any other service </a:t>
            </a:r>
            <a:r>
              <a:rPr lang="en-US"/>
              <a:t>or </a:t>
            </a:r>
            <a:r>
              <a:rPr lang="en-US" smtClean="0"/>
              <a:t>assistance	</a:t>
            </a:r>
            <a:endParaRPr lang="en-US" dirty="0" smtClean="0"/>
          </a:p>
          <a:p>
            <a:pPr marL="0" indent="0">
              <a:buNone/>
            </a:pPr>
            <a:endParaRPr lang="en-US" dirty="0"/>
          </a:p>
          <a:p>
            <a:endParaRPr lang="en-US" dirty="0"/>
          </a:p>
          <a:p>
            <a:endParaRPr lang="en-US" dirty="0" smtClean="0"/>
          </a:p>
          <a:p>
            <a:endParaRPr lang="en-US" dirty="0"/>
          </a:p>
        </p:txBody>
      </p:sp>
    </p:spTree>
    <p:extLst>
      <p:ext uri="{BB962C8B-B14F-4D97-AF65-F5344CB8AC3E}">
        <p14:creationId xmlns:p14="http://schemas.microsoft.com/office/powerpoint/2010/main" val="37784771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Criticisms</a:t>
            </a:r>
            <a:endParaRPr lang="en-US" dirty="0"/>
          </a:p>
        </p:txBody>
      </p:sp>
      <p:sp>
        <p:nvSpPr>
          <p:cNvPr id="3" name="Content Placeholder 2"/>
          <p:cNvSpPr>
            <a:spLocks noGrp="1"/>
          </p:cNvSpPr>
          <p:nvPr>
            <p:ph idx="1"/>
          </p:nvPr>
        </p:nvSpPr>
        <p:spPr>
          <a:xfrm>
            <a:off x="249382" y="1468582"/>
            <a:ext cx="11748654" cy="5209309"/>
          </a:xfrm>
        </p:spPr>
        <p:txBody>
          <a:bodyPr>
            <a:normAutofit/>
          </a:bodyPr>
          <a:lstStyle/>
          <a:p>
            <a:r>
              <a:rPr lang="en-US" dirty="0" smtClean="0"/>
              <a:t>"</a:t>
            </a:r>
            <a:r>
              <a:rPr lang="en-US" dirty="0"/>
              <a:t>Planned Parenthood and its affiliates . . . constitute most of the Title X network. </a:t>
            </a:r>
            <a:r>
              <a:rPr lang="en-US" dirty="0" smtClean="0"/>
              <a:t>“</a:t>
            </a:r>
          </a:p>
          <a:p>
            <a:pPr lvl="1"/>
            <a:r>
              <a:rPr lang="en-US" dirty="0" smtClean="0"/>
              <a:t>About ¼ Title X funds go to PP providers</a:t>
            </a:r>
            <a:endParaRPr lang="en-US" dirty="0"/>
          </a:p>
          <a:p>
            <a:r>
              <a:rPr lang="en-US" dirty="0" smtClean="0"/>
              <a:t>". </a:t>
            </a:r>
            <a:r>
              <a:rPr lang="en-US" dirty="0"/>
              <a:t>. . no one can deny the fact that Title X does indeed subsidize </a:t>
            </a:r>
            <a:r>
              <a:rPr lang="en-US" dirty="0" smtClean="0"/>
              <a:t>teenage </a:t>
            </a:r>
            <a:r>
              <a:rPr lang="en-US" dirty="0"/>
              <a:t>sexual activity. </a:t>
            </a:r>
            <a:r>
              <a:rPr lang="en-US" dirty="0" smtClean="0"/>
              <a:t>“</a:t>
            </a:r>
          </a:p>
          <a:p>
            <a:pPr lvl="1"/>
            <a:r>
              <a:rPr lang="en-US" dirty="0" smtClean="0"/>
              <a:t>The rise and recent decline in teenage sexual activity is unlikely to have much to do with politics and public policy at this level.</a:t>
            </a:r>
          </a:p>
        </p:txBody>
      </p:sp>
    </p:spTree>
    <p:extLst>
      <p:ext uri="{BB962C8B-B14F-4D97-AF65-F5344CB8AC3E}">
        <p14:creationId xmlns:p14="http://schemas.microsoft.com/office/powerpoint/2010/main" val="19219664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 last today</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t>Video is about 46 minutes</a:t>
            </a:r>
          </a:p>
          <a:p>
            <a:pPr lvl="1"/>
            <a:r>
              <a:rPr lang="en-US" dirty="0" smtClean="0"/>
              <a:t>Includes a couple embedded </a:t>
            </a:r>
            <a:r>
              <a:rPr lang="en-US" dirty="0" err="1" smtClean="0"/>
              <a:t>youtube</a:t>
            </a:r>
            <a:r>
              <a:rPr lang="en-US" dirty="0" smtClean="0"/>
              <a:t> clips</a:t>
            </a:r>
          </a:p>
          <a:p>
            <a:pPr lvl="1"/>
            <a:r>
              <a:rPr lang="en-US" dirty="0" smtClean="0"/>
              <a:t>So we’ll stop by 9:55</a:t>
            </a:r>
          </a:p>
          <a:p>
            <a:pPr lvl="1"/>
            <a:endParaRPr lang="en-US" dirty="0" smtClean="0"/>
          </a:p>
          <a:p>
            <a:r>
              <a:rPr lang="en-US" dirty="0" smtClean="0"/>
              <a:t>First, a discussion</a:t>
            </a:r>
          </a:p>
          <a:p>
            <a:pPr lvl="1"/>
            <a:r>
              <a:rPr lang="en-US" dirty="0" smtClean="0"/>
              <a:t>In small groups, discuss:</a:t>
            </a:r>
          </a:p>
          <a:p>
            <a:pPr lvl="2"/>
            <a:r>
              <a:rPr lang="en-US" dirty="0" smtClean="0"/>
              <a:t>What is the most unexpected/interesting thing you’ve learned about the history of social insurance in the US?</a:t>
            </a:r>
          </a:p>
          <a:p>
            <a:pPr lvl="2"/>
            <a:r>
              <a:rPr lang="en-US" dirty="0" smtClean="0"/>
              <a:t>Is there anything you wish more people knew?</a:t>
            </a:r>
          </a:p>
          <a:p>
            <a:pPr lvl="2"/>
            <a:r>
              <a:rPr lang="en-US" dirty="0" smtClean="0"/>
              <a:t>Is there anything we should have gone into more detail on?</a:t>
            </a:r>
            <a:endParaRPr lang="en-US" dirty="0"/>
          </a:p>
        </p:txBody>
      </p:sp>
    </p:spTree>
    <p:extLst>
      <p:ext uri="{BB962C8B-B14F-4D97-AF65-F5344CB8AC3E}">
        <p14:creationId xmlns:p14="http://schemas.microsoft.com/office/powerpoint/2010/main" val="41565168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Criticisms</a:t>
            </a:r>
            <a:endParaRPr lang="en-US" dirty="0"/>
          </a:p>
        </p:txBody>
      </p:sp>
      <p:sp>
        <p:nvSpPr>
          <p:cNvPr id="3" name="Content Placeholder 2"/>
          <p:cNvSpPr>
            <a:spLocks noGrp="1"/>
          </p:cNvSpPr>
          <p:nvPr>
            <p:ph idx="1"/>
          </p:nvPr>
        </p:nvSpPr>
        <p:spPr>
          <a:xfrm>
            <a:off x="249382" y="1468582"/>
            <a:ext cx="11748654" cy="5209309"/>
          </a:xfrm>
        </p:spPr>
        <p:txBody>
          <a:bodyPr>
            <a:normAutofit fontScale="92500" lnSpcReduction="10000"/>
          </a:bodyPr>
          <a:lstStyle/>
          <a:p>
            <a:r>
              <a:rPr lang="en-US" dirty="0" smtClean="0"/>
              <a:t>“[</a:t>
            </a:r>
            <a:r>
              <a:rPr lang="en-US" dirty="0"/>
              <a:t>In 1981, it was] demonstrated that the programs providing these teenage birth control services were not only totally ineffective in achieving their professed goals of reducing premarital pregnancy, illegitimate births, and abortion among teenagers, but had actually contributed significantly toward making these problems worse</a:t>
            </a:r>
            <a:r>
              <a:rPr lang="en-US" dirty="0" smtClean="0"/>
              <a:t>”</a:t>
            </a:r>
          </a:p>
          <a:p>
            <a:r>
              <a:rPr lang="en-US" dirty="0"/>
              <a:t>"Most Title X funds go to organizations which engage in abortion, pro- mote abortion, lobby for abortion, litigate about abortion. If the advocates of Title X want it to continue ... I need their support for legislation that will prohibit the use of Title X funds by any organization which in any way engages in abortion, abortion </a:t>
            </a:r>
            <a:r>
              <a:rPr lang="en-US" dirty="0" smtClean="0"/>
              <a:t>referral</a:t>
            </a:r>
            <a:r>
              <a:rPr lang="en-US" dirty="0"/>
              <a:t>, abortion counseling, abortion lobbying, abortion advertising.“</a:t>
            </a:r>
          </a:p>
          <a:p>
            <a:r>
              <a:rPr lang="en-US" dirty="0"/>
              <a:t>"[Title X] was begun as family planning assistance for low-income families. It sounded commendable. Its stated purpose was to assist poor couples to plan their families. As with many other programs with humanitarian intent, Congress established Title X and left it in the hands of the federal bureaucracy. That is when things went haywire.”</a:t>
            </a:r>
          </a:p>
          <a:p>
            <a:endParaRPr lang="en-US" dirty="0"/>
          </a:p>
          <a:p>
            <a:endParaRPr lang="en-US" dirty="0"/>
          </a:p>
          <a:p>
            <a:endParaRPr lang="en-US" dirty="0" smtClean="0"/>
          </a:p>
          <a:p>
            <a:endParaRPr lang="en-US" dirty="0"/>
          </a:p>
        </p:txBody>
      </p:sp>
    </p:spTree>
    <p:extLst>
      <p:ext uri="{BB962C8B-B14F-4D97-AF65-F5344CB8AC3E}">
        <p14:creationId xmlns:p14="http://schemas.microsoft.com/office/powerpoint/2010/main" val="27718410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1972: Social Security Amendments of 1972</a:t>
            </a:r>
          </a:p>
        </p:txBody>
      </p:sp>
      <p:sp>
        <p:nvSpPr>
          <p:cNvPr id="3" name="Content Placeholder 2"/>
          <p:cNvSpPr>
            <a:spLocks noGrp="1"/>
          </p:cNvSpPr>
          <p:nvPr>
            <p:ph idx="1"/>
          </p:nvPr>
        </p:nvSpPr>
        <p:spPr/>
        <p:txBody>
          <a:bodyPr>
            <a:normAutofit/>
          </a:bodyPr>
          <a:lstStyle/>
          <a:p>
            <a:r>
              <a:rPr lang="en-US" dirty="0"/>
              <a:t>Extended Medicare to disabled</a:t>
            </a:r>
          </a:p>
          <a:p>
            <a:r>
              <a:rPr lang="en-US" dirty="0"/>
              <a:t>Increased payroll taxes to finance</a:t>
            </a:r>
          </a:p>
          <a:p>
            <a:endParaRPr lang="en-US" dirty="0"/>
          </a:p>
          <a:p>
            <a:endParaRPr lang="en-US" dirty="0"/>
          </a:p>
          <a:p>
            <a:endParaRPr lang="en-US" dirty="0"/>
          </a:p>
        </p:txBody>
      </p:sp>
    </p:spTree>
    <p:extLst>
      <p:ext uri="{BB962C8B-B14F-4D97-AF65-F5344CB8AC3E}">
        <p14:creationId xmlns:p14="http://schemas.microsoft.com/office/powerpoint/2010/main" val="42248049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1973: Health Maintenance Organization Act</a:t>
            </a:r>
          </a:p>
        </p:txBody>
      </p:sp>
      <p:sp>
        <p:nvSpPr>
          <p:cNvPr id="3" name="Content Placeholder 2"/>
          <p:cNvSpPr>
            <a:spLocks noGrp="1"/>
          </p:cNvSpPr>
          <p:nvPr>
            <p:ph idx="1"/>
          </p:nvPr>
        </p:nvSpPr>
        <p:spPr/>
        <p:txBody>
          <a:bodyPr>
            <a:normAutofit/>
          </a:bodyPr>
          <a:lstStyle/>
          <a:p>
            <a:r>
              <a:rPr lang="en-US" dirty="0"/>
              <a:t>Provided money and federal protection to HMOs</a:t>
            </a:r>
          </a:p>
          <a:p>
            <a:pPr lvl="1"/>
            <a:r>
              <a:rPr lang="en-US" dirty="0"/>
              <a:t>Some state laws restricted health insurers, federally qualified HMOs could avoid such restrictions</a:t>
            </a:r>
          </a:p>
          <a:p>
            <a:r>
              <a:rPr lang="en-US" dirty="0"/>
              <a:t>Dual choice mandate (expired in </a:t>
            </a:r>
            <a:r>
              <a:rPr lang="en-US" dirty="0" smtClean="0"/>
              <a:t>1995, never enforced)</a:t>
            </a:r>
            <a:endParaRPr lang="en-US" dirty="0"/>
          </a:p>
          <a:p>
            <a:pPr lvl="1"/>
            <a:r>
              <a:rPr lang="en-US" dirty="0"/>
              <a:t>Employers with 25+ employees that offered coverage should offer at least one group model and </a:t>
            </a:r>
            <a:r>
              <a:rPr lang="en-US" dirty="0" smtClean="0"/>
              <a:t>one </a:t>
            </a:r>
            <a:r>
              <a:rPr lang="en-US" dirty="0"/>
              <a:t>HMO</a:t>
            </a:r>
          </a:p>
        </p:txBody>
      </p:sp>
    </p:spTree>
    <p:extLst>
      <p:ext uri="{BB962C8B-B14F-4D97-AF65-F5344CB8AC3E}">
        <p14:creationId xmlns:p14="http://schemas.microsoft.com/office/powerpoint/2010/main" val="14122314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1974: Employee Retirement Income Security Act (ERISA)</a:t>
            </a:r>
          </a:p>
        </p:txBody>
      </p:sp>
      <p:sp>
        <p:nvSpPr>
          <p:cNvPr id="3" name="Content Placeholder 2"/>
          <p:cNvSpPr>
            <a:spLocks noGrp="1"/>
          </p:cNvSpPr>
          <p:nvPr>
            <p:ph idx="1"/>
          </p:nvPr>
        </p:nvSpPr>
        <p:spPr/>
        <p:txBody>
          <a:bodyPr/>
          <a:lstStyle/>
          <a:p>
            <a:r>
              <a:rPr lang="en-US" dirty="0"/>
              <a:t>Established minimum standards for private pensions and health benefits plains</a:t>
            </a:r>
          </a:p>
          <a:p>
            <a:r>
              <a:rPr lang="en-US" dirty="0"/>
              <a:t>Two key amendments:</a:t>
            </a:r>
          </a:p>
          <a:p>
            <a:pPr lvl="1"/>
            <a:r>
              <a:rPr lang="en-US" dirty="0"/>
              <a:t>The Consolidated Omnibus Budget Reconciliation Act of 1985 (COBRA)</a:t>
            </a:r>
          </a:p>
          <a:p>
            <a:pPr lvl="2"/>
            <a:r>
              <a:rPr lang="en-US" dirty="0"/>
              <a:t>Provides some employees the right to continue coverage after termination of employment for a limited time</a:t>
            </a:r>
          </a:p>
          <a:p>
            <a:pPr lvl="1"/>
            <a:r>
              <a:rPr lang="en-US" dirty="0"/>
              <a:t>The Health Insurance Portability and Accountability Act of 1996 (HIPAA)</a:t>
            </a:r>
          </a:p>
          <a:p>
            <a:pPr lvl="2"/>
            <a:r>
              <a:rPr lang="en-US" dirty="0"/>
              <a:t>Ensures coverage of some pre-existing medical conditions</a:t>
            </a:r>
          </a:p>
          <a:p>
            <a:pPr lvl="2"/>
            <a:r>
              <a:rPr lang="en-US" dirty="0"/>
              <a:t>Bars some forms of discrimination</a:t>
            </a:r>
          </a:p>
        </p:txBody>
      </p:sp>
    </p:spTree>
    <p:extLst>
      <p:ext uri="{BB962C8B-B14F-4D97-AF65-F5344CB8AC3E}">
        <p14:creationId xmlns:p14="http://schemas.microsoft.com/office/powerpoint/2010/main" val="20359887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Failed Proposals: Nixon, Ford Carter, and Clinton</a:t>
            </a:r>
          </a:p>
        </p:txBody>
      </p:sp>
      <p:sp>
        <p:nvSpPr>
          <p:cNvPr id="3" name="Content Placeholder 2"/>
          <p:cNvSpPr>
            <a:spLocks noGrp="1"/>
          </p:cNvSpPr>
          <p:nvPr>
            <p:ph idx="1"/>
          </p:nvPr>
        </p:nvSpPr>
        <p:spPr/>
        <p:txBody>
          <a:bodyPr/>
          <a:lstStyle/>
          <a:p>
            <a:r>
              <a:rPr lang="en-US" dirty="0"/>
              <a:t>https://www.youtube.com/watch?v=_A0O7IVsVhY</a:t>
            </a:r>
          </a:p>
          <a:p>
            <a:r>
              <a:rPr lang="en-US" dirty="0"/>
              <a:t>Nixon:</a:t>
            </a:r>
          </a:p>
          <a:p>
            <a:pPr lvl="1"/>
            <a:r>
              <a:rPr lang="en-US" dirty="0"/>
              <a:t>Nixon Comprehensive Health Insurance Plan of 1974</a:t>
            </a:r>
          </a:p>
          <a:p>
            <a:pPr lvl="1"/>
            <a:r>
              <a:rPr lang="en-US" dirty="0"/>
              <a:t>National Health Insurance Partnership</a:t>
            </a:r>
          </a:p>
          <a:p>
            <a:pPr lvl="2"/>
            <a:r>
              <a:rPr lang="en-US" dirty="0"/>
              <a:t>An employer mandate		</a:t>
            </a:r>
          </a:p>
          <a:p>
            <a:pPr lvl="1"/>
            <a:r>
              <a:rPr lang="en-US" dirty="0"/>
              <a:t>Replace Medicaid with fully financed federally run plan that covers families with children with low income head of household</a:t>
            </a:r>
          </a:p>
          <a:p>
            <a:endParaRPr lang="en-US" dirty="0"/>
          </a:p>
          <a:p>
            <a:pPr lvl="1"/>
            <a:endParaRPr lang="en-US" dirty="0"/>
          </a:p>
        </p:txBody>
      </p:sp>
    </p:spTree>
    <p:extLst>
      <p:ext uri="{BB962C8B-B14F-4D97-AF65-F5344CB8AC3E}">
        <p14:creationId xmlns:p14="http://schemas.microsoft.com/office/powerpoint/2010/main" val="2680851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Failed Proposals: Nixon, Ford Carter, and Clinton</a:t>
            </a:r>
          </a:p>
        </p:txBody>
      </p:sp>
      <p:sp>
        <p:nvSpPr>
          <p:cNvPr id="3" name="Content Placeholder 2"/>
          <p:cNvSpPr>
            <a:spLocks noGrp="1"/>
          </p:cNvSpPr>
          <p:nvPr>
            <p:ph idx="1"/>
          </p:nvPr>
        </p:nvSpPr>
        <p:spPr/>
        <p:txBody>
          <a:bodyPr/>
          <a:lstStyle/>
          <a:p>
            <a:r>
              <a:rPr lang="en-US" dirty="0"/>
              <a:t>Nixon:</a:t>
            </a:r>
          </a:p>
          <a:p>
            <a:pPr lvl="1"/>
            <a:r>
              <a:rPr lang="en-US" dirty="0"/>
              <a:t>Nixon Comprehensive Health Insurance Plan of 1974</a:t>
            </a:r>
          </a:p>
          <a:p>
            <a:pPr lvl="1"/>
            <a:r>
              <a:rPr lang="en-US" dirty="0"/>
              <a:t>National Health Insurance Partnership</a:t>
            </a:r>
          </a:p>
          <a:p>
            <a:pPr lvl="2"/>
            <a:r>
              <a:rPr lang="en-US" dirty="0"/>
              <a:t>An employer mandate		</a:t>
            </a:r>
          </a:p>
          <a:p>
            <a:pPr lvl="1"/>
            <a:r>
              <a:rPr lang="en-US" dirty="0"/>
              <a:t>Replace Medicaid with fully financed federally run plan that covers families with children with low income head of household</a:t>
            </a:r>
          </a:p>
          <a:p>
            <a:endParaRPr lang="en-US" dirty="0"/>
          </a:p>
          <a:p>
            <a:pPr lvl="1"/>
            <a:endParaRPr lang="en-US" dirty="0"/>
          </a:p>
        </p:txBody>
      </p:sp>
    </p:spTree>
    <p:extLst>
      <p:ext uri="{BB962C8B-B14F-4D97-AF65-F5344CB8AC3E}">
        <p14:creationId xmlns:p14="http://schemas.microsoft.com/office/powerpoint/2010/main" val="13256992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Laws</a:t>
            </a:r>
            <a:endParaRPr lang="en-US" dirty="0"/>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5019293" y="0"/>
            <a:ext cx="7172707" cy="6858000"/>
          </a:xfrm>
          <a:prstGeom prst="rect">
            <a:avLst/>
          </a:prstGeom>
        </p:spPr>
      </p:pic>
    </p:spTree>
    <p:extLst>
      <p:ext uri="{BB962C8B-B14F-4D97-AF65-F5344CB8AC3E}">
        <p14:creationId xmlns:p14="http://schemas.microsoft.com/office/powerpoint/2010/main" val="788743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State Constitutions</a:t>
            </a:r>
            <a:endParaRPr lang="en-US" dirty="0"/>
          </a:p>
        </p:txBody>
      </p:sp>
      <p:sp>
        <p:nvSpPr>
          <p:cNvPr id="3" name="Content Placeholder 2"/>
          <p:cNvSpPr>
            <a:spLocks noGrp="1"/>
          </p:cNvSpPr>
          <p:nvPr>
            <p:ph idx="1"/>
          </p:nvPr>
        </p:nvSpPr>
        <p:spPr>
          <a:xfrm>
            <a:off x="838200" y="1825625"/>
            <a:ext cx="5421923" cy="4351338"/>
          </a:xfrm>
        </p:spPr>
        <p:txBody>
          <a:bodyPr/>
          <a:lstStyle/>
          <a:p>
            <a:r>
              <a:rPr lang="en-US" dirty="0"/>
              <a:t>As of April 2014, 15 state constitutions specifically mention health and health care—either in the form of a programmatic statement, public concern, individual right, or government </a:t>
            </a:r>
            <a:r>
              <a:rPr lang="en-US" dirty="0" smtClean="0"/>
              <a:t>duty.</a:t>
            </a:r>
            <a:endParaRPr lang="en-US" dirty="0"/>
          </a:p>
        </p:txBody>
      </p:sp>
      <p:pic>
        <p:nvPicPr>
          <p:cNvPr id="4" name="Picture 3"/>
          <p:cNvPicPr>
            <a:picLocks noChangeAspect="1"/>
          </p:cNvPicPr>
          <p:nvPr/>
        </p:nvPicPr>
        <p:blipFill>
          <a:blip r:embed="rId2"/>
          <a:stretch>
            <a:fillRect/>
          </a:stretch>
        </p:blipFill>
        <p:spPr>
          <a:xfrm>
            <a:off x="6551971" y="0"/>
            <a:ext cx="5640030" cy="6858000"/>
          </a:xfrm>
          <a:prstGeom prst="rect">
            <a:avLst/>
          </a:prstGeom>
        </p:spPr>
      </p:pic>
    </p:spTree>
    <p:extLst>
      <p:ext uri="{BB962C8B-B14F-4D97-AF65-F5344CB8AC3E}">
        <p14:creationId xmlns:p14="http://schemas.microsoft.com/office/powerpoint/2010/main" val="39132901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Universal health care</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Video</a:t>
            </a:r>
            <a:r>
              <a:rPr lang="en-US" dirty="0"/>
              <a:t>: CSPAN: Harry and Louise Ads, 1993</a:t>
            </a:r>
            <a:endParaRPr lang="en-US" dirty="0" smtClean="0"/>
          </a:p>
          <a:p>
            <a:pPr lvl="1"/>
            <a:r>
              <a:rPr lang="en-US" dirty="0" smtClean="0"/>
              <a:t>https</a:t>
            </a:r>
            <a:r>
              <a:rPr lang="en-US" dirty="0"/>
              <a:t>://www.youtube.com/watch?v=CwOX2P4s-Iw</a:t>
            </a:r>
          </a:p>
        </p:txBody>
      </p:sp>
    </p:spTree>
    <p:extLst>
      <p:ext uri="{BB962C8B-B14F-4D97-AF65-F5344CB8AC3E}">
        <p14:creationId xmlns:p14="http://schemas.microsoft.com/office/powerpoint/2010/main" val="9577639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Hillarycare</a:t>
            </a:r>
            <a:r>
              <a:rPr lang="en-US" dirty="0" smtClean="0"/>
              <a:t>: the Health </a:t>
            </a:r>
            <a:r>
              <a:rPr lang="en-US" dirty="0"/>
              <a:t>Security Act of 1993</a:t>
            </a:r>
          </a:p>
        </p:txBody>
      </p:sp>
      <p:sp>
        <p:nvSpPr>
          <p:cNvPr id="3" name="Content Placeholder 2"/>
          <p:cNvSpPr>
            <a:spLocks noGrp="1"/>
          </p:cNvSpPr>
          <p:nvPr>
            <p:ph idx="1"/>
          </p:nvPr>
        </p:nvSpPr>
        <p:spPr/>
        <p:txBody>
          <a:bodyPr>
            <a:normAutofit/>
          </a:bodyPr>
          <a:lstStyle/>
          <a:p>
            <a:r>
              <a:rPr lang="en-US" dirty="0" smtClean="0"/>
              <a:t>Universal coverage</a:t>
            </a:r>
          </a:p>
          <a:p>
            <a:pPr lvl="1"/>
            <a:r>
              <a:rPr lang="en-US" dirty="0"/>
              <a:t>Most people would get insurance plans from their employers because all employers were required to provide health insurance coverage to every employee</a:t>
            </a:r>
            <a:r>
              <a:rPr lang="en-US" dirty="0" smtClean="0"/>
              <a:t>.</a:t>
            </a:r>
          </a:p>
          <a:p>
            <a:pPr lvl="1"/>
            <a:r>
              <a:rPr lang="en-US" dirty="0"/>
              <a:t>People without jobs could purchase health insurance on their own from the regional health </a:t>
            </a:r>
            <a:r>
              <a:rPr lang="en-US" dirty="0" smtClean="0"/>
              <a:t>alliances.</a:t>
            </a:r>
          </a:p>
          <a:p>
            <a:pPr lvl="1"/>
            <a:r>
              <a:rPr lang="en-US" dirty="0" smtClean="0"/>
              <a:t>The </a:t>
            </a:r>
            <a:r>
              <a:rPr lang="en-US" dirty="0"/>
              <a:t>Federal government would subsidize the costs for low-income people</a:t>
            </a:r>
            <a:r>
              <a:rPr lang="en-US" dirty="0" smtClean="0"/>
              <a:t>.</a:t>
            </a:r>
            <a:endParaRPr lang="en-US" dirty="0"/>
          </a:p>
        </p:txBody>
      </p:sp>
    </p:spTree>
    <p:extLst>
      <p:ext uri="{BB962C8B-B14F-4D97-AF65-F5344CB8AC3E}">
        <p14:creationId xmlns:p14="http://schemas.microsoft.com/office/powerpoint/2010/main" val="20708384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Legislation</a:t>
            </a:r>
          </a:p>
        </p:txBody>
      </p:sp>
      <p:sp>
        <p:nvSpPr>
          <p:cNvPr id="3" name="Content Placeholder 2"/>
          <p:cNvSpPr>
            <a:spLocks noGrp="1"/>
          </p:cNvSpPr>
          <p:nvPr>
            <p:ph idx="1"/>
          </p:nvPr>
        </p:nvSpPr>
        <p:spPr/>
        <p:txBody>
          <a:bodyPr>
            <a:normAutofit fontScale="62500" lnSpcReduction="20000"/>
          </a:bodyPr>
          <a:lstStyle/>
          <a:p>
            <a:r>
              <a:rPr lang="en-US" dirty="0"/>
              <a:t>1915: AALL </a:t>
            </a:r>
            <a:r>
              <a:rPr lang="en-US" dirty="0" smtClean="0"/>
              <a:t>bills </a:t>
            </a:r>
            <a:r>
              <a:rPr lang="en-US" dirty="0"/>
              <a:t>(failed)</a:t>
            </a:r>
          </a:p>
          <a:p>
            <a:r>
              <a:rPr lang="en-US" dirty="0"/>
              <a:t>1921: Sheppard-Towner Act (expired in 1929)</a:t>
            </a:r>
          </a:p>
          <a:p>
            <a:r>
              <a:rPr lang="en-US" dirty="0"/>
              <a:t>1935: Social Security Act (health insurance was omitted from the final draft)</a:t>
            </a:r>
          </a:p>
          <a:p>
            <a:r>
              <a:rPr lang="en-US" dirty="0"/>
              <a:t>1942: Stabilization Act</a:t>
            </a:r>
          </a:p>
          <a:p>
            <a:r>
              <a:rPr lang="en-US" dirty="0"/>
              <a:t>1944: Economic Bill of Rights proposal (FDR died a year later)</a:t>
            </a:r>
          </a:p>
          <a:p>
            <a:r>
              <a:rPr lang="en-US" dirty="0"/>
              <a:t>1946: Wagner-Murray-Dingell and Taft-Smith-Ball bills (no action)</a:t>
            </a:r>
          </a:p>
          <a:p>
            <a:r>
              <a:rPr lang="en-US" dirty="0"/>
              <a:t>1950: Social Security Amendments of 1950</a:t>
            </a:r>
          </a:p>
          <a:p>
            <a:r>
              <a:rPr lang="en-US" dirty="0"/>
              <a:t>1956: Social Security Amendments of 1956</a:t>
            </a:r>
          </a:p>
          <a:p>
            <a:r>
              <a:rPr lang="en-US" dirty="0"/>
              <a:t>1965: Social Security Amendments of 1965 (Medicare and Medicaid)</a:t>
            </a:r>
          </a:p>
          <a:p>
            <a:r>
              <a:rPr lang="en-US" dirty="0"/>
              <a:t>1972: Social Security Amendments of 1972</a:t>
            </a:r>
          </a:p>
          <a:p>
            <a:r>
              <a:rPr lang="en-US" dirty="0"/>
              <a:t>1974: Employee Retirement Income Security Act (ERISA)</a:t>
            </a:r>
          </a:p>
          <a:p>
            <a:r>
              <a:rPr lang="en-US" dirty="0"/>
              <a:t>1985: Consolidated Omnibus Budget Reconciliation Act (COBRA)</a:t>
            </a:r>
          </a:p>
          <a:p>
            <a:r>
              <a:rPr lang="en-US" dirty="0"/>
              <a:t>1996: The Health Insurance Portability and Accountability Act (HIPAA)</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51595750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Hillarycare</a:t>
            </a:r>
            <a:r>
              <a:rPr lang="en-US" dirty="0" smtClean="0"/>
              <a:t>: the Health </a:t>
            </a:r>
            <a:r>
              <a:rPr lang="en-US" dirty="0"/>
              <a:t>Security Act of 1993</a:t>
            </a:r>
          </a:p>
        </p:txBody>
      </p:sp>
      <p:sp>
        <p:nvSpPr>
          <p:cNvPr id="3" name="Content Placeholder 2"/>
          <p:cNvSpPr>
            <a:spLocks noGrp="1"/>
          </p:cNvSpPr>
          <p:nvPr>
            <p:ph idx="1"/>
          </p:nvPr>
        </p:nvSpPr>
        <p:spPr/>
        <p:txBody>
          <a:bodyPr>
            <a:normAutofit/>
          </a:bodyPr>
          <a:lstStyle/>
          <a:p>
            <a:r>
              <a:rPr lang="en-US" dirty="0" smtClean="0"/>
              <a:t>Regional </a:t>
            </a:r>
            <a:r>
              <a:rPr lang="en-US" dirty="0"/>
              <a:t>health </a:t>
            </a:r>
            <a:r>
              <a:rPr lang="en-US" dirty="0" smtClean="0"/>
              <a:t>alliances</a:t>
            </a:r>
          </a:p>
          <a:p>
            <a:pPr lvl="1"/>
            <a:r>
              <a:rPr lang="en-US" dirty="0"/>
              <a:t>Regional Health Alliances were state-based health insurance purchasing groups</a:t>
            </a:r>
            <a:r>
              <a:rPr lang="en-US" dirty="0" smtClean="0"/>
              <a:t>.</a:t>
            </a:r>
          </a:p>
          <a:p>
            <a:pPr lvl="1"/>
            <a:r>
              <a:rPr lang="en-US" dirty="0"/>
              <a:t>The alliances would control costs by setting the prices for health care providers based on a fee-per-service. </a:t>
            </a:r>
            <a:endParaRPr lang="en-US" dirty="0" smtClean="0"/>
          </a:p>
          <a:p>
            <a:pPr lvl="1"/>
            <a:r>
              <a:rPr lang="en-US" dirty="0"/>
              <a:t>Companies with more than 5,000 full-time employees could provide their own insurance outside the alliances. </a:t>
            </a:r>
          </a:p>
          <a:p>
            <a:pPr lvl="1"/>
            <a:endParaRPr lang="en-US" dirty="0"/>
          </a:p>
        </p:txBody>
      </p:sp>
    </p:spTree>
    <p:extLst>
      <p:ext uri="{BB962C8B-B14F-4D97-AF65-F5344CB8AC3E}">
        <p14:creationId xmlns:p14="http://schemas.microsoft.com/office/powerpoint/2010/main" val="17517512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Hillarycare</a:t>
            </a:r>
            <a:r>
              <a:rPr lang="en-US" dirty="0" smtClean="0"/>
              <a:t>: the Health </a:t>
            </a:r>
            <a:r>
              <a:rPr lang="en-US" dirty="0"/>
              <a:t>Security Act of 1993</a:t>
            </a:r>
          </a:p>
        </p:txBody>
      </p:sp>
      <p:sp>
        <p:nvSpPr>
          <p:cNvPr id="3" name="Content Placeholder 2"/>
          <p:cNvSpPr>
            <a:spLocks noGrp="1"/>
          </p:cNvSpPr>
          <p:nvPr>
            <p:ph idx="1"/>
          </p:nvPr>
        </p:nvSpPr>
        <p:spPr/>
        <p:txBody>
          <a:bodyPr>
            <a:normAutofit/>
          </a:bodyPr>
          <a:lstStyle/>
          <a:p>
            <a:r>
              <a:rPr lang="en-US" dirty="0" smtClean="0"/>
              <a:t>National </a:t>
            </a:r>
            <a:r>
              <a:rPr lang="en-US" dirty="0"/>
              <a:t>health </a:t>
            </a:r>
            <a:r>
              <a:rPr lang="en-US" dirty="0" smtClean="0"/>
              <a:t>board</a:t>
            </a:r>
          </a:p>
          <a:p>
            <a:pPr lvl="1"/>
            <a:r>
              <a:rPr lang="en-US" dirty="0"/>
              <a:t>The National Health Board was a new federal </a:t>
            </a:r>
            <a:r>
              <a:rPr lang="en-US" dirty="0" smtClean="0"/>
              <a:t>agency.\It </a:t>
            </a:r>
            <a:r>
              <a:rPr lang="en-US" dirty="0"/>
              <a:t>set a cap on total health care spending for the </a:t>
            </a:r>
            <a:r>
              <a:rPr lang="en-US" dirty="0" smtClean="0"/>
              <a:t>nation.</a:t>
            </a:r>
          </a:p>
          <a:p>
            <a:pPr lvl="1"/>
            <a:r>
              <a:rPr lang="en-US" dirty="0" smtClean="0"/>
              <a:t>That </a:t>
            </a:r>
            <a:r>
              <a:rPr lang="en-US" dirty="0"/>
              <a:t>meant it regulated health insurance premiums. For individuals, it set limits on maximum annual out-of-pocket costs. </a:t>
            </a:r>
          </a:p>
          <a:p>
            <a:pPr lvl="1"/>
            <a:r>
              <a:rPr lang="en-US" dirty="0"/>
              <a:t>It also determined minimum coverage requirements. </a:t>
            </a:r>
          </a:p>
          <a:p>
            <a:pPr lvl="1"/>
            <a:endParaRPr lang="en-US" dirty="0"/>
          </a:p>
        </p:txBody>
      </p:sp>
    </p:spTree>
    <p:extLst>
      <p:ext uri="{BB962C8B-B14F-4D97-AF65-F5344CB8AC3E}">
        <p14:creationId xmlns:p14="http://schemas.microsoft.com/office/powerpoint/2010/main" val="8276113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Defeat</a:t>
            </a:r>
            <a:endParaRPr lang="en-US" dirty="0"/>
          </a:p>
        </p:txBody>
      </p:sp>
      <p:sp>
        <p:nvSpPr>
          <p:cNvPr id="3" name="Content Placeholder 2"/>
          <p:cNvSpPr>
            <a:spLocks noGrp="1"/>
          </p:cNvSpPr>
          <p:nvPr>
            <p:ph idx="1"/>
          </p:nvPr>
        </p:nvSpPr>
        <p:spPr/>
        <p:txBody>
          <a:bodyPr/>
          <a:lstStyle/>
          <a:p>
            <a:r>
              <a:rPr lang="en-US" dirty="0"/>
              <a:t>Association of American Physicians and </a:t>
            </a:r>
            <a:r>
              <a:rPr lang="en-US" dirty="0" smtClean="0"/>
              <a:t>Surgeons opposition</a:t>
            </a:r>
            <a:endParaRPr lang="en-US" dirty="0"/>
          </a:p>
          <a:p>
            <a:pPr lvl="1"/>
            <a:r>
              <a:rPr lang="en-US" dirty="0" smtClean="0"/>
              <a:t>Doctors opposed losing control over pricing, care and treatment</a:t>
            </a:r>
          </a:p>
          <a:p>
            <a:r>
              <a:rPr lang="en-US" dirty="0" smtClean="0"/>
              <a:t>Congressional concern over the deficit</a:t>
            </a:r>
          </a:p>
          <a:p>
            <a:r>
              <a:rPr lang="en-US" dirty="0" smtClean="0"/>
              <a:t>1990-1991 Recession was over and workers felt confident about future employer-based insurance prospects</a:t>
            </a:r>
          </a:p>
          <a:p>
            <a:r>
              <a:rPr lang="en-US" dirty="0"/>
              <a:t>Labor unions didn’t support the initiative. </a:t>
            </a:r>
            <a:endParaRPr lang="en-US" dirty="0" smtClean="0"/>
          </a:p>
          <a:p>
            <a:pPr lvl="1"/>
            <a:r>
              <a:rPr lang="en-US" dirty="0" smtClean="0"/>
              <a:t>They </a:t>
            </a:r>
            <a:r>
              <a:rPr lang="en-US" dirty="0"/>
              <a:t>were angry at the President for signing NAFTA.</a:t>
            </a:r>
          </a:p>
        </p:txBody>
      </p:sp>
    </p:spTree>
    <p:extLst>
      <p:ext uri="{BB962C8B-B14F-4D97-AF65-F5344CB8AC3E}">
        <p14:creationId xmlns:p14="http://schemas.microsoft.com/office/powerpoint/2010/main" val="262715658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Readings:</a:t>
            </a:r>
          </a:p>
        </p:txBody>
      </p:sp>
      <p:sp>
        <p:nvSpPr>
          <p:cNvPr id="3" name="Content Placeholder 2"/>
          <p:cNvSpPr>
            <a:spLocks noGrp="1"/>
          </p:cNvSpPr>
          <p:nvPr>
            <p:ph idx="1"/>
          </p:nvPr>
        </p:nvSpPr>
        <p:spPr/>
        <p:txBody>
          <a:bodyPr>
            <a:normAutofit/>
          </a:bodyPr>
          <a:lstStyle/>
          <a:p>
            <a:r>
              <a:rPr lang="en-US" dirty="0" err="1"/>
              <a:t>Quadagno</a:t>
            </a:r>
            <a:r>
              <a:rPr lang="en-US" dirty="0"/>
              <a:t>, Jill. "Why the United States has no national health insurance: Stakeholder mobilization against the welfare state, 1945-1996." </a:t>
            </a:r>
            <a:r>
              <a:rPr lang="en-US" i="1" dirty="0"/>
              <a:t>Journal of Health and Social Behavior</a:t>
            </a:r>
            <a:r>
              <a:rPr lang="en-US" dirty="0"/>
              <a:t> (2004): 25-44.</a:t>
            </a:r>
          </a:p>
          <a:p>
            <a:r>
              <a:rPr lang="en-US" dirty="0" err="1"/>
              <a:t>Blendon</a:t>
            </a:r>
            <a:r>
              <a:rPr lang="en-US" dirty="0"/>
              <a:t>, Robert J., and John M. Benson. "Americans’ views on health policy: a fifty-year historical perspective." </a:t>
            </a:r>
            <a:r>
              <a:rPr lang="en-US" i="1" dirty="0"/>
              <a:t>Health Affairs</a:t>
            </a:r>
            <a:r>
              <a:rPr lang="en-US" dirty="0"/>
              <a:t> 20, no. 2 (2001): 33-46.</a:t>
            </a:r>
          </a:p>
          <a:p>
            <a:r>
              <a:rPr lang="en-US" dirty="0"/>
              <a:t>Freed, Gary L., and </a:t>
            </a:r>
            <a:r>
              <a:rPr lang="en-US" dirty="0" err="1"/>
              <a:t>Anup</a:t>
            </a:r>
            <a:r>
              <a:rPr lang="en-US" dirty="0"/>
              <a:t> Das. "Nixon or Obama: Who Is the Real Radical Liberal on Health Care?." </a:t>
            </a:r>
            <a:r>
              <a:rPr lang="en-US" i="1" dirty="0"/>
              <a:t>Pediatrics</a:t>
            </a:r>
            <a:r>
              <a:rPr lang="en-US" dirty="0"/>
              <a:t> 136, no. 2 (2015): 211-214.</a:t>
            </a:r>
          </a:p>
        </p:txBody>
      </p:sp>
    </p:spTree>
    <p:extLst>
      <p:ext uri="{BB962C8B-B14F-4D97-AF65-F5344CB8AC3E}">
        <p14:creationId xmlns:p14="http://schemas.microsoft.com/office/powerpoint/2010/main" val="3373937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1915: AALL bills (failed)</a:t>
            </a:r>
          </a:p>
        </p:txBody>
      </p:sp>
      <p:sp>
        <p:nvSpPr>
          <p:cNvPr id="3" name="Content Placeholder 2"/>
          <p:cNvSpPr>
            <a:spLocks noGrp="1"/>
          </p:cNvSpPr>
          <p:nvPr>
            <p:ph idx="1"/>
          </p:nvPr>
        </p:nvSpPr>
        <p:spPr/>
        <p:txBody>
          <a:bodyPr>
            <a:normAutofit fontScale="92500" lnSpcReduction="10000"/>
          </a:bodyPr>
          <a:lstStyle/>
          <a:p>
            <a:r>
              <a:rPr lang="en-US" dirty="0"/>
              <a:t>State level campaign led by labor organization -  American Association of Labor Legislation </a:t>
            </a:r>
          </a:p>
          <a:p>
            <a:r>
              <a:rPr lang="en-US" dirty="0"/>
              <a:t>Cover working class and low income individuals</a:t>
            </a:r>
          </a:p>
          <a:p>
            <a:r>
              <a:rPr lang="en-US" dirty="0"/>
              <a:t>Cover the services of physicians, nurses, and hospitals</a:t>
            </a:r>
          </a:p>
          <a:p>
            <a:r>
              <a:rPr lang="en-US" dirty="0"/>
              <a:t>Also cover as was sick pay, maternity benefits, and a death benefit for funeral expenses</a:t>
            </a:r>
          </a:p>
          <a:p>
            <a:r>
              <a:rPr lang="en-US" dirty="0"/>
              <a:t>Initially supported by the AMA, but opposed by many state societies</a:t>
            </a:r>
          </a:p>
          <a:p>
            <a:r>
              <a:rPr lang="en-US" dirty="0"/>
              <a:t>Opposed by the American Federation of Labor (AFL)</a:t>
            </a:r>
          </a:p>
          <a:p>
            <a:r>
              <a:rPr lang="en-US" dirty="0"/>
              <a:t>Grew in support by 1917,  but faltered thereafter and was dead by 1920</a:t>
            </a:r>
          </a:p>
          <a:p>
            <a:r>
              <a:rPr lang="en-US" dirty="0"/>
              <a:t>Never enacted in any state</a:t>
            </a:r>
          </a:p>
        </p:txBody>
      </p:sp>
    </p:spTree>
    <p:extLst>
      <p:ext uri="{BB962C8B-B14F-4D97-AF65-F5344CB8AC3E}">
        <p14:creationId xmlns:p14="http://schemas.microsoft.com/office/powerpoint/2010/main" val="14519961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1921: Sheppard-Towner Act (expired in 1929)</a:t>
            </a:r>
          </a:p>
        </p:txBody>
      </p:sp>
      <p:sp>
        <p:nvSpPr>
          <p:cNvPr id="3" name="Content Placeholder 2"/>
          <p:cNvSpPr>
            <a:spLocks noGrp="1"/>
          </p:cNvSpPr>
          <p:nvPr>
            <p:ph idx="1"/>
          </p:nvPr>
        </p:nvSpPr>
        <p:spPr/>
        <p:txBody>
          <a:bodyPr>
            <a:normAutofit/>
          </a:bodyPr>
          <a:lstStyle/>
          <a:p>
            <a:r>
              <a:rPr lang="en-US" dirty="0"/>
              <a:t>Federal subsidies for state-run child and maternal health</a:t>
            </a:r>
          </a:p>
          <a:p>
            <a:r>
              <a:rPr lang="en-US" dirty="0"/>
              <a:t>Massachusetts, Connecticut </a:t>
            </a:r>
            <a:r>
              <a:rPr lang="en-US" dirty="0" err="1"/>
              <a:t>nd</a:t>
            </a:r>
            <a:r>
              <a:rPr lang="en-US" dirty="0"/>
              <a:t> 4 other states didn’t participate</a:t>
            </a:r>
          </a:p>
          <a:p>
            <a:r>
              <a:rPr lang="en-US" dirty="0"/>
              <a:t>Opposed by the AMA</a:t>
            </a:r>
          </a:p>
          <a:p>
            <a:pPr lvl="1"/>
            <a:r>
              <a:rPr lang="en-US" dirty="0"/>
              <a:t>Although supported by the Pediatric Section of the AMA</a:t>
            </a:r>
          </a:p>
          <a:p>
            <a:pPr lvl="1"/>
            <a:r>
              <a:rPr lang="en-US" dirty="0"/>
              <a:t>Led to the formation of the American Academy of Pediatrics</a:t>
            </a:r>
          </a:p>
          <a:p>
            <a:r>
              <a:rPr lang="en-US" dirty="0"/>
              <a:t>Renewed in 1926 but opposition grew and funding lapsed in 1929</a:t>
            </a:r>
          </a:p>
        </p:txBody>
      </p:sp>
    </p:spTree>
    <p:extLst>
      <p:ext uri="{BB962C8B-B14F-4D97-AF65-F5344CB8AC3E}">
        <p14:creationId xmlns:p14="http://schemas.microsoft.com/office/powerpoint/2010/main" val="31066585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1942: Stabilization Act</a:t>
            </a:r>
          </a:p>
        </p:txBody>
      </p:sp>
      <p:sp>
        <p:nvSpPr>
          <p:cNvPr id="3" name="Content Placeholder 2"/>
          <p:cNvSpPr>
            <a:spLocks noGrp="1"/>
          </p:cNvSpPr>
          <p:nvPr>
            <p:ph idx="1"/>
          </p:nvPr>
        </p:nvSpPr>
        <p:spPr/>
        <p:txBody>
          <a:bodyPr>
            <a:normAutofit/>
          </a:bodyPr>
          <a:lstStyle/>
          <a:p>
            <a:r>
              <a:rPr lang="en-US" dirty="0"/>
              <a:t>During WWII, increased government spending was leading to inflation</a:t>
            </a:r>
          </a:p>
          <a:p>
            <a:r>
              <a:rPr lang="en-US" dirty="0"/>
              <a:t>Increased demand for war-time goods and increased demand for workers due to increased military spending led to labor shortages</a:t>
            </a:r>
          </a:p>
          <a:p>
            <a:r>
              <a:rPr lang="en-US" dirty="0"/>
              <a:t>Bill meant to combat inflation and labor shortages</a:t>
            </a:r>
          </a:p>
          <a:p>
            <a:r>
              <a:rPr lang="en-US" dirty="0"/>
              <a:t>Limit employer’s ability to raise wages</a:t>
            </a:r>
          </a:p>
          <a:p>
            <a:pPr lvl="1"/>
            <a:r>
              <a:rPr lang="en-US" dirty="0"/>
              <a:t>Employer response was to increase benefits</a:t>
            </a:r>
          </a:p>
          <a:p>
            <a:pPr lvl="1"/>
            <a:r>
              <a:rPr lang="en-US" dirty="0"/>
              <a:t>Health benefits became part of employment packages</a:t>
            </a:r>
          </a:p>
        </p:txBody>
      </p:sp>
    </p:spTree>
    <p:extLst>
      <p:ext uri="{BB962C8B-B14F-4D97-AF65-F5344CB8AC3E}">
        <p14:creationId xmlns:p14="http://schemas.microsoft.com/office/powerpoint/2010/main" val="28649429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1944: Economic Bill of Rights proposal (FDR died a year later)</a:t>
            </a:r>
          </a:p>
        </p:txBody>
      </p:sp>
      <p:sp>
        <p:nvSpPr>
          <p:cNvPr id="3" name="Content Placeholder 2"/>
          <p:cNvSpPr>
            <a:spLocks noGrp="1"/>
          </p:cNvSpPr>
          <p:nvPr>
            <p:ph idx="1"/>
          </p:nvPr>
        </p:nvSpPr>
        <p:spPr/>
        <p:txBody>
          <a:bodyPr>
            <a:normAutofit fontScale="85000" lnSpcReduction="20000"/>
          </a:bodyPr>
          <a:lstStyle/>
          <a:p>
            <a:r>
              <a:rPr lang="en-US" dirty="0"/>
              <a:t>Part of FDR’s inaugural address</a:t>
            </a:r>
          </a:p>
          <a:p>
            <a:r>
              <a:rPr lang="en-US" dirty="0"/>
              <a:t>Also called the second bill of rights</a:t>
            </a:r>
          </a:p>
          <a:p>
            <a:pPr lvl="1"/>
            <a:r>
              <a:rPr lang="en-US" dirty="0"/>
              <a:t>The right to a useful and remunerative job in the industries or shops or farms or mines of the nation;</a:t>
            </a:r>
          </a:p>
          <a:p>
            <a:pPr lvl="1"/>
            <a:r>
              <a:rPr lang="en-US" dirty="0"/>
              <a:t>The right to earn enough to provide adequate food and clothing and recreation;</a:t>
            </a:r>
          </a:p>
          <a:p>
            <a:pPr lvl="1"/>
            <a:r>
              <a:rPr lang="en-US" dirty="0"/>
              <a:t>The right of every farmer to raise and sell his products at a return which will give him and his family a decent living;</a:t>
            </a:r>
          </a:p>
          <a:p>
            <a:pPr lvl="1"/>
            <a:r>
              <a:rPr lang="en-US" dirty="0"/>
              <a:t>The right of every businessman, large and small, to trade in an atmosphere of freedom from unfair competition and domination by monopolies at home or abroad;</a:t>
            </a:r>
          </a:p>
          <a:p>
            <a:pPr lvl="1"/>
            <a:r>
              <a:rPr lang="en-US" dirty="0"/>
              <a:t>The right of every family to a decent home;</a:t>
            </a:r>
          </a:p>
          <a:p>
            <a:pPr lvl="1"/>
            <a:r>
              <a:rPr lang="en-US" dirty="0"/>
              <a:t>The right to adequate medical care and the opportunity to achieve and enjoy good health;</a:t>
            </a:r>
          </a:p>
          <a:p>
            <a:pPr lvl="1"/>
            <a:r>
              <a:rPr lang="en-US" dirty="0"/>
              <a:t>The right to adequate protection from the economic fears of old age, sickness, accident, and unemployment;</a:t>
            </a:r>
          </a:p>
          <a:p>
            <a:pPr lvl="1"/>
            <a:r>
              <a:rPr lang="en-US" dirty="0"/>
              <a:t>The right to a good education.</a:t>
            </a:r>
          </a:p>
          <a:p>
            <a:r>
              <a:rPr lang="en-US" dirty="0"/>
              <a:t>FDR was elected to his fourth term in November 1944 but died in April 1945</a:t>
            </a:r>
          </a:p>
        </p:txBody>
      </p:sp>
    </p:spTree>
    <p:extLst>
      <p:ext uri="{BB962C8B-B14F-4D97-AF65-F5344CB8AC3E}">
        <p14:creationId xmlns:p14="http://schemas.microsoft.com/office/powerpoint/2010/main" val="22721365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Key Legislation</a:t>
            </a:r>
            <a:endParaRPr lang="en-US" dirty="0"/>
          </a:p>
        </p:txBody>
      </p:sp>
      <p:sp>
        <p:nvSpPr>
          <p:cNvPr id="3" name="Content Placeholder 2"/>
          <p:cNvSpPr>
            <a:spLocks noGrp="1"/>
          </p:cNvSpPr>
          <p:nvPr>
            <p:ph idx="1"/>
          </p:nvPr>
        </p:nvSpPr>
        <p:spPr/>
        <p:txBody>
          <a:bodyPr>
            <a:normAutofit/>
          </a:bodyPr>
          <a:lstStyle/>
          <a:p>
            <a:r>
              <a:rPr lang="en-US" dirty="0"/>
              <a:t>1946: Wagner-Murray-Dingell and Taft-Smith-Ball bills (no action)</a:t>
            </a:r>
          </a:p>
          <a:p>
            <a:pPr lvl="1"/>
            <a:r>
              <a:rPr lang="en-US" dirty="0"/>
              <a:t>Bills were in part in opposition to each other, but both sought to provide health payments to low income workers</a:t>
            </a:r>
          </a:p>
          <a:p>
            <a:pPr lvl="1"/>
            <a:r>
              <a:rPr lang="en-US" dirty="0"/>
              <a:t>Neither bill made it to the floor</a:t>
            </a:r>
          </a:p>
        </p:txBody>
      </p:sp>
    </p:spTree>
    <p:extLst>
      <p:ext uri="{BB962C8B-B14F-4D97-AF65-F5344CB8AC3E}">
        <p14:creationId xmlns:p14="http://schemas.microsoft.com/office/powerpoint/2010/main" val="850420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 Declaration of Human Rights</a:t>
            </a:r>
            <a:endParaRPr lang="en-US" dirty="0"/>
          </a:p>
        </p:txBody>
      </p:sp>
      <p:sp>
        <p:nvSpPr>
          <p:cNvPr id="3" name="Content Placeholder 2"/>
          <p:cNvSpPr>
            <a:spLocks noGrp="1"/>
          </p:cNvSpPr>
          <p:nvPr>
            <p:ph idx="1"/>
          </p:nvPr>
        </p:nvSpPr>
        <p:spPr/>
        <p:txBody>
          <a:bodyPr>
            <a:normAutofit lnSpcReduction="10000"/>
          </a:bodyPr>
          <a:lstStyle/>
          <a:p>
            <a:r>
              <a:rPr lang="en-US" dirty="0" smtClean="0"/>
              <a:t>Proclaimed </a:t>
            </a:r>
            <a:r>
              <a:rPr lang="en-US" dirty="0"/>
              <a:t>by the United Nations General Assembly in Paris on 10 December 1948</a:t>
            </a:r>
            <a:endParaRPr lang="en-US" dirty="0" smtClean="0">
              <a:hlinkClick r:id="rId2"/>
            </a:endParaRPr>
          </a:p>
          <a:p>
            <a:pPr lvl="1"/>
            <a:r>
              <a:rPr lang="en-US" dirty="0" smtClean="0">
                <a:hlinkClick r:id="rId2"/>
              </a:rPr>
              <a:t>https</a:t>
            </a:r>
            <a:r>
              <a:rPr lang="en-US" dirty="0">
                <a:hlinkClick r:id="rId2"/>
              </a:rPr>
              <a:t>://</a:t>
            </a:r>
            <a:r>
              <a:rPr lang="en-US" dirty="0" smtClean="0">
                <a:hlinkClick r:id="rId2"/>
              </a:rPr>
              <a:t>www.youtube.com/watch?v=Lp-3CQ6ZD4k</a:t>
            </a:r>
            <a:endParaRPr lang="en-US" dirty="0" smtClean="0"/>
          </a:p>
          <a:p>
            <a:r>
              <a:rPr lang="en-US" dirty="0"/>
              <a:t>Article 25</a:t>
            </a:r>
            <a:r>
              <a:rPr lang="en-US" dirty="0" smtClean="0"/>
              <a:t>.</a:t>
            </a:r>
            <a:endParaRPr lang="en-US" dirty="0"/>
          </a:p>
          <a:p>
            <a:pPr lvl="1"/>
            <a:r>
              <a:rPr lang="en-US" dirty="0" smtClean="0"/>
              <a:t>(</a:t>
            </a:r>
            <a:r>
              <a:rPr lang="en-US" dirty="0"/>
              <a:t>1) Everyone has the right to a standard of living adequate for the health and well-being of himself and of his family, including food, clothing, housing and medical care and necessary social services, and the right to security in the event of unemployment, sickness, disability, widowhood, old age or other lack of livelihood in circumstances beyond his control</a:t>
            </a:r>
            <a:r>
              <a:rPr lang="en-US" dirty="0" smtClean="0"/>
              <a:t>.</a:t>
            </a:r>
          </a:p>
          <a:p>
            <a:pPr lvl="1"/>
            <a:r>
              <a:rPr lang="en-US" dirty="0" smtClean="0"/>
              <a:t>(</a:t>
            </a:r>
            <a:r>
              <a:rPr lang="en-US" dirty="0"/>
              <a:t>2) Motherhood and childhood are entitled to special care and assistance. All children, whether born in or out of wedlock, shall enjoy the same social protection.</a:t>
            </a:r>
          </a:p>
          <a:p>
            <a:endParaRPr lang="en-US" dirty="0"/>
          </a:p>
        </p:txBody>
      </p:sp>
    </p:spTree>
    <p:extLst>
      <p:ext uri="{BB962C8B-B14F-4D97-AF65-F5344CB8AC3E}">
        <p14:creationId xmlns:p14="http://schemas.microsoft.com/office/powerpoint/2010/main" val="22085650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35488</TotalTime>
  <Words>2025</Words>
  <Application>Microsoft Office PowerPoint</Application>
  <PresentationFormat>Widescreen</PresentationFormat>
  <Paragraphs>207</Paragraphs>
  <Slides>33</Slides>
  <Notes>0</Notes>
  <HiddenSlides>3</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Calibri Light</vt:lpstr>
      <vt:lpstr>Office Theme</vt:lpstr>
      <vt:lpstr>HCMI 4225: History of Public Health Insurance in the US</vt:lpstr>
      <vt:lpstr>Video last today</vt:lpstr>
      <vt:lpstr>Key Legislation</vt:lpstr>
      <vt:lpstr>1915: AALL bills (failed)</vt:lpstr>
      <vt:lpstr>1921: Sheppard-Towner Act (expired in 1929)</vt:lpstr>
      <vt:lpstr>1942: Stabilization Act</vt:lpstr>
      <vt:lpstr>1944: Economic Bill of Rights proposal (FDR died a year later)</vt:lpstr>
      <vt:lpstr>Key Legislation</vt:lpstr>
      <vt:lpstr>UN Declaration of Human Rights</vt:lpstr>
      <vt:lpstr>1950s: Social Security Amendments of 1950 and 1956</vt:lpstr>
      <vt:lpstr>LBJ and the Great Society</vt:lpstr>
      <vt:lpstr>1965: Social Security Amendments of 1965 (Medicare and Medicaid)</vt:lpstr>
      <vt:lpstr>1970: Title X</vt:lpstr>
      <vt:lpstr>Title X</vt:lpstr>
      <vt:lpstr>Services</vt:lpstr>
      <vt:lpstr>PowerPoint Presentation</vt:lpstr>
      <vt:lpstr>Restrictions</vt:lpstr>
      <vt:lpstr>Criticisms</vt:lpstr>
      <vt:lpstr>Criticisms</vt:lpstr>
      <vt:lpstr>Criticisms</vt:lpstr>
      <vt:lpstr>1972: Social Security Amendments of 1972</vt:lpstr>
      <vt:lpstr>1973: Health Maintenance Organization Act</vt:lpstr>
      <vt:lpstr>1974: Employee Retirement Income Security Act (ERISA)</vt:lpstr>
      <vt:lpstr>Failed Proposals: Nixon, Ford Carter, and Clinton</vt:lpstr>
      <vt:lpstr>Failed Proposals: Nixon, Ford Carter, and Clinton</vt:lpstr>
      <vt:lpstr>Federal Laws</vt:lpstr>
      <vt:lpstr>US State Constitutions</vt:lpstr>
      <vt:lpstr>Universal health care</vt:lpstr>
      <vt:lpstr>Hillarycare: the Health Security Act of 1993</vt:lpstr>
      <vt:lpstr>Hillarycare: the Health Security Act of 1993</vt:lpstr>
      <vt:lpstr>Hillarycare: the Health Security Act of 1993</vt:lpstr>
      <vt:lpstr>Defeat</vt:lpstr>
      <vt:lpstr>Readings: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145</cp:revision>
  <dcterms:created xsi:type="dcterms:W3CDTF">2018-08-26T19:46:47Z</dcterms:created>
  <dcterms:modified xsi:type="dcterms:W3CDTF">2021-02-22T14:49:07Z</dcterms:modified>
</cp:coreProperties>
</file>