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6" r:id="rId3"/>
    <p:sldId id="279" r:id="rId4"/>
    <p:sldId id="280" r:id="rId5"/>
    <p:sldId id="281" r:id="rId6"/>
    <p:sldId id="282" r:id="rId7"/>
    <p:sldId id="283" r:id="rId8"/>
    <p:sldId id="285" r:id="rId9"/>
    <p:sldId id="284" r:id="rId10"/>
    <p:sldId id="287" r:id="rId11"/>
    <p:sldId id="301" r:id="rId12"/>
    <p:sldId id="288" r:id="rId13"/>
    <p:sldId id="289" r:id="rId14"/>
    <p:sldId id="290" r:id="rId15"/>
    <p:sldId id="302" r:id="rId16"/>
    <p:sldId id="292" r:id="rId17"/>
    <p:sldId id="293" r:id="rId18"/>
    <p:sldId id="294" r:id="rId19"/>
    <p:sldId id="303" r:id="rId20"/>
    <p:sldId id="295" r:id="rId21"/>
    <p:sldId id="296" r:id="rId22"/>
    <p:sldId id="297" r:id="rId23"/>
    <p:sldId id="298" r:id="rId24"/>
    <p:sldId id="304" r:id="rId25"/>
    <p:sldId id="299" r:id="rId26"/>
    <p:sldId id="300" r:id="rId27"/>
    <p:sldId id="27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nd.org/content/dam/rand/pubs/research_briefs/2006/RAND_RB917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</a:t>
            </a:r>
            <a:r>
              <a:rPr lang="en-US" dirty="0" smtClean="0"/>
              <a:t>5243: </a:t>
            </a:r>
            <a:r>
              <a:rPr lang="en-US" dirty="0" smtClean="0"/>
              <a:t>Experiments in Health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</a:t>
            </a:r>
            <a:r>
              <a:rPr lang="en-US" dirty="0" smtClean="0"/>
              <a:t>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 Medical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latin typeface="Garamond" panose="02020404030301010803" pitchFamily="18" charset="0"/>
              </a:rPr>
              <a:t>Research Question: </a:t>
            </a:r>
            <a:r>
              <a:rPr lang="en-US" altLang="en-US" dirty="0">
                <a:latin typeface="Garamond" panose="02020404030301010803" pitchFamily="18" charset="0"/>
              </a:rPr>
              <a:t>What are the effects of expanding access to public health insurance for low income adults</a:t>
            </a:r>
            <a:r>
              <a:rPr lang="en-US" altLang="en-US" dirty="0" smtClean="0">
                <a:latin typeface="Garamond" panose="02020404030301010803" pitchFamily="18" charset="0"/>
              </a:rPr>
              <a:t>?</a:t>
            </a:r>
          </a:p>
          <a:p>
            <a:r>
              <a:rPr lang="en-US" altLang="en-US" dirty="0" smtClean="0">
                <a:latin typeface="Garamond" panose="02020404030301010803" pitchFamily="18" charset="0"/>
              </a:rPr>
              <a:t>Oregon’</a:t>
            </a:r>
            <a:r>
              <a:rPr lang="en-US" altLang="ja-JP" dirty="0" smtClean="0">
                <a:latin typeface="Garamond" panose="02020404030301010803" pitchFamily="18" charset="0"/>
              </a:rPr>
              <a:t>s </a:t>
            </a:r>
            <a:r>
              <a:rPr lang="en-US" altLang="ja-JP" dirty="0">
                <a:latin typeface="Garamond" panose="02020404030301010803" pitchFamily="18" charset="0"/>
              </a:rPr>
              <a:t>Medicaid expansion program covers those financially but not categorically eligible for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Low-income (below 100% of federal poverty line), uninsured, able-bodied adults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Covers doctors, hospitals, drugs, mental health, etc. with no consumer cost sharing and low or no premiums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In 2008: Oregon had money to cover some but not all of those eligible… so chose to run a lottery for fairness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Asked interested individuals to sign up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Randomly assigned ~30,000 out of 75,000 ability to apply for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After about 2 years, find money to offer the remainder coverage</a:t>
            </a:r>
            <a:r>
              <a:rPr lang="en-US" altLang="en-US" dirty="0" smtClean="0">
                <a:latin typeface="Garamond" panose="02020404030301010803" pitchFamily="18" charset="0"/>
              </a:rPr>
              <a:t>.</a:t>
            </a:r>
            <a:endParaRPr lang="en-US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09" y="1825625"/>
            <a:ext cx="6853853" cy="498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1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Preventive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12" y="1690688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36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874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Hospitalizations (discharge data)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30%↑probability of hospital admission </a:t>
            </a:r>
            <a:endParaRPr lang="en-US" altLang="en-US" sz="2000" dirty="0" smtClean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2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40% ↑number </a:t>
            </a:r>
            <a:r>
              <a:rPr lang="en-US" altLang="en-US" sz="12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of </a:t>
            </a:r>
            <a:r>
              <a:rPr lang="en-US" altLang="en-US" sz="12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ER visits</a:t>
            </a:r>
            <a:endParaRPr lang="en-US" altLang="en-US" sz="12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Substantial (but imprecise) increase in total resource use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By condition: increase in heart disease use (not shown)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change in mix of private/public use; no power to detect change in quality of hospitals used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Other use (self-reports)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35% ↑ probability of outpatient visit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15% ↑ probability of taking prescription drugs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0.3 standard dev ↑ in compliance with recommended preventive care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discernable change in ER use (imprecise)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Implied $777 increase in spending for insured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25% increase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0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551" y="1468017"/>
            <a:ext cx="7213600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0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172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857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3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Reduction in collections (credit reports)</a:t>
            </a:r>
            <a:endParaRPr lang="en-US" altLang="en-US" sz="2500" dirty="0">
              <a:latin typeface="Garamond" panose="02020404030301010803" pitchFamily="18" charset="0"/>
            </a:endParaRP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25% ↓ probability of unpaid medical bills sent to collection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observed effects on other measures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Limitations: time lags, extreme events, lack of data on informal channels (more heavily used by poor)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Reduction in strain, OOP, money owed (self-reports)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Substantial reduction across measures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Captures additional channels 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Implications for distribution of burden/benefits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Some borne by patients, some by providers (or those to whom passed through) – only 2% of bills sent to collection ever </a:t>
            </a:r>
            <a:r>
              <a:rPr lang="en-US" altLang="en-US" sz="25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paid</a:t>
            </a:r>
            <a:endParaRPr lang="en-US" altLang="en-US" sz="25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8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design: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>
                <a:latin typeface="Garamond" panose="02020404030301010803" pitchFamily="18" charset="0"/>
                <a:ea typeface="MS PGothic" pitchFamily="34" charset="-128"/>
              </a:rPr>
              <a:t>Randomized evaluations can provide clear answers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Without knowing why two groups differ, hard to know what to attribute the differences to </a:t>
            </a:r>
          </a:p>
          <a:p>
            <a:pPr lvl="2">
              <a:defRPr/>
            </a:pPr>
            <a:r>
              <a:rPr lang="en-US" sz="1600" dirty="0">
                <a:latin typeface="Garamond" panose="02020404030301010803" pitchFamily="18" charset="0"/>
                <a:ea typeface="MS PGothic" pitchFamily="34" charset="-128"/>
              </a:rPr>
              <a:t>Can get perverse “findings” (e.g. health insurance makes you sicker)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Randomly assign individuals to different treatments (programs) or control (status quo continues) </a:t>
            </a:r>
          </a:p>
          <a:p>
            <a:pPr>
              <a:defRPr/>
            </a:pPr>
            <a:r>
              <a:rPr lang="en-US" sz="2000" i="1" dirty="0">
                <a:latin typeface="Garamond" panose="02020404030301010803" pitchFamily="18" charset="0"/>
                <a:ea typeface="MS PGothic" pitchFamily="34" charset="-128"/>
              </a:rPr>
              <a:t>By construction</a:t>
            </a:r>
            <a:r>
              <a:rPr lang="en-US" sz="2000" dirty="0">
                <a:latin typeface="Garamond" panose="02020404030301010803" pitchFamily="18" charset="0"/>
                <a:ea typeface="MS PGothic" pitchFamily="34" charset="-128"/>
              </a:rPr>
              <a:t>, the treatment group and the control group will have the same characteristics, on average 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Observable: age, income, measured health…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Unobservable: motivation, social networks, unmeasured health…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41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1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980" y="1533525"/>
            <a:ext cx="7216775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2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674" y="1458686"/>
            <a:ext cx="7216775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9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Garamond" panose="02020404030301010803" pitchFamily="18" charset="0"/>
              </a:rPr>
              <a:t>Health benefits from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Improves self-reported health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Reduces depression (by ~9 </a:t>
            </a:r>
            <a:r>
              <a:rPr lang="en-US" altLang="en-US" dirty="0" err="1">
                <a:latin typeface="Garamond" panose="02020404030301010803" pitchFamily="18" charset="0"/>
              </a:rPr>
              <a:t>pctg</a:t>
            </a:r>
            <a:r>
              <a:rPr lang="en-US" altLang="en-US" dirty="0">
                <a:latin typeface="Garamond" panose="02020404030301010803" pitchFamily="18" charset="0"/>
              </a:rPr>
              <a:t> pts or 30%)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No detectable impact on blood pressure, cholesterol, or blood sugar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Chosen because they are important, measurable health problems in this population and have been shown in clinical trials to be modifiable with effective treatment within our time frame</a:t>
            </a:r>
          </a:p>
          <a:p>
            <a:pPr lvl="1"/>
            <a:r>
              <a:rPr lang="en-US" altLang="en-US" i="1" dirty="0">
                <a:latin typeface="Garamond" panose="02020404030301010803" pitchFamily="18" charset="0"/>
              </a:rPr>
              <a:t>Cannot </a:t>
            </a:r>
            <a:r>
              <a:rPr lang="en-US" altLang="en-US" dirty="0">
                <a:latin typeface="Garamond" panose="02020404030301010803" pitchFamily="18" charset="0"/>
              </a:rPr>
              <a:t>reject decline in blood sugar predicted by the effect we see on diabetes medication + clinical trials of effects of such medication</a:t>
            </a:r>
          </a:p>
          <a:p>
            <a:pPr lvl="1"/>
            <a:r>
              <a:rPr lang="en-US" altLang="en-US" i="1" dirty="0">
                <a:latin typeface="Garamond" panose="02020404030301010803" pitchFamily="18" charset="0"/>
              </a:rPr>
              <a:t>Can </a:t>
            </a:r>
            <a:r>
              <a:rPr lang="en-US" altLang="en-US" dirty="0">
                <a:latin typeface="Garamond" panose="02020404030301010803" pitchFamily="18" charset="0"/>
              </a:rPr>
              <a:t>reject declines in blood pressure found in quasi-experimental Medicaid studies </a:t>
            </a:r>
            <a:endParaRPr lang="en-US" altLang="en-US" i="1" dirty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Large improvements in self-reported physical and mental health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Mental health indices correlate well with clinical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diagnoses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</a:rPr>
              <a:t>Reduces depression (by ~9 </a:t>
            </a:r>
            <a:r>
              <a:rPr lang="en-US" altLang="en-US" dirty="0" err="1">
                <a:latin typeface="Garamond" panose="02020404030301010803" pitchFamily="18" charset="0"/>
              </a:rPr>
              <a:t>pctg</a:t>
            </a:r>
            <a:r>
              <a:rPr lang="en-US" altLang="en-US" dirty="0">
                <a:latin typeface="Garamond" panose="02020404030301010803" pitchFamily="18" charset="0"/>
              </a:rPr>
              <a:t> pts or 30</a:t>
            </a:r>
            <a:r>
              <a:rPr lang="en-US" altLang="en-US" dirty="0" smtClean="0">
                <a:latin typeface="Garamond" panose="02020404030301010803" pitchFamily="18" charset="0"/>
              </a:rPr>
              <a:t>%)</a:t>
            </a:r>
            <a:endParaRPr lang="en-US" altLang="en-US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Physical health measures open to several interpretations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Improvements consistent with increased utilization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Also see reports of improved quality and access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Usual place of care; reported quality of care</a:t>
            </a:r>
          </a:p>
          <a:p>
            <a:pPr lvl="2"/>
            <a:r>
              <a:rPr lang="en-US" altLang="en-US" sz="2400" b="1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But </a:t>
            </a:r>
            <a:r>
              <a:rPr lang="en-US" altLang="en-US" sz="24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these results appear shortly after insurance coverage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~2/3 magnitude, in advance of changes in utilization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Although lottery selection “glow” may be stronger earlier</a:t>
            </a:r>
          </a:p>
          <a:p>
            <a:pPr lvl="2"/>
            <a:r>
              <a:rPr lang="en-US" altLang="en-US" sz="24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Suggestive of increase in perceived overall well-being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Also substantial improvements in reported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happiness</a:t>
            </a:r>
          </a:p>
          <a:p>
            <a:pPr lvl="1"/>
            <a:r>
              <a:rPr lang="en-US" altLang="en-US" i="1" dirty="0" smtClean="0">
                <a:latin typeface="Garamond" panose="02020404030301010803" pitchFamily="18" charset="0"/>
              </a:rPr>
              <a:t>Possible </a:t>
            </a:r>
            <a:r>
              <a:rPr lang="en-US" altLang="en-US" dirty="0" smtClean="0">
                <a:latin typeface="Garamond" panose="02020404030301010803" pitchFamily="18" charset="0"/>
              </a:rPr>
              <a:t>decline </a:t>
            </a:r>
            <a:r>
              <a:rPr lang="en-US" altLang="en-US" dirty="0">
                <a:latin typeface="Garamond" panose="02020404030301010803" pitchFamily="18" charset="0"/>
              </a:rPr>
              <a:t>in blood sugar </a:t>
            </a:r>
            <a:r>
              <a:rPr lang="en-US" altLang="en-US" dirty="0" smtClean="0">
                <a:latin typeface="Garamond" panose="02020404030301010803" pitchFamily="18" charset="0"/>
              </a:rPr>
              <a:t>for individuals with diabetes</a:t>
            </a:r>
            <a:endParaRPr lang="en-US" altLang="en-US" dirty="0">
              <a:latin typeface="Garamond" panose="02020404030301010803" pitchFamily="18" charset="0"/>
            </a:endParaRPr>
          </a:p>
          <a:p>
            <a:pPr lvl="1"/>
            <a:r>
              <a:rPr lang="en-US" altLang="en-US" i="1" dirty="0" smtClean="0">
                <a:latin typeface="Garamond" panose="02020404030301010803" pitchFamily="18" charset="0"/>
              </a:rPr>
              <a:t>Unlikely </a:t>
            </a:r>
            <a:r>
              <a:rPr lang="en-US" altLang="en-US" dirty="0" smtClean="0">
                <a:latin typeface="Garamond" panose="02020404030301010803" pitchFamily="18" charset="0"/>
              </a:rPr>
              <a:t>that it had an effect on blood </a:t>
            </a:r>
            <a:r>
              <a:rPr lang="en-US" altLang="en-US" dirty="0">
                <a:latin typeface="Garamond" panose="02020404030301010803" pitchFamily="18" charset="0"/>
              </a:rPr>
              <a:t>pressure </a:t>
            </a:r>
            <a:r>
              <a:rPr lang="en-US" altLang="en-US" dirty="0" smtClean="0">
                <a:latin typeface="Garamond" panose="02020404030301010803" pitchFamily="18" charset="0"/>
              </a:rPr>
              <a:t>for people with hypertension</a:t>
            </a:r>
            <a:endParaRPr lang="en-US" altLang="en-US" i="1" dirty="0">
              <a:latin typeface="Garamond" panose="02020404030301010803" pitchFamily="18" charset="0"/>
            </a:endParaRPr>
          </a:p>
          <a:p>
            <a:pPr lvl="3"/>
            <a:endParaRPr lang="en-US" altLang="en-US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Increased health care use across the board </a:t>
            </a:r>
          </a:p>
          <a:p>
            <a:pPr lvl="1"/>
            <a:r>
              <a:rPr lang="en-US" altLang="en-US" dirty="0" err="1">
                <a:latin typeface="Garamond" panose="02020404030301010803" pitchFamily="18" charset="0"/>
              </a:rPr>
              <a:t>Hosp</a:t>
            </a:r>
            <a:r>
              <a:rPr lang="en-US" altLang="en-US" dirty="0">
                <a:latin typeface="Garamond" panose="02020404030301010803" pitchFamily="18" charset="0"/>
              </a:rPr>
              <a:t>, ER, primary care, drugs, preventive care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~25% ↑ total, annual spending (hospital, outpatient, drugs)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Reduced out-of-pocket costs and financial strain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Virtually eliminated “catastrophic” out-of-pocket spending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 detectable effect on earnings and employment</a:t>
            </a:r>
          </a:p>
          <a:p>
            <a:pPr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Health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Improved self-reported health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Reduced depression</a:t>
            </a:r>
          </a:p>
          <a:p>
            <a:pPr lvl="1">
              <a:spcAft>
                <a:spcPts val="600"/>
              </a:spcAft>
            </a:pPr>
            <a:r>
              <a:rPr lang="en-US" altLang="en-US" dirty="0" smtClean="0">
                <a:latin typeface="Garamond" panose="02020404030301010803" pitchFamily="18" charset="0"/>
              </a:rPr>
              <a:t>No/Limited </a:t>
            </a:r>
            <a:r>
              <a:rPr lang="en-US" altLang="en-US" dirty="0">
                <a:latin typeface="Garamond" panose="02020404030301010803" pitchFamily="18" charset="0"/>
              </a:rPr>
              <a:t>detectable effects on measured physical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 vs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Garamond" panose="02020404030301010803" pitchFamily="18" charset="0"/>
              </a:rPr>
              <a:t>“Insurance/Medicaid </a:t>
            </a:r>
            <a:r>
              <a:rPr lang="en-US" altLang="ja-JP" dirty="0">
                <a:latin typeface="Garamond" panose="02020404030301010803" pitchFamily="18" charset="0"/>
              </a:rPr>
              <a:t>is worthless or worse than no insurance”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Not true: Increases in utilization, perceived access and quality, reductions in financial strain, and improvement in self-reported health </a:t>
            </a:r>
          </a:p>
          <a:p>
            <a:r>
              <a:rPr lang="en-US" altLang="ja-JP" dirty="0">
                <a:latin typeface="Garamond" panose="02020404030301010803" pitchFamily="18" charset="0"/>
              </a:rPr>
              <a:t>“Covering the uninsured will get them out of the Emergency Room”</a:t>
            </a:r>
          </a:p>
          <a:p>
            <a:pPr lvl="1"/>
            <a:r>
              <a:rPr lang="en-US" altLang="ja-JP" dirty="0">
                <a:latin typeface="Garamond" panose="02020404030301010803" pitchFamily="18" charset="0"/>
              </a:rPr>
              <a:t>Not true: Medicaid increases use of ER (overall and for a broad range of visit types)</a:t>
            </a:r>
          </a:p>
          <a:p>
            <a:r>
              <a:rPr lang="en-US" altLang="ja-JP" dirty="0">
                <a:latin typeface="Garamond" panose="02020404030301010803" pitchFamily="18" charset="0"/>
              </a:rPr>
              <a:t>“Health insurance expansion saves money”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Not true in short run: increases in health care use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In long run, remains to be seen: increases in preventive care and improvements in self-reported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Brook, Robert H., Emmett B. Keeler, Kathleen N. </a:t>
            </a:r>
            <a:r>
              <a:rPr lang="en-US" dirty="0" err="1"/>
              <a:t>Lohr</a:t>
            </a:r>
            <a:r>
              <a:rPr lang="en-US" dirty="0"/>
              <a:t>, Joseph P. Newhouse, John E. Ware, William H. Rogers, A. Ross Davies et al. "The health insurance experiment: A classic RAND study speaks to the current health care reform debate." </a:t>
            </a:r>
            <a:r>
              <a:rPr lang="en-US" i="1" dirty="0"/>
              <a:t>Santa Monica. RAND Corporation</a:t>
            </a:r>
            <a:r>
              <a:rPr lang="en-US" dirty="0"/>
              <a:t> (2006).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www.rand.org/content/dam/rand/pubs/research_briefs/2006/RAND_RB9174.pdf</a:t>
            </a:r>
            <a:r>
              <a:rPr lang="en-US" dirty="0" smtClean="0"/>
              <a:t>)</a:t>
            </a:r>
          </a:p>
          <a:p>
            <a:r>
              <a:rPr lang="en-US" dirty="0"/>
              <a:t>“The Oregon Health Insurance Experiment, " Health Affairs Health Policy Brief, July 16, 2015. </a:t>
            </a:r>
            <a:r>
              <a:rPr lang="en-US"/>
              <a:t>(https://www.healthaffairs.org/do/10.1377/hpb20150716.236899/full</a:t>
            </a:r>
            <a:r>
              <a:rPr lang="en-US" smtClean="0"/>
              <a:t>/)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in 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 Health Insurance Experiment</a:t>
            </a:r>
          </a:p>
          <a:p>
            <a:pPr lvl="1"/>
            <a:r>
              <a:rPr lang="en-US" dirty="0" smtClean="0"/>
              <a:t>Ran from 1971-1982</a:t>
            </a:r>
          </a:p>
          <a:p>
            <a:pPr lvl="1"/>
            <a:endParaRPr lang="en-US" dirty="0"/>
          </a:p>
          <a:p>
            <a:r>
              <a:rPr lang="en-US" dirty="0" smtClean="0"/>
              <a:t>Oregon Health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 Health Insurance Experiment (HEI)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cost sharing affect demand for personal health care </a:t>
            </a:r>
            <a:r>
              <a:rPr lang="en-US" dirty="0" smtClean="0"/>
              <a:t>services?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cost sharing affect demand for particular services, e.g., hospital care, dental </a:t>
            </a:r>
            <a:r>
              <a:rPr lang="en-US" dirty="0" smtClean="0"/>
              <a:t>services?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use of personal health care services improve </a:t>
            </a:r>
            <a:r>
              <a:rPr lang="en-US" dirty="0" smtClean="0"/>
              <a:t>health?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a change from fee-for-service payment to capitation affect demand for personal health care services?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Enrolled </a:t>
            </a:r>
            <a:r>
              <a:rPr lang="en-US" dirty="0" smtClean="0"/>
              <a:t>2,750 </a:t>
            </a:r>
            <a:r>
              <a:rPr lang="en-US" dirty="0"/>
              <a:t>non-elderly </a:t>
            </a:r>
            <a:r>
              <a:rPr lang="en-US" dirty="0" smtClean="0"/>
              <a:t>(&lt;=61) families, 7,700 individuals </a:t>
            </a:r>
            <a:r>
              <a:rPr lang="en-US" dirty="0"/>
              <a:t>for from 3-5 years </a:t>
            </a:r>
            <a:r>
              <a:rPr lang="en-US" dirty="0" smtClean="0"/>
              <a:t>across 6 sites throughout the US</a:t>
            </a:r>
            <a:endParaRPr lang="en-US" dirty="0"/>
          </a:p>
          <a:p>
            <a:r>
              <a:rPr lang="en-US" dirty="0"/>
              <a:t>Families randomly assigned to 1 of 14 insurance plans differing in cost sharing rates and in maximum dollar expenditures per year (MDE or stop loss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Five basic types:</a:t>
            </a:r>
          </a:p>
          <a:p>
            <a:pPr lvl="2"/>
            <a:r>
              <a:rPr lang="en-US" dirty="0" smtClean="0"/>
              <a:t>Free care, 25% cost sharing, 75% cost sharing, and 95% cost sharing, HMO-style</a:t>
            </a:r>
          </a:p>
          <a:p>
            <a:pPr lvl="2"/>
            <a:r>
              <a:rPr lang="en-US" dirty="0" smtClean="0"/>
              <a:t>Income adjusted for poor families</a:t>
            </a:r>
          </a:p>
          <a:p>
            <a:pPr lvl="2"/>
            <a:r>
              <a:rPr lang="en-US" dirty="0" smtClean="0"/>
              <a:t>OOP capped at $1,000 ($3,000 at 2005 US$)</a:t>
            </a:r>
            <a:endParaRPr lang="en-US" dirty="0"/>
          </a:p>
          <a:p>
            <a:r>
              <a:rPr lang="en-US" dirty="0"/>
              <a:t>At enrollment, families exchanged their existing health insurance policy for HIE plan—held harmless for medical expenditure higher than they would have experienced if they had not enrolled in HIE </a:t>
            </a:r>
          </a:p>
          <a:p>
            <a:r>
              <a:rPr lang="en-US" dirty="0"/>
              <a:t>Some participants randomly assigned to capitation plan </a:t>
            </a:r>
          </a:p>
          <a:p>
            <a:r>
              <a:rPr lang="en-US" dirty="0"/>
              <a:t>Participation in HIE voluntary for families  </a:t>
            </a:r>
            <a:endParaRPr lang="en-US" dirty="0" smtClean="0"/>
          </a:p>
          <a:p>
            <a:r>
              <a:rPr lang="en-US" dirty="0" smtClean="0"/>
              <a:t>Ran from 1971-1982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6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cost sharing -&gt; less utilization and les cost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090955"/>
              </p:ext>
            </p:extLst>
          </p:nvPr>
        </p:nvGraphicFramePr>
        <p:xfrm>
          <a:off x="1324947" y="3100007"/>
          <a:ext cx="9184247" cy="3076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7505424" imgH="2514507" progId="Word.Document.12">
                  <p:embed/>
                </p:oleObj>
              </mc:Choice>
              <mc:Fallback>
                <p:oleObj name="Document" r:id="rId3" imgW="7505424" imgH="2514507" progId="Word.Document.1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947" y="3100007"/>
                        <a:ext cx="9184247" cy="30769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20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918787" cy="4351338"/>
          </a:xfrm>
        </p:spPr>
        <p:txBody>
          <a:bodyPr/>
          <a:lstStyle/>
          <a:p>
            <a:r>
              <a:rPr lang="en-US" dirty="0" smtClean="0"/>
              <a:t>Utilization rates decreased for cost sharing individuals across illness type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202875"/>
              </p:ext>
            </p:extLst>
          </p:nvPr>
        </p:nvGraphicFramePr>
        <p:xfrm>
          <a:off x="5756987" y="1545629"/>
          <a:ext cx="6190861" cy="491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6083076" imgH="4825822" progId="Word.Document.12">
                  <p:embed/>
                </p:oleObj>
              </mc:Choice>
              <mc:Fallback>
                <p:oleObj name="Document" r:id="rId3" imgW="6083076" imgH="4825822" progId="Word.Document.1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987" y="1545629"/>
                        <a:ext cx="6190861" cy="4911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58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poorest and sickest 6 percent of the sample at the start of the experiment had better outcomes under the free plan for 4 of the 30 conditions measured. </a:t>
            </a:r>
            <a:endParaRPr lang="en-US" dirty="0" smtClean="0"/>
          </a:p>
          <a:p>
            <a:pPr lvl="1"/>
            <a:r>
              <a:rPr lang="en-US" dirty="0"/>
              <a:t>Serious symptoms were less prevalent for poorer people on the free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Free </a:t>
            </a:r>
            <a:r>
              <a:rPr lang="en-US" dirty="0"/>
              <a:t>care improved the control of </a:t>
            </a:r>
            <a:r>
              <a:rPr lang="en-US" dirty="0" smtClean="0"/>
              <a:t>hypertension.</a:t>
            </a:r>
          </a:p>
          <a:p>
            <a:r>
              <a:rPr lang="en-US" dirty="0" smtClean="0"/>
              <a:t>Free </a:t>
            </a:r>
            <a:r>
              <a:rPr lang="en-US" dirty="0"/>
              <a:t>care marginally improved vision for the poorest </a:t>
            </a:r>
            <a:r>
              <a:rPr lang="en-US" dirty="0" smtClean="0"/>
              <a:t>patients.</a:t>
            </a:r>
          </a:p>
          <a:p>
            <a:r>
              <a:rPr lang="en-US" dirty="0" smtClean="0"/>
              <a:t>Free </a:t>
            </a:r>
            <a:r>
              <a:rPr lang="en-US" dirty="0"/>
              <a:t>care also increased the likelihood among the poorest patients of receiving needed dental </a:t>
            </a:r>
            <a:r>
              <a:rPr lang="en-US" dirty="0" smtClean="0"/>
              <a:t>care.</a:t>
            </a:r>
          </a:p>
          <a:p>
            <a:r>
              <a:rPr lang="en-US" dirty="0" smtClean="0"/>
              <a:t>Cost </a:t>
            </a:r>
            <a:r>
              <a:rPr lang="en-US" dirty="0"/>
              <a:t>sharing also had some </a:t>
            </a:r>
            <a:r>
              <a:rPr lang="en-US" dirty="0" smtClean="0"/>
              <a:t>beneficial effects</a:t>
            </a:r>
            <a:r>
              <a:rPr lang="en-US" dirty="0"/>
              <a:t>. Participants in cost sharing plans worried less about their health and had fewer restricted-activity days (including time spent in seeking medical care).</a:t>
            </a:r>
          </a:p>
        </p:txBody>
      </p:sp>
    </p:spTree>
    <p:extLst>
      <p:ext uri="{BB962C8B-B14F-4D97-AF65-F5344CB8AC3E}">
        <p14:creationId xmlns:p14="http://schemas.microsoft.com/office/powerpoint/2010/main" val="25536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94 percent of persons in HIE, not with low income and not in poor health at baseline, having health insurance coverage had no effect on health. </a:t>
            </a:r>
          </a:p>
          <a:p>
            <a:r>
              <a:rPr lang="en-US" dirty="0"/>
              <a:t>In a large-scale, multiyear experiment, participants who paid for a share of their health care used fewer health services than a comparison group given free </a:t>
            </a:r>
            <a:r>
              <a:rPr lang="en-US" dirty="0" smtClean="0"/>
              <a:t>care.</a:t>
            </a:r>
          </a:p>
          <a:p>
            <a:r>
              <a:rPr lang="en-US" dirty="0" smtClean="0"/>
              <a:t>Cost </a:t>
            </a:r>
            <a:r>
              <a:rPr lang="en-US" dirty="0"/>
              <a:t>sharing reduced the use of both highly effective and less effective services in roughly equal proportions. Cost sharing did not </a:t>
            </a:r>
            <a:r>
              <a:rPr lang="en-US" dirty="0" smtClean="0"/>
              <a:t>significantly </a:t>
            </a:r>
            <a:r>
              <a:rPr lang="en-US" dirty="0"/>
              <a:t>affect the quality of care received by </a:t>
            </a:r>
            <a:r>
              <a:rPr lang="en-US" dirty="0" smtClean="0"/>
              <a:t>participants.</a:t>
            </a:r>
          </a:p>
          <a:p>
            <a:r>
              <a:rPr lang="en-US" dirty="0" smtClean="0"/>
              <a:t>Cost </a:t>
            </a:r>
            <a:r>
              <a:rPr lang="en-US" dirty="0"/>
              <a:t>sharing in general had no adverse effects on participant health, but there were exceptions: free care led to improvements in hypertension, dental health, vision, and selected serious symptoms. These improvements were concentrated among the sickest and poorest patients. </a:t>
            </a:r>
          </a:p>
        </p:txBody>
      </p:sp>
    </p:spTree>
    <p:extLst>
      <p:ext uri="{BB962C8B-B14F-4D97-AF65-F5344CB8AC3E}">
        <p14:creationId xmlns:p14="http://schemas.microsoft.com/office/powerpoint/2010/main" val="32077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62602</TotalTime>
  <Words>1398</Words>
  <Application>Microsoft Office PowerPoint</Application>
  <PresentationFormat>Widescreen</PresentationFormat>
  <Paragraphs>133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MS PGothic</vt:lpstr>
      <vt:lpstr>MS PGothic</vt:lpstr>
      <vt:lpstr>游ゴシック</vt:lpstr>
      <vt:lpstr>Arial</vt:lpstr>
      <vt:lpstr>Calibri</vt:lpstr>
      <vt:lpstr>Calibri Light</vt:lpstr>
      <vt:lpstr>Garamond</vt:lpstr>
      <vt:lpstr>Office Theme</vt:lpstr>
      <vt:lpstr>Document</vt:lpstr>
      <vt:lpstr>HCMI 5243: Experiments in Health Insurance</vt:lpstr>
      <vt:lpstr>Experiment design: randomization</vt:lpstr>
      <vt:lpstr>Experiments in Health Insurance</vt:lpstr>
      <vt:lpstr>Rand Health Insurance Experiment (HEI)</vt:lpstr>
      <vt:lpstr>Study design</vt:lpstr>
      <vt:lpstr>Results</vt:lpstr>
      <vt:lpstr>Results</vt:lpstr>
      <vt:lpstr>Health Outcomes</vt:lpstr>
      <vt:lpstr>Key Result</vt:lpstr>
      <vt:lpstr>Oregon Medical Experiment</vt:lpstr>
      <vt:lpstr>PowerPoint Presentation</vt:lpstr>
      <vt:lpstr>Results: Utilization</vt:lpstr>
      <vt:lpstr>Results: Preventive Care</vt:lpstr>
      <vt:lpstr>Results: Access</vt:lpstr>
      <vt:lpstr>PowerPoint Presentation</vt:lpstr>
      <vt:lpstr>Results: Financial</vt:lpstr>
      <vt:lpstr>Results: Financial</vt:lpstr>
      <vt:lpstr>Results: Financial</vt:lpstr>
      <vt:lpstr>Results: Financial</vt:lpstr>
      <vt:lpstr>Results: Health</vt:lpstr>
      <vt:lpstr>Results: Health</vt:lpstr>
      <vt:lpstr>Results: Health</vt:lpstr>
      <vt:lpstr>Results: Health</vt:lpstr>
      <vt:lpstr>PowerPoint Presentation</vt:lpstr>
      <vt:lpstr>Results: Summary</vt:lpstr>
      <vt:lpstr>Myth vs reality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111</cp:revision>
  <dcterms:created xsi:type="dcterms:W3CDTF">2018-08-26T19:46:47Z</dcterms:created>
  <dcterms:modified xsi:type="dcterms:W3CDTF">2021-02-10T22:26:35Z</dcterms:modified>
</cp:coreProperties>
</file>