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Recession Ready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Modern Monetary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to Keynesian principle that the limit to the economy shouldn’t be money, it should be capacity</a:t>
            </a:r>
          </a:p>
          <a:p>
            <a:r>
              <a:rPr lang="en-US" dirty="0"/>
              <a:t>Basically, </a:t>
            </a:r>
            <a:r>
              <a:rPr lang="en-US" dirty="0" smtClean="0"/>
              <a:t>print money to finance increasing spending until unemployment is as low as possible</a:t>
            </a:r>
            <a:endParaRPr lang="en-US" dirty="0"/>
          </a:p>
          <a:p>
            <a:pPr lvl="1"/>
            <a:r>
              <a:rPr lang="en-US" dirty="0"/>
              <a:t>Money supply is not </a:t>
            </a:r>
            <a:r>
              <a:rPr lang="en-US" dirty="0" smtClean="0"/>
              <a:t>fixed by the amount of gold in the world</a:t>
            </a:r>
          </a:p>
          <a:p>
            <a:r>
              <a:rPr lang="en-US" dirty="0" smtClean="0"/>
              <a:t>Key figures:</a:t>
            </a:r>
          </a:p>
          <a:p>
            <a:pPr lvl="1"/>
            <a:r>
              <a:rPr lang="en-US" dirty="0"/>
              <a:t>Stephanie </a:t>
            </a:r>
            <a:r>
              <a:rPr lang="en-US" dirty="0" smtClean="0"/>
              <a:t>Kelton (Bernie Sanders advisor), </a:t>
            </a:r>
            <a:r>
              <a:rPr lang="en-US" dirty="0"/>
              <a:t>L. Randall Wray, Bill </a:t>
            </a:r>
            <a:r>
              <a:rPr lang="en-US" dirty="0" smtClean="0"/>
              <a:t>Mitchell, </a:t>
            </a:r>
            <a:r>
              <a:rPr lang="en-US" dirty="0"/>
              <a:t>Warren </a:t>
            </a:r>
            <a:r>
              <a:rPr lang="en-US" dirty="0" err="1" smtClean="0"/>
              <a:t>Mosler</a:t>
            </a:r>
            <a:endParaRPr lang="en-US" dirty="0" smtClean="0"/>
          </a:p>
          <a:p>
            <a:r>
              <a:rPr lang="en-US" dirty="0" smtClean="0"/>
              <a:t>Widely criticized by most economists</a:t>
            </a:r>
          </a:p>
          <a:p>
            <a:pPr lvl="1"/>
            <a:r>
              <a:rPr lang="en-US" dirty="0" smtClean="0"/>
              <a:t>MMT are unconvincing about policy effects on interest rates, investment environment, and open economy macro/international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69033"/>
            <a:ext cx="10515600" cy="1325563"/>
          </a:xfrm>
        </p:spPr>
        <p:txBody>
          <a:bodyPr/>
          <a:lstStyle/>
          <a:p>
            <a:r>
              <a:rPr lang="en-US" dirty="0" smtClean="0"/>
              <a:t>In the meantime: Debt financing</a:t>
            </a:r>
            <a:endParaRPr lang="en-US" dirty="0"/>
          </a:p>
        </p:txBody>
      </p:sp>
      <p:pic>
        <p:nvPicPr>
          <p:cNvPr id="2054" name="Picture 6" descr="Federal Debt: Total Public Debt as Percent of Gross Domestic Product  (GFDEGDQ188S) | FRED | St. Louis 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3666285"/>
            <a:ext cx="6105888" cy="31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 Government Debt to GDP ratio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3618963"/>
            <a:ext cx="5676663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1193074"/>
            <a:ext cx="11758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Debt represents future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holds out debt?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17% of US debt is held by investors, much of it is held by Americans expecting to retire on its returns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US debt is held by other branches of the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of US debt is held by foreign governments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 and China together hold a little over half of foreign owned debt, under 10% of US Debt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Holding US debt helps strengthen foreign currency, lowering prices of foreign exports purchased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going to happen?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Nothing much! The worst case scenario is really bad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dirty="0" smtClean="0"/>
              <a:t>Ready - </a:t>
            </a:r>
            <a:r>
              <a:rPr lang="en-US" dirty="0"/>
              <a:t>Hamilton Project of Brookings and Equitable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chapter was on a different automatic </a:t>
            </a:r>
            <a:r>
              <a:rPr lang="en-US" dirty="0" smtClean="0"/>
              <a:t>stabilizer</a:t>
            </a:r>
          </a:p>
          <a:p>
            <a:r>
              <a:rPr lang="en-US" dirty="0" smtClean="0"/>
              <a:t>Currently existing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extended benefits</a:t>
            </a:r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payments to </a:t>
            </a:r>
            <a:r>
              <a:rPr lang="en-US" dirty="0" smtClean="0"/>
              <a:t>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payments to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Common - small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2001 – Tech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Tax rebate - $500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2008 – Housing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Economic </a:t>
            </a:r>
            <a:r>
              <a:rPr lang="en-US" dirty="0"/>
              <a:t>stimulus </a:t>
            </a:r>
            <a:r>
              <a:rPr lang="en-US" dirty="0" smtClean="0"/>
              <a:t>payment - $</a:t>
            </a:r>
            <a:r>
              <a:rPr lang="en-US" dirty="0" smtClean="0"/>
              <a:t>1,000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2019 – Covid-19 crisis 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CARES check - $</a:t>
            </a:r>
            <a:r>
              <a:rPr lang="en-US" dirty="0" smtClean="0"/>
              <a:t>1,200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2021 – American Recovery Act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Child Tax Credit - $3,600 per child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0282"/>
            <a:ext cx="10515600" cy="1325563"/>
          </a:xfrm>
        </p:spPr>
        <p:txBody>
          <a:bodyPr/>
          <a:lstStyle/>
          <a:p>
            <a:r>
              <a:rPr lang="en-US" dirty="0" smtClean="0"/>
              <a:t>Recessions – GDP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601772"/>
            <a:ext cx="10787743" cy="4351338"/>
          </a:xfrm>
        </p:spPr>
        <p:txBody>
          <a:bodyPr/>
          <a:lstStyle/>
          <a:p>
            <a:r>
              <a:rPr lang="en-US" dirty="0" smtClean="0"/>
              <a:t>Economists define as fall in GDP over two quarters</a:t>
            </a:r>
          </a:p>
          <a:p>
            <a:r>
              <a:rPr lang="en-US" dirty="0" smtClean="0"/>
              <a:t>GDP is measured by NBER, an independent, Boston-based economics research group</a:t>
            </a:r>
          </a:p>
          <a:p>
            <a:pPr lvl="1"/>
            <a:r>
              <a:rPr lang="en-US" dirty="0" smtClean="0"/>
              <a:t>Measures come out with about six months delay</a:t>
            </a:r>
          </a:p>
          <a:p>
            <a:r>
              <a:rPr lang="en-US" dirty="0" smtClean="0"/>
              <a:t>NBER recession announcement is more complicated</a:t>
            </a:r>
          </a:p>
          <a:p>
            <a:pPr lvl="1"/>
            <a:r>
              <a:rPr lang="en-US" dirty="0" smtClean="0"/>
              <a:t>Comes out with 12 month delay</a:t>
            </a:r>
            <a:endParaRPr lang="en-US" dirty="0"/>
          </a:p>
        </p:txBody>
      </p:sp>
      <p:pic>
        <p:nvPicPr>
          <p:cNvPr id="1026" name="Picture 2" descr="Calculating the likelihood of recession–RSM partners with UCLA Anderson  Forecast | The Real Econo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542"/>
            <a:ext cx="5789023" cy="3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2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3306147"/>
            <a:ext cx="4972594" cy="3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not born equally across components of the economy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782" y="2109493"/>
            <a:ext cx="432384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39825"/>
            <a:ext cx="5448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414054"/>
            <a:ext cx="455295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66" y="2127885"/>
            <a:ext cx="551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Sahm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Macroeconomist focusing on weaknesses in the economy</a:t>
            </a:r>
          </a:p>
          <a:p>
            <a:r>
              <a:rPr lang="en-US" dirty="0" smtClean="0"/>
              <a:t>Worked at the Federal Reserve Bank from 2007-2019</a:t>
            </a:r>
          </a:p>
          <a:p>
            <a:r>
              <a:rPr lang="en-US" dirty="0" smtClean="0"/>
              <a:t>Currently at think tank – Washington Center for Economic Growth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Sahm</a:t>
            </a:r>
            <a:r>
              <a:rPr lang="en-US" dirty="0" smtClean="0"/>
              <a:t> Index/</a:t>
            </a:r>
            <a:r>
              <a:rPr lang="en-US" dirty="0" err="1" smtClean="0"/>
              <a:t>Sahm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Three-month average of monthly unemployment rate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rate and the two prior. </a:t>
            </a:r>
            <a:endParaRPr lang="en-US" dirty="0" smtClean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data's noisy, so you don't want to overreact to little ups and </a:t>
            </a:r>
            <a:r>
              <a:rPr lang="en-US" dirty="0" smtClean="0"/>
              <a:t>downs</a:t>
            </a:r>
          </a:p>
          <a:p>
            <a:r>
              <a:rPr lang="en-US" dirty="0" smtClean="0"/>
              <a:t>Compare current month to prior </a:t>
            </a:r>
            <a:r>
              <a:rPr lang="en-US" dirty="0"/>
              <a:t>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difference is half a percentage point or more, we're in a </a:t>
            </a:r>
            <a:r>
              <a:rPr lang="en-US" dirty="0" smtClean="0"/>
              <a:t>recession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¾ of US spending is consumer spending</a:t>
            </a:r>
          </a:p>
          <a:p>
            <a:pPr lvl="1"/>
            <a:r>
              <a:rPr lang="en-US" dirty="0" smtClean="0"/>
              <a:t>Retail spending collapsed</a:t>
            </a:r>
          </a:p>
          <a:p>
            <a:r>
              <a:rPr lang="en-US" dirty="0" smtClean="0"/>
              <a:t>Fed already in March set interest rates to zero</a:t>
            </a:r>
          </a:p>
          <a:p>
            <a:pPr lvl="1"/>
            <a:r>
              <a:rPr lang="en-US" dirty="0" smtClean="0"/>
              <a:t>Fed represents opinion of top US macroeconomists</a:t>
            </a:r>
          </a:p>
          <a:p>
            <a:pPr lvl="1"/>
            <a:r>
              <a:rPr lang="en-US" dirty="0" smtClean="0"/>
              <a:t>Made many more efforts to prop up economy</a:t>
            </a:r>
          </a:p>
          <a:p>
            <a:pPr lvl="1"/>
            <a:r>
              <a:rPr lang="en-US" dirty="0" smtClean="0"/>
              <a:t>Lending expansion helped wall street – also expanded loan access to smaller businesses</a:t>
            </a:r>
          </a:p>
          <a:p>
            <a:pPr lvl="2"/>
            <a:r>
              <a:rPr lang="en-US" dirty="0" smtClean="0"/>
              <a:t>But individuals and small businesses need money more than loans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56857</TotalTime>
  <Words>499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HCMI 4225: Recession Ready</vt:lpstr>
      <vt:lpstr>Recession Ready - Hamilton Project of Brookings and Equitable Growth</vt:lpstr>
      <vt:lpstr>Direct payments to individuals</vt:lpstr>
      <vt:lpstr>Recessions – GDP and Employment</vt:lpstr>
      <vt:lpstr>Cost not born equally across components of the economy</vt:lpstr>
      <vt:lpstr>Fiscal Policy</vt:lpstr>
      <vt:lpstr>Claudia Sahm</vt:lpstr>
      <vt:lpstr>Sahm Index/Sahm Rule</vt:lpstr>
      <vt:lpstr>Coronavirus recession</vt:lpstr>
      <vt:lpstr>A note on Modern Monetary Theory</vt:lpstr>
      <vt:lpstr>In the meantime: Debt financing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166</cp:revision>
  <dcterms:created xsi:type="dcterms:W3CDTF">2018-08-26T19:46:47Z</dcterms:created>
  <dcterms:modified xsi:type="dcterms:W3CDTF">2021-03-15T13:25:41Z</dcterms:modified>
</cp:coreProperties>
</file>