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1" r:id="rId3"/>
    <p:sldId id="257" r:id="rId4"/>
    <p:sldId id="262" r:id="rId5"/>
    <p:sldId id="263" r:id="rId6"/>
    <p:sldId id="258" r:id="rId7"/>
    <p:sldId id="264" r:id="rId8"/>
    <p:sldId id="267" r:id="rId9"/>
    <p:sldId id="259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http://laborcenter.berkeley.edu/the-high-public-cost-of-low-wages/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532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JAMA Dec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984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Urban Institute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955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SRgjG2R2U8" TargetMode="External"/><Relationship Id="rId2" Type="http://schemas.openxmlformats.org/officeDocument/2006/relationships/hyperlink" Target="https://www.youtube.com/watch?v=X02BSr0W5rU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4225: Issues in Medicaid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Online</a:t>
            </a:r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income individuals facing Medicaid work requirements struggle to find work</a:t>
            </a:r>
          </a:p>
          <a:p>
            <a:pPr lvl="1"/>
            <a:r>
              <a:rPr lang="en-US" dirty="0" smtClean="0"/>
              <a:t>20% have less than a high school degree</a:t>
            </a:r>
          </a:p>
          <a:p>
            <a:pPr lvl="1"/>
            <a:r>
              <a:rPr lang="en-US" dirty="0" smtClean="0"/>
              <a:t>25% have multiple chronic conditions</a:t>
            </a:r>
          </a:p>
          <a:p>
            <a:pPr lvl="1"/>
            <a:r>
              <a:rPr lang="en-US" dirty="0" smtClean="0"/>
              <a:t>More likely to live in areas with high unemployment and poverty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08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2018 PBS report -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www.youtube.com/watch?v=X02BSr0W5rU</a:t>
            </a:r>
            <a:endParaRPr lang="en-US" dirty="0" smtClean="0"/>
          </a:p>
          <a:p>
            <a:r>
              <a:rPr lang="en-US" dirty="0" smtClean="0"/>
              <a:t>2018 </a:t>
            </a:r>
            <a:r>
              <a:rPr lang="en-US" dirty="0"/>
              <a:t>Pro-work requirement ad -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www.youtube.com/watch?v=OSRgjG2R2U8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80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to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video today ~15 minutes</a:t>
            </a:r>
          </a:p>
          <a:p>
            <a:r>
              <a:rPr lang="en-US" dirty="0" smtClean="0"/>
              <a:t>So we’ll convene here at 9:45</a:t>
            </a:r>
          </a:p>
          <a:p>
            <a:r>
              <a:rPr lang="en-US" dirty="0" smtClean="0"/>
              <a:t>In the meantime, I’m here to chat/answer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320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Requirement tradeoff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Lowering poverty vs increasing self-sufficiency</a:t>
            </a:r>
          </a:p>
          <a:p>
            <a:r>
              <a:rPr lang="en-US" dirty="0" smtClean="0"/>
              <a:t>Cross-sectional evidence:</a:t>
            </a:r>
            <a:endParaRPr lang="en-US" dirty="0"/>
          </a:p>
          <a:p>
            <a:pPr lvl="1"/>
            <a:r>
              <a:rPr lang="en-US" dirty="0" smtClean="0"/>
              <a:t>6.3% of working people are in poverty</a:t>
            </a:r>
          </a:p>
          <a:p>
            <a:pPr lvl="1"/>
            <a:r>
              <a:rPr lang="en-US" dirty="0" smtClean="0"/>
              <a:t>32% of non-working people are in poverty</a:t>
            </a:r>
          </a:p>
          <a:p>
            <a:r>
              <a:rPr lang="en-US" dirty="0" smtClean="0"/>
              <a:t>Causal evidence is less clear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04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763453" cy="4351338"/>
          </a:xfrm>
        </p:spPr>
        <p:txBody>
          <a:bodyPr/>
          <a:lstStyle/>
          <a:p>
            <a:r>
              <a:rPr lang="en-US" dirty="0" smtClean="0"/>
              <a:t>Federal: SNAP (food stamps)</a:t>
            </a:r>
          </a:p>
          <a:p>
            <a:pPr lvl="1"/>
            <a:r>
              <a:rPr lang="en-US" dirty="0" smtClean="0"/>
              <a:t>Requires </a:t>
            </a:r>
            <a:r>
              <a:rPr lang="en-US" dirty="0"/>
              <a:t>able-bodied recipients without dependents to work 80 hours a </a:t>
            </a:r>
            <a:r>
              <a:rPr lang="en-US" dirty="0" smtClean="0"/>
              <a:t>month</a:t>
            </a:r>
          </a:p>
          <a:p>
            <a:pPr lvl="1"/>
            <a:r>
              <a:rPr lang="en-US" dirty="0" smtClean="0"/>
              <a:t>Part of 1996 Welfare Reform</a:t>
            </a:r>
          </a:p>
          <a:p>
            <a:r>
              <a:rPr lang="en-US" dirty="0" smtClean="0"/>
              <a:t>State: TANF (Kansas and elsewhere)</a:t>
            </a:r>
          </a:p>
          <a:p>
            <a:pPr lvl="1"/>
            <a:r>
              <a:rPr lang="en-US" dirty="0" smtClean="0"/>
              <a:t>Limited improvements on unemployment and poverty</a:t>
            </a:r>
          </a:p>
          <a:p>
            <a:r>
              <a:rPr lang="en-US" dirty="0" smtClean="0"/>
              <a:t>State: Medicaid</a:t>
            </a:r>
          </a:p>
          <a:p>
            <a:r>
              <a:rPr lang="en-US" dirty="0" smtClean="0"/>
              <a:t>Earned Income Tax Credit!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1653" y="2041236"/>
            <a:ext cx="5590347" cy="4816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34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EITC – Earned Income Tax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income individuals get a cash subsidy based on how much they work, up to $5610 dollars for someone earning $14,000 (40% raise)</a:t>
            </a:r>
          </a:p>
          <a:p>
            <a:r>
              <a:rPr lang="en-US" dirty="0" smtClean="0"/>
              <a:t>Always incentivizes work</a:t>
            </a:r>
          </a:p>
          <a:p>
            <a:r>
              <a:rPr lang="en-US" dirty="0" smtClean="0"/>
              <a:t>Administered by IRS</a:t>
            </a:r>
          </a:p>
          <a:p>
            <a:r>
              <a:rPr lang="en-US" dirty="0"/>
              <a:t>Popular and effective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69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1996 Welfare reform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Changed Aid to Families with Dependent Children (AFDC) to TANF</a:t>
            </a:r>
          </a:p>
          <a:p>
            <a:r>
              <a:rPr lang="en-US" dirty="0" smtClean="0"/>
              <a:t>States had more leeway to who gets benefits</a:t>
            </a:r>
          </a:p>
          <a:p>
            <a:pPr lvl="1"/>
            <a:r>
              <a:rPr lang="en-US" dirty="0" smtClean="0"/>
              <a:t>Block Grants to states</a:t>
            </a:r>
          </a:p>
          <a:p>
            <a:r>
              <a:rPr lang="en-US" dirty="0" smtClean="0"/>
              <a:t>Assistance cut to recent immigrants</a:t>
            </a:r>
          </a:p>
          <a:p>
            <a:r>
              <a:rPr lang="en-US" dirty="0" smtClean="0"/>
              <a:t>Work requirements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41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Effect of 1996 work requirements on TANF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51" y="1231016"/>
            <a:ext cx="7593875" cy="5492001"/>
          </a:xfrm>
        </p:spPr>
        <p:txBody>
          <a:bodyPr>
            <a:normAutofit/>
          </a:bodyPr>
          <a:lstStyle/>
          <a:p>
            <a:r>
              <a:rPr lang="en-US" dirty="0" smtClean="0"/>
              <a:t>13 cities participated in an experiment before requirement was implemented</a:t>
            </a:r>
          </a:p>
          <a:p>
            <a:pPr lvl="1"/>
            <a:r>
              <a:rPr lang="en-US" dirty="0" smtClean="0"/>
              <a:t>The proportion of TANF recipients who worked without requirements was about 60% before the experiment</a:t>
            </a:r>
          </a:p>
          <a:p>
            <a:pPr lvl="1"/>
            <a:r>
              <a:rPr lang="en-US" dirty="0" smtClean="0"/>
              <a:t>Increased by about 4% on average in the following years</a:t>
            </a:r>
          </a:p>
          <a:p>
            <a:pPr lvl="1"/>
            <a:r>
              <a:rPr lang="en-US" dirty="0" smtClean="0"/>
              <a:t>Gains disappeared by 5 years</a:t>
            </a:r>
          </a:p>
          <a:p>
            <a:pPr lvl="1"/>
            <a:r>
              <a:rPr lang="en-US" dirty="0" smtClean="0"/>
              <a:t>Stable work saw small increase by 5 years</a:t>
            </a:r>
          </a:p>
          <a:p>
            <a:pPr lvl="1"/>
            <a:r>
              <a:rPr lang="en-US" dirty="0" smtClean="0"/>
              <a:t>Small effect on poverty – on average increasing poverty</a:t>
            </a:r>
          </a:p>
          <a:p>
            <a:pPr lvl="1"/>
            <a:r>
              <a:rPr lang="en-US" dirty="0" smtClean="0"/>
              <a:t>Decrease the ability to attend training programs, deal with health issues</a:t>
            </a:r>
          </a:p>
          <a:p>
            <a:pPr lvl="1"/>
            <a:r>
              <a:rPr lang="en-US" dirty="0" smtClean="0"/>
              <a:t>Targets foreign born and ESL</a:t>
            </a:r>
            <a:endParaRPr lang="en-US" dirty="0"/>
          </a:p>
        </p:txBody>
      </p:sp>
      <p:pic>
        <p:nvPicPr>
          <p:cNvPr id="1026" name="Picture 2" descr="https://cdn.vox-cdn.com/thumbor/FGTqiDH7C8wm_-RTB-hpM1xeh2I=/0x0:1800x2418/1200x0/filters:focal(0x0:1800x2418):no_upscale()/cdn.vox-cdn.com/uploads/chorus_asset/file/11737571/work_reqs_after_one_to_two_year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847" y="1231016"/>
            <a:ext cx="4188822" cy="562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71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 of TANF work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</a:t>
            </a:r>
          </a:p>
          <a:p>
            <a:pPr lvl="1"/>
            <a:r>
              <a:rPr lang="en-US" dirty="0" smtClean="0"/>
              <a:t>Work requirement increases amount people work</a:t>
            </a:r>
          </a:p>
          <a:p>
            <a:pPr lvl="1"/>
            <a:endParaRPr lang="en-US" dirty="0"/>
          </a:p>
          <a:p>
            <a:r>
              <a:rPr lang="en-US" dirty="0" smtClean="0"/>
              <a:t>Con</a:t>
            </a:r>
          </a:p>
          <a:p>
            <a:pPr lvl="1"/>
            <a:r>
              <a:rPr lang="en-US" dirty="0" smtClean="0"/>
              <a:t>Work requirement increases poverty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76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Medicaid work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Trump administration, states were allowed to implement work requirements</a:t>
            </a:r>
          </a:p>
          <a:p>
            <a:pPr lvl="1"/>
            <a:r>
              <a:rPr lang="en-US" dirty="0" smtClean="0"/>
              <a:t>Non-elderly, non-pregnant, non-disabled</a:t>
            </a:r>
          </a:p>
          <a:p>
            <a:r>
              <a:rPr lang="en-US" dirty="0"/>
              <a:t>In June 2018, Arkansas became the first state to implement work requirements in </a:t>
            </a:r>
            <a:r>
              <a:rPr lang="en-US" dirty="0" smtClean="0"/>
              <a:t>Medicaid</a:t>
            </a:r>
          </a:p>
          <a:p>
            <a:pPr lvl="1"/>
            <a:r>
              <a:rPr lang="en-US" dirty="0" smtClean="0"/>
              <a:t>Work requirement could also be satisfied by “community engagement”</a:t>
            </a:r>
          </a:p>
          <a:p>
            <a:pPr lvl="2"/>
            <a:r>
              <a:rPr lang="en-US" dirty="0" smtClean="0"/>
              <a:t>Most (95%) Medicaid </a:t>
            </a:r>
            <a:r>
              <a:rPr lang="en-US" dirty="0"/>
              <a:t>beneficiaries already satisfy work requirements in one way or another</a:t>
            </a:r>
            <a:endParaRPr lang="en-US" dirty="0" smtClean="0"/>
          </a:p>
          <a:p>
            <a:pPr lvl="1"/>
            <a:r>
              <a:rPr lang="en-US" dirty="0" smtClean="0"/>
              <a:t>Led to loss in coverage but no change in employment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02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People receiving social insurance are already 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80% of adults on Medicaid are in working families</a:t>
            </a:r>
          </a:p>
          <a:p>
            <a:pPr lvl="1"/>
            <a:r>
              <a:rPr lang="en-US" dirty="0" smtClean="0"/>
              <a:t>60% work themselves</a:t>
            </a:r>
          </a:p>
          <a:p>
            <a:pPr lvl="1"/>
            <a:r>
              <a:rPr lang="en-US" dirty="0" smtClean="0"/>
              <a:t>Of those that don’t:</a:t>
            </a:r>
          </a:p>
          <a:p>
            <a:pPr lvl="2"/>
            <a:r>
              <a:rPr lang="en-US" dirty="0" smtClean="0"/>
              <a:t>35% are unable to due to disability</a:t>
            </a:r>
          </a:p>
          <a:p>
            <a:pPr lvl="2"/>
            <a:r>
              <a:rPr lang="en-US" dirty="0" smtClean="0"/>
              <a:t>28% are caretakers for family members</a:t>
            </a:r>
          </a:p>
          <a:p>
            <a:pPr lvl="2"/>
            <a:r>
              <a:rPr lang="en-US" dirty="0" smtClean="0"/>
              <a:t>18% are students</a:t>
            </a:r>
          </a:p>
          <a:p>
            <a:pPr lvl="2"/>
            <a:r>
              <a:rPr lang="en-US" dirty="0" smtClean="0"/>
              <a:t>8% are actively looking for work</a:t>
            </a:r>
          </a:p>
          <a:p>
            <a:pPr lvl="2"/>
            <a:r>
              <a:rPr lang="en-US" dirty="0" smtClean="0"/>
              <a:t>8% are retired</a:t>
            </a:r>
          </a:p>
          <a:p>
            <a:pPr lvl="1"/>
            <a:r>
              <a:rPr lang="en-US" dirty="0" smtClean="0"/>
              <a:t>Leaving 3% of nonworking adult Medicaid population who could work but don’t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7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56846</TotalTime>
  <Words>502</Words>
  <Application>Microsoft Office PowerPoint</Application>
  <PresentationFormat>Widescreen</PresentationFormat>
  <Paragraphs>78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HCMI 4225: Issues in Medicaid</vt:lpstr>
      <vt:lpstr>Work Requirement tradeoff</vt:lpstr>
      <vt:lpstr>Work requirements</vt:lpstr>
      <vt:lpstr>EITC – Earned Income Tax Credit</vt:lpstr>
      <vt:lpstr>1996 Welfare reform</vt:lpstr>
      <vt:lpstr>Effect of 1996 work requirements on TANF</vt:lpstr>
      <vt:lpstr>Pros and Cons of TANF work requirements</vt:lpstr>
      <vt:lpstr>Medicaid work requirements</vt:lpstr>
      <vt:lpstr>People receiving social insurance are already working</vt:lpstr>
      <vt:lpstr>Barriers to employment</vt:lpstr>
      <vt:lpstr>Videos</vt:lpstr>
      <vt:lpstr>Welcome to class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173</cp:revision>
  <dcterms:created xsi:type="dcterms:W3CDTF">2018-08-26T19:46:47Z</dcterms:created>
  <dcterms:modified xsi:type="dcterms:W3CDTF">2021-03-17T13:32:05Z</dcterms:modified>
</cp:coreProperties>
</file>