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5" r:id="rId2"/>
    <p:sldId id="257" r:id="rId3"/>
    <p:sldId id="260" r:id="rId4"/>
    <p:sldId id="258" r:id="rId5"/>
    <p:sldId id="261" r:id="rId6"/>
    <p:sldId id="262" r:id="rId7"/>
    <p:sldId id="270" r:id="rId8"/>
    <p:sldId id="263" r:id="rId9"/>
    <p:sldId id="264" r:id="rId10"/>
    <p:sldId id="265" r:id="rId11"/>
    <p:sldId id="266" r:id="rId12"/>
    <p:sldId id="267" r:id="rId13"/>
    <p:sldId id="268" r:id="rId14"/>
    <p:sldId id="271" r:id="rId15"/>
    <p:sldId id="272" r:id="rId16"/>
    <p:sldId id="273" r:id="rId17"/>
    <p:sldId id="274" r:id="rId18"/>
    <p:sldId id="269" r:id="rId19"/>
    <p:sldId id="278" r:id="rId20"/>
    <p:sldId id="279" r:id="rId21"/>
    <p:sldId id="277" r:id="rId22"/>
    <p:sldId id="280" r:id="rId23"/>
    <p:sldId id="309" r:id="rId24"/>
    <p:sldId id="296" r:id="rId25"/>
    <p:sldId id="297" r:id="rId26"/>
    <p:sldId id="298" r:id="rId27"/>
    <p:sldId id="299" r:id="rId28"/>
    <p:sldId id="300" r:id="rId29"/>
    <p:sldId id="301" r:id="rId30"/>
    <p:sldId id="302" r:id="rId31"/>
    <p:sldId id="303" r:id="rId32"/>
    <p:sldId id="304" r:id="rId33"/>
    <p:sldId id="305" r:id="rId34"/>
    <p:sldId id="306" r:id="rId35"/>
    <p:sldId id="307" r:id="rId36"/>
    <p:sldId id="308" r:id="rId37"/>
    <p:sldId id="281" r:id="rId38"/>
    <p:sldId id="282" r:id="rId39"/>
    <p:sldId id="283" r:id="rId40"/>
    <p:sldId id="284" r:id="rId41"/>
    <p:sldId id="285" r:id="rId42"/>
    <p:sldId id="286" r:id="rId43"/>
    <p:sldId id="287" r:id="rId44"/>
    <p:sldId id="288" r:id="rId45"/>
    <p:sldId id="289" r:id="rId46"/>
    <p:sldId id="291" r:id="rId47"/>
    <p:sldId id="292" r:id="rId48"/>
    <p:sldId id="294" r:id="rId49"/>
    <p:sldId id="311" r:id="rId50"/>
    <p:sldId id="295" r:id="rId51"/>
    <p:sldId id="310" r:id="rId52"/>
    <p:sldId id="312"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4" autoAdjust="0"/>
    <p:restoredTop sz="94660"/>
  </p:normalViewPr>
  <p:slideViewPr>
    <p:cSldViewPr snapToGrid="0">
      <p:cViewPr varScale="1">
        <p:scale>
          <a:sx n="88" d="100"/>
          <a:sy n="88" d="100"/>
        </p:scale>
        <p:origin x="446"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9A6C967-B03F-4FD0-B2E3-10FD7FA3480A}" type="datetimeFigureOut">
              <a:rPr lang="en-US" smtClean="0"/>
              <a:t>3/29/2021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A0D9F6-4D13-424B-8ABA-3E3BD13FAB21}" type="slidenum">
              <a:rPr lang="en-US" smtClean="0"/>
              <a:t>‹#›</a:t>
            </a:fld>
            <a:endParaRPr lang="en-US"/>
          </a:p>
        </p:txBody>
      </p:sp>
    </p:spTree>
    <p:extLst>
      <p:ext uri="{BB962C8B-B14F-4D97-AF65-F5344CB8AC3E}">
        <p14:creationId xmlns:p14="http://schemas.microsoft.com/office/powerpoint/2010/main" val="9640890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A6C967-B03F-4FD0-B2E3-10FD7FA3480A}" type="datetimeFigureOut">
              <a:rPr lang="en-US" smtClean="0"/>
              <a:t>3/29/2021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A0D9F6-4D13-424B-8ABA-3E3BD13FAB21}" type="slidenum">
              <a:rPr lang="en-US" smtClean="0"/>
              <a:t>‹#›</a:t>
            </a:fld>
            <a:endParaRPr lang="en-US"/>
          </a:p>
        </p:txBody>
      </p:sp>
    </p:spTree>
    <p:extLst>
      <p:ext uri="{BB962C8B-B14F-4D97-AF65-F5344CB8AC3E}">
        <p14:creationId xmlns:p14="http://schemas.microsoft.com/office/powerpoint/2010/main" val="2451508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A6C967-B03F-4FD0-B2E3-10FD7FA3480A}" type="datetimeFigureOut">
              <a:rPr lang="en-US" smtClean="0"/>
              <a:t>3/29/2021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A0D9F6-4D13-424B-8ABA-3E3BD13FAB21}" type="slidenum">
              <a:rPr lang="en-US" smtClean="0"/>
              <a:t>‹#›</a:t>
            </a:fld>
            <a:endParaRPr lang="en-US"/>
          </a:p>
        </p:txBody>
      </p:sp>
    </p:spTree>
    <p:extLst>
      <p:ext uri="{BB962C8B-B14F-4D97-AF65-F5344CB8AC3E}">
        <p14:creationId xmlns:p14="http://schemas.microsoft.com/office/powerpoint/2010/main" val="16850409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A6C967-B03F-4FD0-B2E3-10FD7FA3480A}" type="datetimeFigureOut">
              <a:rPr lang="en-US" smtClean="0"/>
              <a:t>3/29/2021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A0D9F6-4D13-424B-8ABA-3E3BD13FAB21}" type="slidenum">
              <a:rPr lang="en-US" smtClean="0"/>
              <a:t>‹#›</a:t>
            </a:fld>
            <a:endParaRPr lang="en-US"/>
          </a:p>
        </p:txBody>
      </p:sp>
    </p:spTree>
    <p:extLst>
      <p:ext uri="{BB962C8B-B14F-4D97-AF65-F5344CB8AC3E}">
        <p14:creationId xmlns:p14="http://schemas.microsoft.com/office/powerpoint/2010/main" val="31812069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9A6C967-B03F-4FD0-B2E3-10FD7FA3480A}" type="datetimeFigureOut">
              <a:rPr lang="en-US" smtClean="0"/>
              <a:t>3/29/2021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A0D9F6-4D13-424B-8ABA-3E3BD13FAB21}" type="slidenum">
              <a:rPr lang="en-US" smtClean="0"/>
              <a:t>‹#›</a:t>
            </a:fld>
            <a:endParaRPr lang="en-US"/>
          </a:p>
        </p:txBody>
      </p:sp>
    </p:spTree>
    <p:extLst>
      <p:ext uri="{BB962C8B-B14F-4D97-AF65-F5344CB8AC3E}">
        <p14:creationId xmlns:p14="http://schemas.microsoft.com/office/powerpoint/2010/main" val="21352490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9A6C967-B03F-4FD0-B2E3-10FD7FA3480A}" type="datetimeFigureOut">
              <a:rPr lang="en-US" smtClean="0"/>
              <a:t>3/29/2021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A0D9F6-4D13-424B-8ABA-3E3BD13FAB21}" type="slidenum">
              <a:rPr lang="en-US" smtClean="0"/>
              <a:t>‹#›</a:t>
            </a:fld>
            <a:endParaRPr lang="en-US"/>
          </a:p>
        </p:txBody>
      </p:sp>
    </p:spTree>
    <p:extLst>
      <p:ext uri="{BB962C8B-B14F-4D97-AF65-F5344CB8AC3E}">
        <p14:creationId xmlns:p14="http://schemas.microsoft.com/office/powerpoint/2010/main" val="20810922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9A6C967-B03F-4FD0-B2E3-10FD7FA3480A}" type="datetimeFigureOut">
              <a:rPr lang="en-US" smtClean="0"/>
              <a:t>3/29/2021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DA0D9F6-4D13-424B-8ABA-3E3BD13FAB21}" type="slidenum">
              <a:rPr lang="en-US" smtClean="0"/>
              <a:t>‹#›</a:t>
            </a:fld>
            <a:endParaRPr lang="en-US"/>
          </a:p>
        </p:txBody>
      </p:sp>
    </p:spTree>
    <p:extLst>
      <p:ext uri="{BB962C8B-B14F-4D97-AF65-F5344CB8AC3E}">
        <p14:creationId xmlns:p14="http://schemas.microsoft.com/office/powerpoint/2010/main" val="36009794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9A6C967-B03F-4FD0-B2E3-10FD7FA3480A}" type="datetimeFigureOut">
              <a:rPr lang="en-US" smtClean="0"/>
              <a:t>3/29/2021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DA0D9F6-4D13-424B-8ABA-3E3BD13FAB21}" type="slidenum">
              <a:rPr lang="en-US" smtClean="0"/>
              <a:t>‹#›</a:t>
            </a:fld>
            <a:endParaRPr lang="en-US"/>
          </a:p>
        </p:txBody>
      </p:sp>
    </p:spTree>
    <p:extLst>
      <p:ext uri="{BB962C8B-B14F-4D97-AF65-F5344CB8AC3E}">
        <p14:creationId xmlns:p14="http://schemas.microsoft.com/office/powerpoint/2010/main" val="39171486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A6C967-B03F-4FD0-B2E3-10FD7FA3480A}" type="datetimeFigureOut">
              <a:rPr lang="en-US" smtClean="0"/>
              <a:t>3/29/2021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DA0D9F6-4D13-424B-8ABA-3E3BD13FAB21}" type="slidenum">
              <a:rPr lang="en-US" smtClean="0"/>
              <a:t>‹#›</a:t>
            </a:fld>
            <a:endParaRPr lang="en-US"/>
          </a:p>
        </p:txBody>
      </p:sp>
    </p:spTree>
    <p:extLst>
      <p:ext uri="{BB962C8B-B14F-4D97-AF65-F5344CB8AC3E}">
        <p14:creationId xmlns:p14="http://schemas.microsoft.com/office/powerpoint/2010/main" val="7012237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9A6C967-B03F-4FD0-B2E3-10FD7FA3480A}" type="datetimeFigureOut">
              <a:rPr lang="en-US" smtClean="0"/>
              <a:t>3/29/2021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A0D9F6-4D13-424B-8ABA-3E3BD13FAB21}" type="slidenum">
              <a:rPr lang="en-US" smtClean="0"/>
              <a:t>‹#›</a:t>
            </a:fld>
            <a:endParaRPr lang="en-US"/>
          </a:p>
        </p:txBody>
      </p:sp>
    </p:spTree>
    <p:extLst>
      <p:ext uri="{BB962C8B-B14F-4D97-AF65-F5344CB8AC3E}">
        <p14:creationId xmlns:p14="http://schemas.microsoft.com/office/powerpoint/2010/main" val="39454950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9A6C967-B03F-4FD0-B2E3-10FD7FA3480A}" type="datetimeFigureOut">
              <a:rPr lang="en-US" smtClean="0"/>
              <a:t>3/29/2021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A0D9F6-4D13-424B-8ABA-3E3BD13FAB21}" type="slidenum">
              <a:rPr lang="en-US" smtClean="0"/>
              <a:t>‹#›</a:t>
            </a:fld>
            <a:endParaRPr lang="en-US"/>
          </a:p>
        </p:txBody>
      </p:sp>
    </p:spTree>
    <p:extLst>
      <p:ext uri="{BB962C8B-B14F-4D97-AF65-F5344CB8AC3E}">
        <p14:creationId xmlns:p14="http://schemas.microsoft.com/office/powerpoint/2010/main" val="41696536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A6C967-B03F-4FD0-B2E3-10FD7FA3480A}" type="datetimeFigureOut">
              <a:rPr lang="en-US" smtClean="0"/>
              <a:t>3/29/2021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A0D9F6-4D13-424B-8ABA-3E3BD13FAB21}" type="slidenum">
              <a:rPr lang="en-US" smtClean="0"/>
              <a:t>‹#›</a:t>
            </a:fld>
            <a:endParaRPr lang="en-US"/>
          </a:p>
        </p:txBody>
      </p:sp>
    </p:spTree>
    <p:extLst>
      <p:ext uri="{BB962C8B-B14F-4D97-AF65-F5344CB8AC3E}">
        <p14:creationId xmlns:p14="http://schemas.microsoft.com/office/powerpoint/2010/main" val="38777185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shane@uconn.edu"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sciencedirect.com/topics/medicine-and-dentistry/medicare" TargetMode="External"/><Relationship Id="rId2" Type="http://schemas.openxmlformats.org/officeDocument/2006/relationships/hyperlink" Target="https://www.sciencedirect.com/topics/medicine-and-dentistry/generic-drug"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HCMI 4225: Costs of Health Care</a:t>
            </a:r>
            <a:endParaRPr lang="en-US" dirty="0"/>
          </a:p>
        </p:txBody>
      </p:sp>
      <p:sp>
        <p:nvSpPr>
          <p:cNvPr id="3" name="Subtitle 2"/>
          <p:cNvSpPr>
            <a:spLocks noGrp="1"/>
          </p:cNvSpPr>
          <p:nvPr>
            <p:ph type="subTitle" idx="1"/>
          </p:nvPr>
        </p:nvSpPr>
        <p:spPr/>
        <p:txBody>
          <a:bodyPr/>
          <a:lstStyle/>
          <a:p>
            <a:r>
              <a:rPr lang="en-US" smtClean="0"/>
              <a:t>Shane </a:t>
            </a:r>
            <a:r>
              <a:rPr lang="en-US" dirty="0" smtClean="0"/>
              <a:t>Murphy – </a:t>
            </a:r>
            <a:r>
              <a:rPr lang="en-US" dirty="0" smtClean="0">
                <a:hlinkClick r:id="rId2"/>
              </a:rPr>
              <a:t>shane@uconn.edu</a:t>
            </a:r>
            <a:endParaRPr lang="en-US" dirty="0" smtClean="0"/>
          </a:p>
          <a:p>
            <a:endParaRPr lang="en-US" dirty="0" smtClean="0"/>
          </a:p>
          <a:p>
            <a:endParaRPr lang="en-US" dirty="0" smtClean="0"/>
          </a:p>
        </p:txBody>
      </p:sp>
    </p:spTree>
    <p:extLst>
      <p:ext uri="{BB962C8B-B14F-4D97-AF65-F5344CB8AC3E}">
        <p14:creationId xmlns:p14="http://schemas.microsoft.com/office/powerpoint/2010/main" val="22547300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Kantarjian</a:t>
            </a:r>
            <a:r>
              <a:rPr lang="en-US" dirty="0"/>
              <a:t>, H., &amp; </a:t>
            </a:r>
            <a:r>
              <a:rPr lang="en-US" dirty="0" err="1"/>
              <a:t>Rajkumar</a:t>
            </a:r>
            <a:r>
              <a:rPr lang="en-US" dirty="0"/>
              <a:t>, S. V. (</a:t>
            </a:r>
            <a:r>
              <a:rPr lang="en-US" dirty="0" smtClean="0"/>
              <a:t>2015). </a:t>
            </a:r>
            <a:r>
              <a:rPr lang="en-US" dirty="0"/>
              <a:t>Why are cancer drugs so expensive in the United States, and what are the solutions</a:t>
            </a:r>
            <a:r>
              <a:rPr lang="en-US" dirty="0" smtClean="0"/>
              <a:t>?.</a:t>
            </a:r>
            <a:endParaRPr lang="en-US" dirty="0"/>
          </a:p>
        </p:txBody>
      </p:sp>
      <p:sp>
        <p:nvSpPr>
          <p:cNvPr id="3" name="Content Placeholder 2"/>
          <p:cNvSpPr>
            <a:spLocks noGrp="1"/>
          </p:cNvSpPr>
          <p:nvPr>
            <p:ph idx="1"/>
          </p:nvPr>
        </p:nvSpPr>
        <p:spPr/>
        <p:txBody>
          <a:bodyPr/>
          <a:lstStyle/>
          <a:p>
            <a:r>
              <a:rPr lang="en-US" dirty="0" smtClean="0"/>
              <a:t>The health care industry in the United States is for-profit (unlike in European and other advanced nations), which appears to result in ill consequences driven by the demands for high profits: high drug prices (including cancer drugs) and high health care costs (18% of our gross domestic product vs 5%-9% in Europe).</a:t>
            </a:r>
            <a:endParaRPr lang="en-US" dirty="0"/>
          </a:p>
        </p:txBody>
      </p:sp>
    </p:spTree>
    <p:extLst>
      <p:ext uri="{BB962C8B-B14F-4D97-AF65-F5344CB8AC3E}">
        <p14:creationId xmlns:p14="http://schemas.microsoft.com/office/powerpoint/2010/main" val="6766035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Kesselheim</a:t>
            </a:r>
            <a:r>
              <a:rPr lang="en-US" dirty="0"/>
              <a:t>, A. S., </a:t>
            </a:r>
            <a:r>
              <a:rPr lang="en-US" dirty="0" err="1" smtClean="0"/>
              <a:t>Aet</a:t>
            </a:r>
            <a:r>
              <a:rPr lang="en-US" dirty="0" smtClean="0"/>
              <a:t> al. </a:t>
            </a:r>
            <a:r>
              <a:rPr lang="en-US" dirty="0"/>
              <a:t>(2016). The high cost of prescription drugs in the United States: origins and prospects for reform. </a:t>
            </a:r>
          </a:p>
        </p:txBody>
      </p:sp>
      <p:sp>
        <p:nvSpPr>
          <p:cNvPr id="3" name="Content Placeholder 2"/>
          <p:cNvSpPr>
            <a:spLocks noGrp="1"/>
          </p:cNvSpPr>
          <p:nvPr>
            <p:ph idx="1"/>
          </p:nvPr>
        </p:nvSpPr>
        <p:spPr/>
        <p:txBody>
          <a:bodyPr/>
          <a:lstStyle/>
          <a:p>
            <a:r>
              <a:rPr lang="en-US" dirty="0"/>
              <a:t>High drug prices are the result of the approach the United States has taken to granting government-protected monopolies to drug manufacturers, combined with coverage requirements imposed on government-funded drug benefits. </a:t>
            </a:r>
            <a:endParaRPr lang="en-US" dirty="0" smtClean="0"/>
          </a:p>
          <a:p>
            <a:r>
              <a:rPr lang="en-US" dirty="0"/>
              <a:t>Per capita prescription drug spending in the United States exceeds that in all other countries, largely driven by brand-name drug prices that have been increasing in recent years at rates far beyond the consumer price index</a:t>
            </a:r>
            <a:r>
              <a:rPr lang="en-US" dirty="0" smtClean="0"/>
              <a:t>.</a:t>
            </a:r>
          </a:p>
          <a:p>
            <a:pPr lvl="1"/>
            <a:r>
              <a:rPr lang="en-US" dirty="0"/>
              <a:t>In 2013, per capita spending on prescription drugs was $858 compared with an average of $400 for 19 other industrialized nations.</a:t>
            </a:r>
          </a:p>
        </p:txBody>
      </p:sp>
    </p:spTree>
    <p:extLst>
      <p:ext uri="{BB962C8B-B14F-4D97-AF65-F5344CB8AC3E}">
        <p14:creationId xmlns:p14="http://schemas.microsoft.com/office/powerpoint/2010/main" val="38205862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Siddiqui, M., &amp; </a:t>
            </a:r>
            <a:r>
              <a:rPr lang="en-US" dirty="0" err="1"/>
              <a:t>Rajkumar</a:t>
            </a:r>
            <a:r>
              <a:rPr lang="en-US" dirty="0"/>
              <a:t>, S. V. (</a:t>
            </a:r>
            <a:r>
              <a:rPr lang="en-US" dirty="0" smtClean="0"/>
              <a:t>2012). </a:t>
            </a:r>
            <a:r>
              <a:rPr lang="en-US" dirty="0"/>
              <a:t>The high cost of cancer drugs and what we can do about it</a:t>
            </a:r>
            <a:r>
              <a:rPr lang="en-US" dirty="0" smtClean="0"/>
              <a:t>.</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It is very expensive to move findings from bench to bedside and to perform all the regulatory studies (including phase 1, 2, and 3 clinical trials) to gain approval.</a:t>
            </a:r>
          </a:p>
          <a:p>
            <a:r>
              <a:rPr lang="en-US" dirty="0"/>
              <a:t>B</a:t>
            </a:r>
            <a:r>
              <a:rPr lang="en-US" dirty="0" smtClean="0"/>
              <a:t>ecause most cancers are incurable, patients are treated with each approved agent (sequentially or in combination), creating a virtual monopoly because the use of one drug does not automatically mean that the others are no longer needed. </a:t>
            </a:r>
          </a:p>
          <a:p>
            <a:r>
              <a:rPr lang="en-US" dirty="0"/>
              <a:t>E</a:t>
            </a:r>
            <a:r>
              <a:rPr lang="en-US" dirty="0" smtClean="0"/>
              <a:t>ven when the monopoly is broken with the arrival of “new and improved” versions of an approved drug, the older (and by now generic) drug tends to be viewed as substandard treatment, thereby perpetuating the situation.</a:t>
            </a:r>
          </a:p>
          <a:p>
            <a:r>
              <a:rPr lang="en-US" dirty="0" smtClean="0"/>
              <a:t>Cancer, and the seriousness of the diagnosis, plays a role in that patients and physicians are often willing to pay the high price of treatment even for marginal improvements in outcome.</a:t>
            </a:r>
          </a:p>
          <a:p>
            <a:r>
              <a:rPr lang="en-US" dirty="0" smtClean="0"/>
              <a:t>Our systems provide an incentive to administer more chemotherapy, and there are legal barriers that prevent agencies such as the FDA from taking economic and cost-effectiveness considerations into account when approving new drugs</a:t>
            </a:r>
            <a:endParaRPr lang="en-US" dirty="0"/>
          </a:p>
        </p:txBody>
      </p:sp>
    </p:spTree>
    <p:extLst>
      <p:ext uri="{BB962C8B-B14F-4D97-AF65-F5344CB8AC3E}">
        <p14:creationId xmlns:p14="http://schemas.microsoft.com/office/powerpoint/2010/main" val="38848486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Squires, D., &amp; Anderson, C. (2015). US health care from a global perspective: spending, use of services, prices, and health in 13 countries</a:t>
            </a:r>
            <a:r>
              <a:rPr lang="en-US" dirty="0" smtClean="0"/>
              <a:t>.</a:t>
            </a:r>
            <a:endParaRPr lang="en-US" dirty="0"/>
          </a:p>
        </p:txBody>
      </p:sp>
      <p:sp>
        <p:nvSpPr>
          <p:cNvPr id="3" name="Content Placeholder 2"/>
          <p:cNvSpPr>
            <a:spLocks noGrp="1"/>
          </p:cNvSpPr>
          <p:nvPr>
            <p:ph idx="1"/>
          </p:nvPr>
        </p:nvSpPr>
        <p:spPr/>
        <p:txBody>
          <a:bodyPr/>
          <a:lstStyle/>
          <a:p>
            <a:r>
              <a:rPr lang="en-US" dirty="0" smtClean="0"/>
              <a:t>Higher spending appeared to be largely driven by greater use of medical technology and higher health care prices, rather than more frequent doctor visits or hospital admissions.</a:t>
            </a:r>
            <a:endParaRPr lang="en-US" dirty="0"/>
          </a:p>
        </p:txBody>
      </p:sp>
    </p:spTree>
    <p:extLst>
      <p:ext uri="{BB962C8B-B14F-4D97-AF65-F5344CB8AC3E}">
        <p14:creationId xmlns:p14="http://schemas.microsoft.com/office/powerpoint/2010/main" val="14003019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Cutler, D. (2013). Why does health care cost so much in America? Ask Harvard’s David Cutler. </a:t>
            </a:r>
          </a:p>
        </p:txBody>
      </p:sp>
      <p:sp>
        <p:nvSpPr>
          <p:cNvPr id="3" name="Content Placeholder 2"/>
          <p:cNvSpPr>
            <a:spLocks noGrp="1"/>
          </p:cNvSpPr>
          <p:nvPr>
            <p:ph idx="1"/>
          </p:nvPr>
        </p:nvSpPr>
        <p:spPr/>
        <p:txBody>
          <a:bodyPr/>
          <a:lstStyle/>
          <a:p>
            <a:r>
              <a:rPr lang="en-US" dirty="0" smtClean="0"/>
              <a:t>Administrative costs</a:t>
            </a:r>
          </a:p>
          <a:p>
            <a:pPr lvl="1"/>
            <a:r>
              <a:rPr lang="en-US" dirty="0"/>
              <a:t>Duke University Hospital has 900 hospital beds and 1,300 billing clerks</a:t>
            </a:r>
            <a:r>
              <a:rPr lang="en-US" dirty="0" smtClean="0"/>
              <a:t>.</a:t>
            </a:r>
          </a:p>
          <a:p>
            <a:r>
              <a:rPr lang="en-US" dirty="0"/>
              <a:t>U.S. spends more than other countries do on many of the same things</a:t>
            </a:r>
            <a:r>
              <a:rPr lang="en-US" dirty="0" smtClean="0"/>
              <a:t>.</a:t>
            </a:r>
          </a:p>
          <a:p>
            <a:pPr lvl="1"/>
            <a:r>
              <a:rPr lang="en-US" dirty="0" smtClean="0"/>
              <a:t>Drugs, physician salaries, medical equipment</a:t>
            </a:r>
          </a:p>
          <a:p>
            <a:r>
              <a:rPr lang="en-US" dirty="0" smtClean="0"/>
              <a:t>Utilization of high cost procedures</a:t>
            </a:r>
          </a:p>
          <a:p>
            <a:pPr lvl="1"/>
            <a:r>
              <a:rPr lang="en-US" dirty="0" smtClean="0"/>
              <a:t>If </a:t>
            </a:r>
            <a:r>
              <a:rPr lang="en-US" dirty="0"/>
              <a:t>a person has a heart attack in the United States, they’re much more likely to get open heart surgery than they are in most other countries.</a:t>
            </a:r>
            <a:endParaRPr lang="en-US" dirty="0" smtClean="0"/>
          </a:p>
          <a:p>
            <a:pPr lvl="2"/>
            <a:r>
              <a:rPr lang="en-US" dirty="0" smtClean="0"/>
              <a:t>In </a:t>
            </a:r>
            <a:r>
              <a:rPr lang="en-US" dirty="0"/>
              <a:t>all of Ontario there are 11 hospitals that can do open heart surgery. Pennsylvania has roughly the population of Ontario and it has a bit over 60 hospitals that can do open heart surgery. </a:t>
            </a:r>
          </a:p>
        </p:txBody>
      </p:sp>
    </p:spTree>
    <p:extLst>
      <p:ext uri="{BB962C8B-B14F-4D97-AF65-F5344CB8AC3E}">
        <p14:creationId xmlns:p14="http://schemas.microsoft.com/office/powerpoint/2010/main" val="32278325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Gawande</a:t>
            </a:r>
            <a:r>
              <a:rPr lang="en-US" dirty="0"/>
              <a:t>, A. (2009). The cost conundrum</a:t>
            </a:r>
            <a:r>
              <a:rPr lang="en-US" dirty="0" smtClean="0"/>
              <a:t>.</a:t>
            </a:r>
            <a:endParaRPr lang="en-US" dirty="0"/>
          </a:p>
        </p:txBody>
      </p:sp>
      <p:sp>
        <p:nvSpPr>
          <p:cNvPr id="3" name="Content Placeholder 2"/>
          <p:cNvSpPr>
            <a:spLocks noGrp="1"/>
          </p:cNvSpPr>
          <p:nvPr>
            <p:ph idx="1"/>
          </p:nvPr>
        </p:nvSpPr>
        <p:spPr/>
        <p:txBody>
          <a:bodyPr/>
          <a:lstStyle/>
          <a:p>
            <a:r>
              <a:rPr lang="en-US" dirty="0" smtClean="0"/>
              <a:t>More frequent tests and procedures, more visits with specialists, and more frequent admission to hospitals.</a:t>
            </a:r>
          </a:p>
          <a:p>
            <a:r>
              <a:rPr lang="en-US" dirty="0" smtClean="0"/>
              <a:t>Patients in high-cost areas were actually less likely to receive low-cost preventive services</a:t>
            </a:r>
          </a:p>
          <a:p>
            <a:r>
              <a:rPr lang="en-US" dirty="0" smtClean="0"/>
              <a:t>Accountability is limited, doctors don’t know if they are improving overall community health, only if they are following best practice for the patients they see.</a:t>
            </a:r>
            <a:endParaRPr lang="en-US" dirty="0"/>
          </a:p>
        </p:txBody>
      </p:sp>
    </p:spTree>
    <p:extLst>
      <p:ext uri="{BB962C8B-B14F-4D97-AF65-F5344CB8AC3E}">
        <p14:creationId xmlns:p14="http://schemas.microsoft.com/office/powerpoint/2010/main" val="181381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Aaron, H. J., &amp; Ginsburg, P. B. (2009). Is health spending excessive? If so, what can we do about it</a:t>
            </a:r>
            <a:r>
              <a:rPr lang="en-US" dirty="0" smtClean="0"/>
              <a:t>?.</a:t>
            </a:r>
            <a:endParaRPr lang="en-US" dirty="0"/>
          </a:p>
        </p:txBody>
      </p:sp>
      <p:sp>
        <p:nvSpPr>
          <p:cNvPr id="3" name="Content Placeholder 2"/>
          <p:cNvSpPr>
            <a:spLocks noGrp="1"/>
          </p:cNvSpPr>
          <p:nvPr>
            <p:ph idx="1"/>
          </p:nvPr>
        </p:nvSpPr>
        <p:spPr/>
        <p:txBody>
          <a:bodyPr>
            <a:normAutofit fontScale="85000" lnSpcReduction="20000"/>
          </a:bodyPr>
          <a:lstStyle/>
          <a:p>
            <a:r>
              <a:rPr lang="en-US" dirty="0"/>
              <a:t> Most studies attribute one-half to two-thirds of the gap to the advance of medical technology, which lengthens the menu of beneficial interventions or improves their quality</a:t>
            </a:r>
            <a:r>
              <a:rPr lang="en-US" dirty="0" smtClean="0"/>
              <a:t>.</a:t>
            </a:r>
          </a:p>
          <a:p>
            <a:r>
              <a:rPr lang="en-US" dirty="0"/>
              <a:t>Excessive use resulting from insurance </a:t>
            </a:r>
            <a:endParaRPr lang="en-US" dirty="0" smtClean="0"/>
          </a:p>
          <a:p>
            <a:r>
              <a:rPr lang="en-US" dirty="0" smtClean="0"/>
              <a:t>Fee-for-service payment </a:t>
            </a:r>
            <a:r>
              <a:rPr lang="en-US" dirty="0"/>
              <a:t>rewards providers for supplying particular services rather than for producing favorable outcomes or efficiently treating an episode of illness</a:t>
            </a:r>
            <a:r>
              <a:rPr lang="en-US" dirty="0" smtClean="0"/>
              <a:t>.</a:t>
            </a:r>
          </a:p>
          <a:p>
            <a:r>
              <a:rPr lang="en-US" dirty="0" smtClean="0"/>
              <a:t>Inefficient </a:t>
            </a:r>
            <a:r>
              <a:rPr lang="en-US" dirty="0"/>
              <a:t>organization of health care delivery needlessly boosts U.S. health spending</a:t>
            </a:r>
            <a:r>
              <a:rPr lang="en-US" dirty="0" smtClean="0"/>
              <a:t>.</a:t>
            </a:r>
          </a:p>
          <a:p>
            <a:r>
              <a:rPr lang="en-US" dirty="0"/>
              <a:t>Prices of drugs in the United States are higher than in other </a:t>
            </a:r>
            <a:r>
              <a:rPr lang="en-US" dirty="0" smtClean="0"/>
              <a:t>countries</a:t>
            </a:r>
          </a:p>
          <a:p>
            <a:endParaRPr lang="en-US" dirty="0"/>
          </a:p>
          <a:p>
            <a:r>
              <a:rPr lang="en-US" dirty="0" smtClean="0"/>
              <a:t>Also discusses alternative reasons which may not be a good </a:t>
            </a:r>
            <a:r>
              <a:rPr lang="en-US" dirty="0" err="1" smtClean="0"/>
              <a:t>explination</a:t>
            </a:r>
            <a:endParaRPr lang="en-US" dirty="0"/>
          </a:p>
        </p:txBody>
      </p:sp>
    </p:spTree>
    <p:extLst>
      <p:ext uri="{BB962C8B-B14F-4D97-AF65-F5344CB8AC3E}">
        <p14:creationId xmlns:p14="http://schemas.microsoft.com/office/powerpoint/2010/main" val="9729892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Reinhardt, U. E., </a:t>
            </a:r>
            <a:r>
              <a:rPr lang="en-US" dirty="0" smtClean="0"/>
              <a:t>et al. </a:t>
            </a:r>
            <a:r>
              <a:rPr lang="en-US" dirty="0"/>
              <a:t>(2004). US health care spending in an international context</a:t>
            </a:r>
            <a:r>
              <a:rPr lang="en-US" dirty="0" smtClean="0"/>
              <a:t>.</a:t>
            </a:r>
            <a:endParaRPr lang="en-US" dirty="0"/>
          </a:p>
        </p:txBody>
      </p:sp>
      <p:sp>
        <p:nvSpPr>
          <p:cNvPr id="3" name="Content Placeholder 2"/>
          <p:cNvSpPr>
            <a:spLocks noGrp="1"/>
          </p:cNvSpPr>
          <p:nvPr>
            <p:ph idx="1"/>
          </p:nvPr>
        </p:nvSpPr>
        <p:spPr/>
        <p:txBody>
          <a:bodyPr/>
          <a:lstStyle/>
          <a:p>
            <a:r>
              <a:rPr lang="en-US" dirty="0" smtClean="0"/>
              <a:t>GDP per capita</a:t>
            </a:r>
          </a:p>
          <a:p>
            <a:r>
              <a:rPr lang="en-US" dirty="0" smtClean="0"/>
              <a:t>Higher prices</a:t>
            </a:r>
          </a:p>
          <a:p>
            <a:r>
              <a:rPr lang="en-US" dirty="0" smtClean="0"/>
              <a:t>Limited supply of providers (low physicians and nurses per capita)</a:t>
            </a:r>
          </a:p>
          <a:p>
            <a:r>
              <a:rPr lang="en-US" dirty="0" smtClean="0"/>
              <a:t>Highly </a:t>
            </a:r>
            <a:r>
              <a:rPr lang="en-US" dirty="0"/>
              <a:t>complex and fragmented payment system that weakens the demand side of the health sector and entails high administrative </a:t>
            </a:r>
            <a:r>
              <a:rPr lang="en-US" dirty="0" smtClean="0"/>
              <a:t>costs</a:t>
            </a:r>
          </a:p>
          <a:p>
            <a:r>
              <a:rPr lang="en-US" dirty="0" smtClean="0"/>
              <a:t>Unwillingness to ration care</a:t>
            </a:r>
          </a:p>
          <a:p>
            <a:endParaRPr lang="en-US" dirty="0"/>
          </a:p>
          <a:p>
            <a:endParaRPr lang="en-US" dirty="0"/>
          </a:p>
        </p:txBody>
      </p:sp>
    </p:spTree>
    <p:extLst>
      <p:ext uri="{BB962C8B-B14F-4D97-AF65-F5344CB8AC3E}">
        <p14:creationId xmlns:p14="http://schemas.microsoft.com/office/powerpoint/2010/main" val="34613955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Bodenheimer</a:t>
            </a:r>
            <a:r>
              <a:rPr lang="en-US" dirty="0"/>
              <a:t>, T. (2005). High and rising health care costs. Part 1: seeking an explanation</a:t>
            </a:r>
            <a:r>
              <a:rPr lang="en-US" dirty="0" smtClean="0"/>
              <a:t>.</a:t>
            </a:r>
            <a:endParaRPr lang="en-US" dirty="0"/>
          </a:p>
        </p:txBody>
      </p:sp>
      <p:sp>
        <p:nvSpPr>
          <p:cNvPr id="3" name="Content Placeholder 2"/>
          <p:cNvSpPr>
            <a:spLocks noGrp="1"/>
          </p:cNvSpPr>
          <p:nvPr>
            <p:ph idx="1"/>
          </p:nvPr>
        </p:nvSpPr>
        <p:spPr/>
        <p:txBody>
          <a:bodyPr/>
          <a:lstStyle/>
          <a:p>
            <a:r>
              <a:rPr lang="en-US" dirty="0" smtClean="0"/>
              <a:t>the </a:t>
            </a:r>
            <a:r>
              <a:rPr lang="en-US" dirty="0"/>
              <a:t>weakness of a competitive free market within the health system, by the rapid diffusion of new </a:t>
            </a:r>
            <a:r>
              <a:rPr lang="en-US" dirty="0" smtClean="0"/>
              <a:t>technologies</a:t>
            </a:r>
          </a:p>
          <a:p>
            <a:r>
              <a:rPr lang="en-US" dirty="0" smtClean="0"/>
              <a:t>excessive </a:t>
            </a:r>
            <a:r>
              <a:rPr lang="en-US" dirty="0"/>
              <a:t>costs of administering the health </a:t>
            </a:r>
            <a:r>
              <a:rPr lang="en-US" dirty="0" smtClean="0"/>
              <a:t>system</a:t>
            </a:r>
          </a:p>
          <a:p>
            <a:r>
              <a:rPr lang="en-US" dirty="0" smtClean="0"/>
              <a:t>absence </a:t>
            </a:r>
            <a:r>
              <a:rPr lang="en-US" dirty="0"/>
              <a:t>of strong cost-containment </a:t>
            </a:r>
            <a:r>
              <a:rPr lang="en-US" dirty="0" smtClean="0"/>
              <a:t>measures</a:t>
            </a:r>
          </a:p>
          <a:p>
            <a:r>
              <a:rPr lang="en-US" dirty="0" smtClean="0"/>
              <a:t>undue </a:t>
            </a:r>
            <a:r>
              <a:rPr lang="en-US" dirty="0"/>
              <a:t>market power of health care </a:t>
            </a:r>
            <a:r>
              <a:rPr lang="en-US" dirty="0" smtClean="0"/>
              <a:t>providers</a:t>
            </a:r>
            <a:endParaRPr lang="en-US" dirty="0"/>
          </a:p>
        </p:txBody>
      </p:sp>
    </p:spTree>
    <p:extLst>
      <p:ext uri="{BB962C8B-B14F-4D97-AF65-F5344CB8AC3E}">
        <p14:creationId xmlns:p14="http://schemas.microsoft.com/office/powerpoint/2010/main" val="19324213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Shrank, William H., Teresa L. </a:t>
            </a:r>
            <a:r>
              <a:rPr lang="en-US" sz="3200" dirty="0" err="1"/>
              <a:t>Rogstad</a:t>
            </a:r>
            <a:r>
              <a:rPr lang="en-US" sz="3200" dirty="0"/>
              <a:t>, and Natasha Parekh. "Waste in the US health care system: estimated costs and potential for savings." </a:t>
            </a:r>
            <a:r>
              <a:rPr lang="en-US" sz="3200" i="1" dirty="0" err="1"/>
              <a:t>Jama</a:t>
            </a:r>
            <a:r>
              <a:rPr lang="en-US" sz="3200" dirty="0"/>
              <a:t> 322, no. 15 (2019): 1501-1509.</a:t>
            </a:r>
          </a:p>
        </p:txBody>
      </p:sp>
      <p:sp>
        <p:nvSpPr>
          <p:cNvPr id="3" name="Content Placeholder 2"/>
          <p:cNvSpPr>
            <a:spLocks noGrp="1"/>
          </p:cNvSpPr>
          <p:nvPr>
            <p:ph idx="1"/>
          </p:nvPr>
        </p:nvSpPr>
        <p:spPr/>
        <p:txBody>
          <a:bodyPr>
            <a:normAutofit fontScale="85000" lnSpcReduction="20000"/>
          </a:bodyPr>
          <a:lstStyle/>
          <a:p>
            <a:r>
              <a:rPr lang="en-US" dirty="0" smtClean="0"/>
              <a:t>Cost </a:t>
            </a:r>
            <a:r>
              <a:rPr lang="en-US" dirty="0"/>
              <a:t>of </a:t>
            </a:r>
            <a:r>
              <a:rPr lang="en-US" dirty="0" smtClean="0"/>
              <a:t>waste, </a:t>
            </a:r>
            <a:r>
              <a:rPr lang="en-US" dirty="0"/>
              <a:t>$760 billion to $</a:t>
            </a:r>
            <a:r>
              <a:rPr lang="en-US" dirty="0" smtClean="0"/>
              <a:t>935 (25% of total spending): </a:t>
            </a:r>
          </a:p>
          <a:p>
            <a:pPr lvl="1"/>
            <a:r>
              <a:rPr lang="en-US" dirty="0" smtClean="0"/>
              <a:t>Failure </a:t>
            </a:r>
            <a:r>
              <a:rPr lang="en-US" dirty="0"/>
              <a:t>of care delivery, $102.4 billion to $165.7 billion; </a:t>
            </a:r>
            <a:endParaRPr lang="en-US" dirty="0" smtClean="0"/>
          </a:p>
          <a:p>
            <a:pPr lvl="1"/>
            <a:r>
              <a:rPr lang="en-US" dirty="0"/>
              <a:t>F</a:t>
            </a:r>
            <a:r>
              <a:rPr lang="en-US" dirty="0" smtClean="0"/>
              <a:t>ailure </a:t>
            </a:r>
            <a:r>
              <a:rPr lang="en-US" dirty="0"/>
              <a:t>of care coordination, $27.2 billion to $78.2 billion; </a:t>
            </a:r>
            <a:endParaRPr lang="en-US" dirty="0" smtClean="0"/>
          </a:p>
          <a:p>
            <a:pPr lvl="1"/>
            <a:r>
              <a:rPr lang="en-US" dirty="0" smtClean="0"/>
              <a:t>Overtreatment </a:t>
            </a:r>
            <a:r>
              <a:rPr lang="en-US" dirty="0"/>
              <a:t>or low-value care, $75.7 billion to $101.2 billion; </a:t>
            </a:r>
            <a:endParaRPr lang="en-US" dirty="0" smtClean="0"/>
          </a:p>
          <a:p>
            <a:pPr lvl="1"/>
            <a:r>
              <a:rPr lang="en-US" dirty="0" smtClean="0"/>
              <a:t>Pricing </a:t>
            </a:r>
            <a:r>
              <a:rPr lang="en-US" dirty="0"/>
              <a:t>failure, $230.7 billion to $240.5 billion; </a:t>
            </a:r>
            <a:endParaRPr lang="en-US" dirty="0" smtClean="0"/>
          </a:p>
          <a:p>
            <a:pPr lvl="1"/>
            <a:r>
              <a:rPr lang="en-US" dirty="0" smtClean="0"/>
              <a:t>Fraud </a:t>
            </a:r>
            <a:r>
              <a:rPr lang="en-US" dirty="0"/>
              <a:t>and abuse, $58.5 billion to $83.9 billion; </a:t>
            </a:r>
            <a:endParaRPr lang="en-US" dirty="0" smtClean="0"/>
          </a:p>
          <a:p>
            <a:pPr lvl="1"/>
            <a:r>
              <a:rPr lang="en-US" dirty="0" smtClean="0"/>
              <a:t>Administrative </a:t>
            </a:r>
            <a:r>
              <a:rPr lang="en-US" dirty="0"/>
              <a:t>complexity, $265.6 billion</a:t>
            </a:r>
            <a:r>
              <a:rPr lang="en-US" dirty="0" smtClean="0"/>
              <a:t>.</a:t>
            </a:r>
          </a:p>
          <a:p>
            <a:r>
              <a:rPr lang="en-US" dirty="0" smtClean="0"/>
              <a:t>Estimated </a:t>
            </a:r>
            <a:r>
              <a:rPr lang="en-US" dirty="0"/>
              <a:t>annual savings from measures to eliminate </a:t>
            </a:r>
            <a:r>
              <a:rPr lang="en-US" dirty="0" smtClean="0"/>
              <a:t>waste:</a:t>
            </a:r>
          </a:p>
          <a:p>
            <a:pPr lvl="1"/>
            <a:r>
              <a:rPr lang="en-US" dirty="0" smtClean="0"/>
              <a:t>Failure </a:t>
            </a:r>
            <a:r>
              <a:rPr lang="en-US" dirty="0"/>
              <a:t>of care delivery, $44.4 billion to $97.3 billion; </a:t>
            </a:r>
            <a:endParaRPr lang="en-US" dirty="0" smtClean="0"/>
          </a:p>
          <a:p>
            <a:pPr lvl="1"/>
            <a:r>
              <a:rPr lang="en-US" dirty="0" smtClean="0"/>
              <a:t>Failure </a:t>
            </a:r>
            <a:r>
              <a:rPr lang="en-US" dirty="0"/>
              <a:t>of care coordination, $29.6 billion to $38.2 billion; </a:t>
            </a:r>
            <a:endParaRPr lang="en-US" dirty="0" smtClean="0"/>
          </a:p>
          <a:p>
            <a:pPr lvl="1"/>
            <a:r>
              <a:rPr lang="en-US" dirty="0" smtClean="0"/>
              <a:t>Overtreatment </a:t>
            </a:r>
            <a:r>
              <a:rPr lang="en-US" dirty="0"/>
              <a:t>or low-value care, $12.8 billion to $28.6 billion; </a:t>
            </a:r>
            <a:endParaRPr lang="en-US" dirty="0" smtClean="0"/>
          </a:p>
          <a:p>
            <a:pPr lvl="1"/>
            <a:r>
              <a:rPr lang="en-US" dirty="0"/>
              <a:t>P</a:t>
            </a:r>
            <a:r>
              <a:rPr lang="en-US" dirty="0" smtClean="0"/>
              <a:t>ricing </a:t>
            </a:r>
            <a:r>
              <a:rPr lang="en-US" dirty="0"/>
              <a:t>failure, $81.4 billion to $91.2 billion; </a:t>
            </a:r>
            <a:endParaRPr lang="en-US" dirty="0" smtClean="0"/>
          </a:p>
          <a:p>
            <a:pPr lvl="1"/>
            <a:r>
              <a:rPr lang="en-US" dirty="0" smtClean="0"/>
              <a:t>Fraud </a:t>
            </a:r>
            <a:r>
              <a:rPr lang="en-US" dirty="0"/>
              <a:t>and abuse, $22.8 billion to $30.8 billion. </a:t>
            </a:r>
            <a:endParaRPr lang="en-US" dirty="0" smtClean="0"/>
          </a:p>
          <a:p>
            <a:pPr lvl="1"/>
            <a:r>
              <a:rPr lang="en-US" dirty="0" smtClean="0"/>
              <a:t>Administrative complexity, ?</a:t>
            </a:r>
            <a:endParaRPr lang="en-US" dirty="0"/>
          </a:p>
        </p:txBody>
      </p:sp>
    </p:spTree>
    <p:extLst>
      <p:ext uri="{BB962C8B-B14F-4D97-AF65-F5344CB8AC3E}">
        <p14:creationId xmlns:p14="http://schemas.microsoft.com/office/powerpoint/2010/main" val="16307524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Chandra, C., </a:t>
            </a:r>
            <a:r>
              <a:rPr lang="en-US" dirty="0" smtClean="0"/>
              <a:t>et al(2011</a:t>
            </a:r>
            <a:r>
              <a:rPr lang="en-US" dirty="0"/>
              <a:t>). Hospital cost structure in the USA: what's behind the costs? A business case. </a:t>
            </a:r>
          </a:p>
        </p:txBody>
      </p:sp>
      <p:sp>
        <p:nvSpPr>
          <p:cNvPr id="3" name="Content Placeholder 2"/>
          <p:cNvSpPr>
            <a:spLocks noGrp="1"/>
          </p:cNvSpPr>
          <p:nvPr>
            <p:ph idx="1"/>
          </p:nvPr>
        </p:nvSpPr>
        <p:spPr/>
        <p:txBody>
          <a:bodyPr/>
          <a:lstStyle/>
          <a:p>
            <a:r>
              <a:rPr lang="en-US" dirty="0"/>
              <a:t>Significant waste exists across the entire medical supply process that needs to be eliminated. </a:t>
            </a:r>
            <a:endParaRPr lang="en-US" dirty="0" smtClean="0"/>
          </a:p>
          <a:p>
            <a:r>
              <a:rPr lang="en-US" dirty="0" smtClean="0"/>
              <a:t>Uses simulation to estimate the effect of streamlining administrative processes</a:t>
            </a:r>
            <a:endParaRPr lang="en-US" dirty="0"/>
          </a:p>
        </p:txBody>
      </p:sp>
    </p:spTree>
    <p:extLst>
      <p:ext uri="{BB962C8B-B14F-4D97-AF65-F5344CB8AC3E}">
        <p14:creationId xmlns:p14="http://schemas.microsoft.com/office/powerpoint/2010/main" val="813460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err="1"/>
              <a:t>Chernew</a:t>
            </a:r>
            <a:r>
              <a:rPr lang="en-US" sz="2800" dirty="0"/>
              <a:t>, Michael E., and Jermaine Heath. "How Different Payment Models Support (or Undermine) a Sustainable Health Care System: Rating the Underlying Incentives and Building a Better Model." </a:t>
            </a:r>
            <a:r>
              <a:rPr lang="en-US" sz="2800" i="1" dirty="0"/>
              <a:t>NEJM Catalyst Innovations in Care Delivery</a:t>
            </a:r>
            <a:r>
              <a:rPr lang="en-US" sz="2800" dirty="0"/>
              <a:t> 1, no. 1 (2019).</a:t>
            </a:r>
          </a:p>
        </p:txBody>
      </p:sp>
      <p:sp>
        <p:nvSpPr>
          <p:cNvPr id="3" name="Content Placeholder 2"/>
          <p:cNvSpPr>
            <a:spLocks noGrp="1"/>
          </p:cNvSpPr>
          <p:nvPr>
            <p:ph idx="1"/>
          </p:nvPr>
        </p:nvSpPr>
        <p:spPr/>
        <p:txBody>
          <a:bodyPr/>
          <a:lstStyle/>
          <a:p>
            <a:r>
              <a:rPr lang="en-US" dirty="0" smtClean="0"/>
              <a:t>Article unavailable, sorry</a:t>
            </a:r>
          </a:p>
          <a:p>
            <a:endParaRPr lang="en-US" dirty="0"/>
          </a:p>
        </p:txBody>
      </p:sp>
    </p:spTree>
    <p:extLst>
      <p:ext uri="{BB962C8B-B14F-4D97-AF65-F5344CB8AC3E}">
        <p14:creationId xmlns:p14="http://schemas.microsoft.com/office/powerpoint/2010/main" val="348749263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Primary factors</a:t>
            </a:r>
            <a:endParaRPr lang="en-US" dirty="0"/>
          </a:p>
        </p:txBody>
      </p:sp>
      <p:sp>
        <p:nvSpPr>
          <p:cNvPr id="3" name="Content Placeholder 2"/>
          <p:cNvSpPr>
            <a:spLocks noGrp="1"/>
          </p:cNvSpPr>
          <p:nvPr>
            <p:ph idx="1"/>
          </p:nvPr>
        </p:nvSpPr>
        <p:spPr/>
        <p:txBody>
          <a:bodyPr/>
          <a:lstStyle/>
          <a:p>
            <a:r>
              <a:rPr lang="en-US" dirty="0" smtClean="0"/>
              <a:t>Technology</a:t>
            </a:r>
          </a:p>
          <a:p>
            <a:r>
              <a:rPr lang="en-US" dirty="0" smtClean="0"/>
              <a:t>Administrative costs</a:t>
            </a:r>
          </a:p>
          <a:p>
            <a:r>
              <a:rPr lang="en-US" dirty="0" smtClean="0"/>
              <a:t>Pharmaceutical prices</a:t>
            </a:r>
          </a:p>
          <a:p>
            <a:r>
              <a:rPr lang="en-US" dirty="0" smtClean="0"/>
              <a:t>Service intensity and utilization</a:t>
            </a:r>
          </a:p>
          <a:p>
            <a:r>
              <a:rPr lang="en-US" dirty="0" smtClean="0"/>
              <a:t>Insurance market fragmentation</a:t>
            </a:r>
          </a:p>
          <a:p>
            <a:r>
              <a:rPr lang="en-US" dirty="0" smtClean="0"/>
              <a:t>Stakeholder disagreement in government</a:t>
            </a:r>
          </a:p>
          <a:p>
            <a:r>
              <a:rPr lang="en-US" dirty="0" smtClean="0"/>
              <a:t>Waste</a:t>
            </a:r>
            <a:endParaRPr lang="en-US" dirty="0"/>
          </a:p>
        </p:txBody>
      </p:sp>
    </p:spTree>
    <p:extLst>
      <p:ext uri="{BB962C8B-B14F-4D97-AF65-F5344CB8AC3E}">
        <p14:creationId xmlns:p14="http://schemas.microsoft.com/office/powerpoint/2010/main" val="249384283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Welcome to class</a:t>
            </a:r>
            <a:endParaRPr lang="en-US" dirty="0"/>
          </a:p>
        </p:txBody>
      </p:sp>
      <p:sp>
        <p:nvSpPr>
          <p:cNvPr id="3" name="Content Placeholder 2"/>
          <p:cNvSpPr>
            <a:spLocks noGrp="1"/>
          </p:cNvSpPr>
          <p:nvPr>
            <p:ph idx="1"/>
          </p:nvPr>
        </p:nvSpPr>
        <p:spPr/>
        <p:txBody>
          <a:bodyPr/>
          <a:lstStyle/>
          <a:p>
            <a:r>
              <a:rPr lang="en-US" dirty="0" smtClean="0"/>
              <a:t>Discussion</a:t>
            </a:r>
          </a:p>
          <a:p>
            <a:r>
              <a:rPr lang="en-US" dirty="0" smtClean="0"/>
              <a:t>In groups:</a:t>
            </a:r>
          </a:p>
          <a:p>
            <a:pPr lvl="1"/>
            <a:r>
              <a:rPr lang="en-US" dirty="0" smtClean="0"/>
              <a:t>What were the factors your paper considered that cause healthcare in the US to be so high? (Scott, Marie, Taylor, Jennie)</a:t>
            </a:r>
          </a:p>
          <a:p>
            <a:pPr lvl="1"/>
            <a:r>
              <a:rPr lang="en-US" dirty="0" smtClean="0"/>
              <a:t>What do you think are concrete steps that could be carried out to address this issue?</a:t>
            </a:r>
          </a:p>
          <a:p>
            <a:pPr lvl="1"/>
            <a:r>
              <a:rPr lang="en-US" dirty="0" smtClean="0"/>
              <a:t>What more needs to be studied to better answer these questions.</a:t>
            </a:r>
          </a:p>
        </p:txBody>
      </p:sp>
    </p:spTree>
    <p:extLst>
      <p:ext uri="{BB962C8B-B14F-4D97-AF65-F5344CB8AC3E}">
        <p14:creationId xmlns:p14="http://schemas.microsoft.com/office/powerpoint/2010/main" val="1281948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Price Controls</a:t>
            </a:r>
          </a:p>
          <a:p>
            <a:pPr lvl="1"/>
            <a:r>
              <a:rPr lang="en-US" dirty="0" smtClean="0"/>
              <a:t>Prices offered might be too low</a:t>
            </a:r>
          </a:p>
          <a:p>
            <a:pPr lvl="1"/>
            <a:endParaRPr lang="en-US" dirty="0"/>
          </a:p>
        </p:txBody>
      </p:sp>
    </p:spTree>
    <p:extLst>
      <p:ext uri="{BB962C8B-B14F-4D97-AF65-F5344CB8AC3E}">
        <p14:creationId xmlns:p14="http://schemas.microsoft.com/office/powerpoint/2010/main" val="31416642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Welcome to class</a:t>
            </a:r>
            <a:endParaRPr lang="en-US" dirty="0"/>
          </a:p>
        </p:txBody>
      </p:sp>
      <p:sp>
        <p:nvSpPr>
          <p:cNvPr id="3" name="Content Placeholder 2"/>
          <p:cNvSpPr>
            <a:spLocks noGrp="1"/>
          </p:cNvSpPr>
          <p:nvPr>
            <p:ph idx="1"/>
          </p:nvPr>
        </p:nvSpPr>
        <p:spPr/>
        <p:txBody>
          <a:bodyPr/>
          <a:lstStyle/>
          <a:p>
            <a:r>
              <a:rPr lang="en-US" dirty="0" smtClean="0"/>
              <a:t>Discussion</a:t>
            </a:r>
          </a:p>
          <a:p>
            <a:r>
              <a:rPr lang="en-US" dirty="0" smtClean="0"/>
              <a:t>In groups:</a:t>
            </a:r>
          </a:p>
          <a:p>
            <a:pPr lvl="1"/>
            <a:r>
              <a:rPr lang="en-US" dirty="0" smtClean="0"/>
              <a:t>What were the factors your paper considered that cause healthcare in the US to be so high? (Scott, Marie, Taylor, Jennie)</a:t>
            </a:r>
          </a:p>
          <a:p>
            <a:pPr lvl="1"/>
            <a:r>
              <a:rPr lang="en-US" dirty="0" smtClean="0"/>
              <a:t>What do you think are concrete steps that could be carried out to address this issue?</a:t>
            </a:r>
          </a:p>
          <a:p>
            <a:pPr lvl="1"/>
            <a:r>
              <a:rPr lang="en-US" dirty="0" smtClean="0"/>
              <a:t>What more needs to be studied to better answer these questions.</a:t>
            </a:r>
          </a:p>
        </p:txBody>
      </p:sp>
    </p:spTree>
    <p:extLst>
      <p:ext uri="{BB962C8B-B14F-4D97-AF65-F5344CB8AC3E}">
        <p14:creationId xmlns:p14="http://schemas.microsoft.com/office/powerpoint/2010/main" val="6057037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Welcome to class</a:t>
            </a:r>
            <a:endParaRPr lang="en-US" dirty="0"/>
          </a:p>
        </p:txBody>
      </p:sp>
      <p:sp>
        <p:nvSpPr>
          <p:cNvPr id="3" name="Content Placeholder 2"/>
          <p:cNvSpPr>
            <a:spLocks noGrp="1"/>
          </p:cNvSpPr>
          <p:nvPr>
            <p:ph idx="1"/>
          </p:nvPr>
        </p:nvSpPr>
        <p:spPr/>
        <p:txBody>
          <a:bodyPr/>
          <a:lstStyle/>
          <a:p>
            <a:r>
              <a:rPr lang="en-US" dirty="0" smtClean="0"/>
              <a:t>Discussion</a:t>
            </a:r>
          </a:p>
          <a:p>
            <a:r>
              <a:rPr lang="en-US" dirty="0" smtClean="0"/>
              <a:t>In groups:</a:t>
            </a:r>
          </a:p>
          <a:p>
            <a:pPr lvl="1"/>
            <a:r>
              <a:rPr lang="en-US" dirty="0" smtClean="0"/>
              <a:t>What were the factors your paper considered that cause healthcare in the US to be so high? (Scott, Marie, Taylor, Jennie)</a:t>
            </a:r>
          </a:p>
          <a:p>
            <a:pPr lvl="1"/>
            <a:r>
              <a:rPr lang="en-US" dirty="0" smtClean="0"/>
              <a:t>What do you think are concrete steps that could be carried out to address this issue?</a:t>
            </a:r>
          </a:p>
          <a:p>
            <a:pPr lvl="1"/>
            <a:r>
              <a:rPr lang="en-US" dirty="0" smtClean="0"/>
              <a:t>What more needs to be studied to better answer these questions.</a:t>
            </a:r>
          </a:p>
        </p:txBody>
      </p:sp>
    </p:spTree>
    <p:extLst>
      <p:ext uri="{BB962C8B-B14F-4D97-AF65-F5344CB8AC3E}">
        <p14:creationId xmlns:p14="http://schemas.microsoft.com/office/powerpoint/2010/main" val="2948102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Welcome to class</a:t>
            </a:r>
            <a:endParaRPr lang="en-US" dirty="0"/>
          </a:p>
        </p:txBody>
      </p:sp>
      <p:sp>
        <p:nvSpPr>
          <p:cNvPr id="3" name="Content Placeholder 2"/>
          <p:cNvSpPr>
            <a:spLocks noGrp="1"/>
          </p:cNvSpPr>
          <p:nvPr>
            <p:ph idx="1"/>
          </p:nvPr>
        </p:nvSpPr>
        <p:spPr/>
        <p:txBody>
          <a:bodyPr/>
          <a:lstStyle/>
          <a:p>
            <a:r>
              <a:rPr lang="en-US" dirty="0" smtClean="0"/>
              <a:t>Discussion</a:t>
            </a:r>
          </a:p>
          <a:p>
            <a:r>
              <a:rPr lang="en-US" dirty="0" smtClean="0"/>
              <a:t>In groups:</a:t>
            </a:r>
          </a:p>
          <a:p>
            <a:pPr lvl="1"/>
            <a:r>
              <a:rPr lang="en-US" dirty="0" smtClean="0"/>
              <a:t>What were the factors your paper considered that cause healthcare in the US to be so high? (Scott, Marie, Taylor, Jennie)</a:t>
            </a:r>
          </a:p>
          <a:p>
            <a:pPr lvl="1"/>
            <a:r>
              <a:rPr lang="en-US" dirty="0" smtClean="0"/>
              <a:t>What do you think are concrete steps that could be carried out to address this issue?</a:t>
            </a:r>
          </a:p>
          <a:p>
            <a:pPr lvl="1"/>
            <a:r>
              <a:rPr lang="en-US" dirty="0" smtClean="0"/>
              <a:t>What more needs to be studied to better answer these questions.</a:t>
            </a:r>
          </a:p>
        </p:txBody>
      </p:sp>
    </p:spTree>
    <p:extLst>
      <p:ext uri="{BB962C8B-B14F-4D97-AF65-F5344CB8AC3E}">
        <p14:creationId xmlns:p14="http://schemas.microsoft.com/office/powerpoint/2010/main" val="24905265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Welcome to class</a:t>
            </a:r>
            <a:endParaRPr lang="en-US" dirty="0"/>
          </a:p>
        </p:txBody>
      </p:sp>
      <p:sp>
        <p:nvSpPr>
          <p:cNvPr id="3" name="Content Placeholder 2"/>
          <p:cNvSpPr>
            <a:spLocks noGrp="1"/>
          </p:cNvSpPr>
          <p:nvPr>
            <p:ph idx="1"/>
          </p:nvPr>
        </p:nvSpPr>
        <p:spPr/>
        <p:txBody>
          <a:bodyPr/>
          <a:lstStyle/>
          <a:p>
            <a:r>
              <a:rPr lang="en-US" dirty="0" smtClean="0"/>
              <a:t>Discussion</a:t>
            </a:r>
          </a:p>
          <a:p>
            <a:r>
              <a:rPr lang="en-US" dirty="0" smtClean="0"/>
              <a:t>In groups:</a:t>
            </a:r>
          </a:p>
          <a:p>
            <a:pPr lvl="1"/>
            <a:r>
              <a:rPr lang="en-US" dirty="0" smtClean="0"/>
              <a:t>What were the factors your paper considered that cause healthcare in the US to be so high? (Scott, Marie, Taylor, Jennie)</a:t>
            </a:r>
          </a:p>
          <a:p>
            <a:pPr lvl="1"/>
            <a:r>
              <a:rPr lang="en-US" dirty="0" smtClean="0"/>
              <a:t>What do you think are concrete steps that could be carried out to address this issue?</a:t>
            </a:r>
          </a:p>
          <a:p>
            <a:pPr lvl="1"/>
            <a:r>
              <a:rPr lang="en-US" dirty="0" smtClean="0"/>
              <a:t>What more needs to be studied to better answer these questions.</a:t>
            </a:r>
          </a:p>
        </p:txBody>
      </p:sp>
    </p:spTree>
    <p:extLst>
      <p:ext uri="{BB962C8B-B14F-4D97-AF65-F5344CB8AC3E}">
        <p14:creationId xmlns:p14="http://schemas.microsoft.com/office/powerpoint/2010/main" val="22571498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Welcome to class</a:t>
            </a:r>
            <a:endParaRPr lang="en-US" dirty="0"/>
          </a:p>
        </p:txBody>
      </p:sp>
      <p:sp>
        <p:nvSpPr>
          <p:cNvPr id="3" name="Content Placeholder 2"/>
          <p:cNvSpPr>
            <a:spLocks noGrp="1"/>
          </p:cNvSpPr>
          <p:nvPr>
            <p:ph idx="1"/>
          </p:nvPr>
        </p:nvSpPr>
        <p:spPr/>
        <p:txBody>
          <a:bodyPr/>
          <a:lstStyle/>
          <a:p>
            <a:r>
              <a:rPr lang="en-US" dirty="0" smtClean="0"/>
              <a:t>Discussion</a:t>
            </a:r>
          </a:p>
          <a:p>
            <a:r>
              <a:rPr lang="en-US" dirty="0" smtClean="0"/>
              <a:t>In groups:</a:t>
            </a:r>
          </a:p>
          <a:p>
            <a:pPr lvl="1"/>
            <a:r>
              <a:rPr lang="en-US" dirty="0" smtClean="0"/>
              <a:t>What were the factors your paper considered that cause healthcare in the US to be so high? (Scott, Marie, Taylor, Jennie)</a:t>
            </a:r>
          </a:p>
          <a:p>
            <a:pPr lvl="1"/>
            <a:r>
              <a:rPr lang="en-US" dirty="0" smtClean="0"/>
              <a:t>What do you think are concrete steps that could be carried out to address this issue?</a:t>
            </a:r>
          </a:p>
          <a:p>
            <a:pPr lvl="1"/>
            <a:r>
              <a:rPr lang="en-US" dirty="0" smtClean="0"/>
              <a:t>What more needs to be studied to better answer these questions.</a:t>
            </a:r>
          </a:p>
        </p:txBody>
      </p:sp>
    </p:spTree>
    <p:extLst>
      <p:ext uri="{BB962C8B-B14F-4D97-AF65-F5344CB8AC3E}">
        <p14:creationId xmlns:p14="http://schemas.microsoft.com/office/powerpoint/2010/main" val="32178392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Welcome to class</a:t>
            </a:r>
            <a:endParaRPr lang="en-US" dirty="0"/>
          </a:p>
        </p:txBody>
      </p:sp>
      <p:sp>
        <p:nvSpPr>
          <p:cNvPr id="3" name="Content Placeholder 2"/>
          <p:cNvSpPr>
            <a:spLocks noGrp="1"/>
          </p:cNvSpPr>
          <p:nvPr>
            <p:ph idx="1"/>
          </p:nvPr>
        </p:nvSpPr>
        <p:spPr/>
        <p:txBody>
          <a:bodyPr/>
          <a:lstStyle/>
          <a:p>
            <a:r>
              <a:rPr lang="en-US" dirty="0" smtClean="0"/>
              <a:t>Discussion</a:t>
            </a:r>
          </a:p>
          <a:p>
            <a:r>
              <a:rPr lang="en-US" dirty="0" smtClean="0"/>
              <a:t>In groups:</a:t>
            </a:r>
          </a:p>
          <a:p>
            <a:pPr lvl="1"/>
            <a:r>
              <a:rPr lang="en-US" dirty="0" smtClean="0"/>
              <a:t>What were the factors your paper considered that cause healthcare in the US to be so high? (Scott, Marie, Taylor, Jennie)</a:t>
            </a:r>
          </a:p>
          <a:p>
            <a:pPr lvl="1"/>
            <a:r>
              <a:rPr lang="en-US" dirty="0" smtClean="0"/>
              <a:t>What do you think are concrete steps that could be carried out to address this issue?</a:t>
            </a:r>
          </a:p>
          <a:p>
            <a:pPr lvl="1"/>
            <a:r>
              <a:rPr lang="en-US" dirty="0" smtClean="0"/>
              <a:t>What more needs to be studied to better answer these questions.</a:t>
            </a:r>
          </a:p>
        </p:txBody>
      </p:sp>
    </p:spTree>
    <p:extLst>
      <p:ext uri="{BB962C8B-B14F-4D97-AF65-F5344CB8AC3E}">
        <p14:creationId xmlns:p14="http://schemas.microsoft.com/office/powerpoint/2010/main" val="23082688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Fuchs, V. R. (2013). How and why US health care differs from that in other OECD countries. </a:t>
            </a:r>
          </a:p>
        </p:txBody>
      </p:sp>
      <p:sp>
        <p:nvSpPr>
          <p:cNvPr id="3" name="Content Placeholder 2"/>
          <p:cNvSpPr>
            <a:spLocks noGrp="1"/>
          </p:cNvSpPr>
          <p:nvPr>
            <p:ph idx="1"/>
          </p:nvPr>
        </p:nvSpPr>
        <p:spPr/>
        <p:txBody>
          <a:bodyPr>
            <a:normAutofit fontScale="92500" lnSpcReduction="20000"/>
          </a:bodyPr>
          <a:lstStyle/>
          <a:p>
            <a:r>
              <a:rPr lang="en-US" dirty="0"/>
              <a:t>Because funding in most OECD countries is usually through a tax-supported system, administrative costs are usually much lower than in the United States, with its fragmented sources of funding and </a:t>
            </a:r>
            <a:r>
              <a:rPr lang="en-US" dirty="0" smtClean="0"/>
              <a:t>payment.</a:t>
            </a:r>
          </a:p>
          <a:p>
            <a:r>
              <a:rPr lang="en-US" dirty="0" smtClean="0"/>
              <a:t>OECD </a:t>
            </a:r>
            <a:r>
              <a:rPr lang="en-US" dirty="0"/>
              <a:t>countries use the concentration of funding to negotiate aggressively with drug companies and physicians and to control investment in hospitals and </a:t>
            </a:r>
            <a:r>
              <a:rPr lang="en-US" dirty="0" smtClean="0"/>
              <a:t>equipment.</a:t>
            </a:r>
          </a:p>
          <a:p>
            <a:pPr lvl="1"/>
            <a:r>
              <a:rPr lang="en-US" dirty="0" smtClean="0"/>
              <a:t>For Medicare in the US, legislation </a:t>
            </a:r>
            <a:r>
              <a:rPr lang="en-US" dirty="0"/>
              <a:t>and political pressure prevent such an </a:t>
            </a:r>
            <a:r>
              <a:rPr lang="en-US" dirty="0" smtClean="0"/>
              <a:t>approach.</a:t>
            </a:r>
          </a:p>
          <a:p>
            <a:r>
              <a:rPr lang="en-US" dirty="0" smtClean="0"/>
              <a:t>OECD </a:t>
            </a:r>
            <a:r>
              <a:rPr lang="en-US" dirty="0"/>
              <a:t>countries provide more physicians and more acute care hospital beds, whereas the United States provides much more high-tech services, such as magnetic resonance imaging (MRI) scans and mammograms, proportionately more specialists, more amenities (privacy and space in hospitals), and more standby capacity as evident in a higher ratio of MRI scanners available to MRI scans performed</a:t>
            </a:r>
            <a:r>
              <a:rPr lang="en-US" dirty="0" smtClean="0"/>
              <a:t>.</a:t>
            </a:r>
          </a:p>
        </p:txBody>
      </p:sp>
    </p:spTree>
    <p:extLst>
      <p:ext uri="{BB962C8B-B14F-4D97-AF65-F5344CB8AC3E}">
        <p14:creationId xmlns:p14="http://schemas.microsoft.com/office/powerpoint/2010/main" val="198677760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Welcome to class</a:t>
            </a:r>
            <a:endParaRPr lang="en-US" dirty="0"/>
          </a:p>
        </p:txBody>
      </p:sp>
      <p:sp>
        <p:nvSpPr>
          <p:cNvPr id="3" name="Content Placeholder 2"/>
          <p:cNvSpPr>
            <a:spLocks noGrp="1"/>
          </p:cNvSpPr>
          <p:nvPr>
            <p:ph idx="1"/>
          </p:nvPr>
        </p:nvSpPr>
        <p:spPr/>
        <p:txBody>
          <a:bodyPr/>
          <a:lstStyle/>
          <a:p>
            <a:r>
              <a:rPr lang="en-US" dirty="0" smtClean="0"/>
              <a:t>Discussion</a:t>
            </a:r>
          </a:p>
          <a:p>
            <a:r>
              <a:rPr lang="en-US" dirty="0" smtClean="0"/>
              <a:t>In groups:</a:t>
            </a:r>
          </a:p>
          <a:p>
            <a:pPr lvl="1"/>
            <a:r>
              <a:rPr lang="en-US" dirty="0" smtClean="0"/>
              <a:t>What were the factors your paper considered that cause healthcare in the US to be so high? (Scott, Marie, Taylor, Jennie)</a:t>
            </a:r>
          </a:p>
          <a:p>
            <a:pPr lvl="1"/>
            <a:r>
              <a:rPr lang="en-US" dirty="0" smtClean="0"/>
              <a:t>What do you think are concrete steps that could be carried out to address this issue?</a:t>
            </a:r>
          </a:p>
          <a:p>
            <a:pPr lvl="1"/>
            <a:r>
              <a:rPr lang="en-US" dirty="0" smtClean="0"/>
              <a:t>What more needs to be studied to better answer these questions.</a:t>
            </a:r>
          </a:p>
        </p:txBody>
      </p:sp>
    </p:spTree>
    <p:extLst>
      <p:ext uri="{BB962C8B-B14F-4D97-AF65-F5344CB8AC3E}">
        <p14:creationId xmlns:p14="http://schemas.microsoft.com/office/powerpoint/2010/main" val="35581088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Welcome to class</a:t>
            </a:r>
            <a:endParaRPr lang="en-US" dirty="0"/>
          </a:p>
        </p:txBody>
      </p:sp>
      <p:sp>
        <p:nvSpPr>
          <p:cNvPr id="3" name="Content Placeholder 2"/>
          <p:cNvSpPr>
            <a:spLocks noGrp="1"/>
          </p:cNvSpPr>
          <p:nvPr>
            <p:ph idx="1"/>
          </p:nvPr>
        </p:nvSpPr>
        <p:spPr/>
        <p:txBody>
          <a:bodyPr/>
          <a:lstStyle/>
          <a:p>
            <a:r>
              <a:rPr lang="en-US" dirty="0" smtClean="0"/>
              <a:t>Discussion</a:t>
            </a:r>
          </a:p>
          <a:p>
            <a:r>
              <a:rPr lang="en-US" dirty="0" smtClean="0"/>
              <a:t>In groups:</a:t>
            </a:r>
          </a:p>
          <a:p>
            <a:pPr lvl="1"/>
            <a:r>
              <a:rPr lang="en-US" dirty="0" smtClean="0"/>
              <a:t>What were the factors your paper considered that cause healthcare in the US to be so high? (Scott, Marie, Taylor, Jennie)</a:t>
            </a:r>
          </a:p>
          <a:p>
            <a:pPr lvl="1"/>
            <a:r>
              <a:rPr lang="en-US" dirty="0" smtClean="0"/>
              <a:t>What do you think are concrete steps that could be carried out to address this issue?</a:t>
            </a:r>
          </a:p>
          <a:p>
            <a:pPr lvl="1"/>
            <a:r>
              <a:rPr lang="en-US" dirty="0" smtClean="0"/>
              <a:t>What more needs to be studied to better answer these questions.</a:t>
            </a:r>
          </a:p>
        </p:txBody>
      </p:sp>
    </p:spTree>
    <p:extLst>
      <p:ext uri="{BB962C8B-B14F-4D97-AF65-F5344CB8AC3E}">
        <p14:creationId xmlns:p14="http://schemas.microsoft.com/office/powerpoint/2010/main" val="10246117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Welcome to class</a:t>
            </a:r>
            <a:endParaRPr lang="en-US" dirty="0"/>
          </a:p>
        </p:txBody>
      </p:sp>
      <p:sp>
        <p:nvSpPr>
          <p:cNvPr id="3" name="Content Placeholder 2"/>
          <p:cNvSpPr>
            <a:spLocks noGrp="1"/>
          </p:cNvSpPr>
          <p:nvPr>
            <p:ph idx="1"/>
          </p:nvPr>
        </p:nvSpPr>
        <p:spPr/>
        <p:txBody>
          <a:bodyPr/>
          <a:lstStyle/>
          <a:p>
            <a:r>
              <a:rPr lang="en-US" dirty="0" smtClean="0"/>
              <a:t>Discussion</a:t>
            </a:r>
          </a:p>
          <a:p>
            <a:r>
              <a:rPr lang="en-US" dirty="0" smtClean="0"/>
              <a:t>In groups:</a:t>
            </a:r>
          </a:p>
          <a:p>
            <a:pPr lvl="1"/>
            <a:r>
              <a:rPr lang="en-US" dirty="0" smtClean="0"/>
              <a:t>What were the factors your paper considered that cause healthcare in the US to be so high? (Scott, Marie, Taylor, Jennie)</a:t>
            </a:r>
          </a:p>
          <a:p>
            <a:pPr lvl="1"/>
            <a:r>
              <a:rPr lang="en-US" dirty="0" smtClean="0"/>
              <a:t>What do you think are concrete steps that could be carried out to address this issue?</a:t>
            </a:r>
          </a:p>
          <a:p>
            <a:pPr lvl="1"/>
            <a:r>
              <a:rPr lang="en-US" dirty="0" smtClean="0"/>
              <a:t>What more needs to be studied to better answer these questions.</a:t>
            </a:r>
          </a:p>
        </p:txBody>
      </p:sp>
    </p:spTree>
    <p:extLst>
      <p:ext uri="{BB962C8B-B14F-4D97-AF65-F5344CB8AC3E}">
        <p14:creationId xmlns:p14="http://schemas.microsoft.com/office/powerpoint/2010/main" val="8965913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Welcome to class</a:t>
            </a:r>
            <a:endParaRPr lang="en-US" dirty="0"/>
          </a:p>
        </p:txBody>
      </p:sp>
      <p:sp>
        <p:nvSpPr>
          <p:cNvPr id="3" name="Content Placeholder 2"/>
          <p:cNvSpPr>
            <a:spLocks noGrp="1"/>
          </p:cNvSpPr>
          <p:nvPr>
            <p:ph idx="1"/>
          </p:nvPr>
        </p:nvSpPr>
        <p:spPr/>
        <p:txBody>
          <a:bodyPr/>
          <a:lstStyle/>
          <a:p>
            <a:r>
              <a:rPr lang="en-US" dirty="0" smtClean="0"/>
              <a:t>Discussion</a:t>
            </a:r>
          </a:p>
          <a:p>
            <a:r>
              <a:rPr lang="en-US" dirty="0" smtClean="0"/>
              <a:t>In groups:</a:t>
            </a:r>
          </a:p>
          <a:p>
            <a:pPr lvl="1"/>
            <a:r>
              <a:rPr lang="en-US" dirty="0" smtClean="0"/>
              <a:t>What were the factors your paper considered that cause healthcare in the US to be so high? (Scott, Marie, Taylor, Jennie)</a:t>
            </a:r>
          </a:p>
          <a:p>
            <a:pPr lvl="1"/>
            <a:r>
              <a:rPr lang="en-US" dirty="0" smtClean="0"/>
              <a:t>What do you think are concrete steps that could be carried out to address this issue?</a:t>
            </a:r>
          </a:p>
          <a:p>
            <a:pPr lvl="1"/>
            <a:r>
              <a:rPr lang="en-US" dirty="0" smtClean="0"/>
              <a:t>What more needs to be studied to better answer these questions.</a:t>
            </a:r>
          </a:p>
        </p:txBody>
      </p:sp>
    </p:spTree>
    <p:extLst>
      <p:ext uri="{BB962C8B-B14F-4D97-AF65-F5344CB8AC3E}">
        <p14:creationId xmlns:p14="http://schemas.microsoft.com/office/powerpoint/2010/main" val="32283836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Welcome to class</a:t>
            </a:r>
            <a:endParaRPr lang="en-US" dirty="0"/>
          </a:p>
        </p:txBody>
      </p:sp>
      <p:sp>
        <p:nvSpPr>
          <p:cNvPr id="3" name="Content Placeholder 2"/>
          <p:cNvSpPr>
            <a:spLocks noGrp="1"/>
          </p:cNvSpPr>
          <p:nvPr>
            <p:ph idx="1"/>
          </p:nvPr>
        </p:nvSpPr>
        <p:spPr/>
        <p:txBody>
          <a:bodyPr/>
          <a:lstStyle/>
          <a:p>
            <a:r>
              <a:rPr lang="en-US" dirty="0" smtClean="0"/>
              <a:t>Discussion</a:t>
            </a:r>
          </a:p>
          <a:p>
            <a:r>
              <a:rPr lang="en-US" dirty="0" smtClean="0"/>
              <a:t>In groups:</a:t>
            </a:r>
          </a:p>
          <a:p>
            <a:pPr lvl="1"/>
            <a:r>
              <a:rPr lang="en-US" dirty="0" smtClean="0"/>
              <a:t>What were the factors your paper considered that cause healthcare in the US to be so high? (Scott, Marie, Taylor, Jennie)</a:t>
            </a:r>
          </a:p>
          <a:p>
            <a:pPr lvl="1"/>
            <a:r>
              <a:rPr lang="en-US" dirty="0" smtClean="0"/>
              <a:t>What do you think are concrete steps that could be carried out to address this issue?</a:t>
            </a:r>
          </a:p>
          <a:p>
            <a:pPr lvl="1"/>
            <a:r>
              <a:rPr lang="en-US" dirty="0" smtClean="0"/>
              <a:t>What more needs to be studied to better answer these questions.</a:t>
            </a:r>
          </a:p>
        </p:txBody>
      </p:sp>
    </p:spTree>
    <p:extLst>
      <p:ext uri="{BB962C8B-B14F-4D97-AF65-F5344CB8AC3E}">
        <p14:creationId xmlns:p14="http://schemas.microsoft.com/office/powerpoint/2010/main" val="32080910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Welcome to class</a:t>
            </a:r>
            <a:endParaRPr lang="en-US" dirty="0"/>
          </a:p>
        </p:txBody>
      </p:sp>
      <p:sp>
        <p:nvSpPr>
          <p:cNvPr id="3" name="Content Placeholder 2"/>
          <p:cNvSpPr>
            <a:spLocks noGrp="1"/>
          </p:cNvSpPr>
          <p:nvPr>
            <p:ph idx="1"/>
          </p:nvPr>
        </p:nvSpPr>
        <p:spPr/>
        <p:txBody>
          <a:bodyPr/>
          <a:lstStyle/>
          <a:p>
            <a:r>
              <a:rPr lang="en-US" dirty="0" smtClean="0"/>
              <a:t>Discussion</a:t>
            </a:r>
          </a:p>
          <a:p>
            <a:r>
              <a:rPr lang="en-US" dirty="0" smtClean="0"/>
              <a:t>In groups:</a:t>
            </a:r>
          </a:p>
          <a:p>
            <a:pPr lvl="1"/>
            <a:r>
              <a:rPr lang="en-US" dirty="0" smtClean="0"/>
              <a:t>What were the factors your paper considered that cause healthcare in the US to be so high? (Scott, Marie, Taylor, Jennie)</a:t>
            </a:r>
          </a:p>
          <a:p>
            <a:pPr lvl="1"/>
            <a:r>
              <a:rPr lang="en-US" dirty="0" smtClean="0"/>
              <a:t>What do you think are concrete steps that could be carried out to address this issue?</a:t>
            </a:r>
          </a:p>
          <a:p>
            <a:pPr lvl="1"/>
            <a:r>
              <a:rPr lang="en-US" dirty="0" smtClean="0"/>
              <a:t>What more needs to be studied to better answer these questions.</a:t>
            </a:r>
          </a:p>
        </p:txBody>
      </p:sp>
    </p:spTree>
    <p:extLst>
      <p:ext uri="{BB962C8B-B14F-4D97-AF65-F5344CB8AC3E}">
        <p14:creationId xmlns:p14="http://schemas.microsoft.com/office/powerpoint/2010/main" val="39655903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Welcome to class</a:t>
            </a:r>
            <a:endParaRPr lang="en-US" dirty="0"/>
          </a:p>
        </p:txBody>
      </p:sp>
      <p:sp>
        <p:nvSpPr>
          <p:cNvPr id="3" name="Content Placeholder 2"/>
          <p:cNvSpPr>
            <a:spLocks noGrp="1"/>
          </p:cNvSpPr>
          <p:nvPr>
            <p:ph idx="1"/>
          </p:nvPr>
        </p:nvSpPr>
        <p:spPr/>
        <p:txBody>
          <a:bodyPr/>
          <a:lstStyle/>
          <a:p>
            <a:r>
              <a:rPr lang="en-US" dirty="0" smtClean="0"/>
              <a:t>Discussion</a:t>
            </a:r>
          </a:p>
          <a:p>
            <a:r>
              <a:rPr lang="en-US" dirty="0" smtClean="0"/>
              <a:t>In groups:</a:t>
            </a:r>
          </a:p>
          <a:p>
            <a:pPr lvl="1"/>
            <a:r>
              <a:rPr lang="en-US" dirty="0" smtClean="0"/>
              <a:t>What were the factors your paper considered that cause healthcare in the US to be so high? (Scott, Marie, Taylor, Jennie)</a:t>
            </a:r>
          </a:p>
          <a:p>
            <a:pPr lvl="1"/>
            <a:r>
              <a:rPr lang="en-US" dirty="0" smtClean="0"/>
              <a:t>What do you think are concrete steps that could be carried out to address this issue?</a:t>
            </a:r>
          </a:p>
          <a:p>
            <a:pPr lvl="1"/>
            <a:r>
              <a:rPr lang="en-US" dirty="0" smtClean="0"/>
              <a:t>What more needs to be studied to better answer these questions.</a:t>
            </a:r>
          </a:p>
        </p:txBody>
      </p:sp>
    </p:spTree>
    <p:extLst>
      <p:ext uri="{BB962C8B-B14F-4D97-AF65-F5344CB8AC3E}">
        <p14:creationId xmlns:p14="http://schemas.microsoft.com/office/powerpoint/2010/main" val="22373030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Percentile of population ranked by spending and amount spent during the year</a:t>
            </a:r>
            <a:endParaRPr lang="en-US" dirty="0"/>
          </a:p>
        </p:txBody>
      </p:sp>
      <p:graphicFrame>
        <p:nvGraphicFramePr>
          <p:cNvPr id="4" name="Content Placeholder 3"/>
          <p:cNvGraphicFramePr>
            <a:graphicFrameLocks noGrp="1"/>
          </p:cNvGraphicFramePr>
          <p:nvPr>
            <p:ph idx="1"/>
          </p:nvPr>
        </p:nvGraphicFramePr>
        <p:xfrm>
          <a:off x="1245326" y="1825625"/>
          <a:ext cx="9126583" cy="4351338"/>
        </p:xfrm>
        <a:graphic>
          <a:graphicData uri="http://schemas.openxmlformats.org/drawingml/2006/table">
            <a:tbl>
              <a:tblPr/>
              <a:tblGrid>
                <a:gridCol w="2307635">
                  <a:extLst>
                    <a:ext uri="{9D8B030D-6E8A-4147-A177-3AD203B41FA5}">
                      <a16:colId xmlns:a16="http://schemas.microsoft.com/office/drawing/2014/main" val="2227855156"/>
                    </a:ext>
                  </a:extLst>
                </a:gridCol>
                <a:gridCol w="2307635">
                  <a:extLst>
                    <a:ext uri="{9D8B030D-6E8A-4147-A177-3AD203B41FA5}">
                      <a16:colId xmlns:a16="http://schemas.microsoft.com/office/drawing/2014/main" val="1260617501"/>
                    </a:ext>
                  </a:extLst>
                </a:gridCol>
                <a:gridCol w="2286840">
                  <a:extLst>
                    <a:ext uri="{9D8B030D-6E8A-4147-A177-3AD203B41FA5}">
                      <a16:colId xmlns:a16="http://schemas.microsoft.com/office/drawing/2014/main" val="50393787"/>
                    </a:ext>
                  </a:extLst>
                </a:gridCol>
                <a:gridCol w="2224473">
                  <a:extLst>
                    <a:ext uri="{9D8B030D-6E8A-4147-A177-3AD203B41FA5}">
                      <a16:colId xmlns:a16="http://schemas.microsoft.com/office/drawing/2014/main" val="2904522689"/>
                    </a:ext>
                  </a:extLst>
                </a:gridCol>
              </a:tblGrid>
              <a:tr h="725223">
                <a:tc>
                  <a:txBody>
                    <a:bodyPr/>
                    <a:lstStyle/>
                    <a:p>
                      <a:r>
                        <a:rPr lang="en-US" sz="1600">
                          <a:effectLst/>
                        </a:rPr>
                        <a:t>Lower Threshold</a:t>
                      </a:r>
                    </a:p>
                  </a:txBody>
                  <a:tcPr marL="33289" marR="33289" marT="9511" marB="9511" anchor="ctr">
                    <a:lnL w="7620" cap="flat" cmpd="sng" algn="ctr">
                      <a:solidFill>
                        <a:srgbClr val="E6E6E6"/>
                      </a:solidFill>
                      <a:prstDash val="solid"/>
                      <a:round/>
                      <a:headEnd type="none" w="med" len="med"/>
                      <a:tailEnd type="none" w="med" len="med"/>
                    </a:lnL>
                    <a:lnR w="7620" cap="flat" cmpd="sng" algn="ctr">
                      <a:solidFill>
                        <a:srgbClr val="E6E6E6"/>
                      </a:solidFill>
                      <a:prstDash val="solid"/>
                      <a:round/>
                      <a:headEnd type="none" w="med" len="med"/>
                      <a:tailEnd type="none" w="med" len="med"/>
                    </a:lnR>
                    <a:lnT w="7620" cap="flat" cmpd="sng" algn="ctr">
                      <a:solidFill>
                        <a:srgbClr val="E6E6E6"/>
                      </a:solidFill>
                      <a:prstDash val="solid"/>
                      <a:round/>
                      <a:headEnd type="none" w="med" len="med"/>
                      <a:tailEnd type="none" w="med" len="med"/>
                    </a:lnT>
                    <a:lnB w="7620" cap="flat" cmpd="sng" algn="ctr">
                      <a:solidFill>
                        <a:srgbClr val="E6E6E6"/>
                      </a:solidFill>
                      <a:prstDash val="solid"/>
                      <a:round/>
                      <a:headEnd type="none" w="med" len="med"/>
                      <a:tailEnd type="none" w="med" len="med"/>
                    </a:lnB>
                    <a:solidFill>
                      <a:srgbClr val="FCFCFC"/>
                    </a:solidFill>
                  </a:tcPr>
                </a:tc>
                <a:tc>
                  <a:txBody>
                    <a:bodyPr/>
                    <a:lstStyle/>
                    <a:p>
                      <a:r>
                        <a:rPr lang="en-US" sz="1600">
                          <a:effectLst/>
                        </a:rPr>
                        <a:t>Upper Threshold</a:t>
                      </a:r>
                    </a:p>
                  </a:txBody>
                  <a:tcPr marL="33289" marR="33289" marT="9511" marB="9511" anchor="ctr">
                    <a:lnL w="7620" cap="flat" cmpd="sng" algn="ctr">
                      <a:solidFill>
                        <a:srgbClr val="E6E6E6"/>
                      </a:solidFill>
                      <a:prstDash val="solid"/>
                      <a:round/>
                      <a:headEnd type="none" w="med" len="med"/>
                      <a:tailEnd type="none" w="med" len="med"/>
                    </a:lnL>
                    <a:lnR w="7620" cap="flat" cmpd="sng" algn="ctr">
                      <a:solidFill>
                        <a:srgbClr val="E6E6E6"/>
                      </a:solidFill>
                      <a:prstDash val="solid"/>
                      <a:round/>
                      <a:headEnd type="none" w="med" len="med"/>
                      <a:tailEnd type="none" w="med" len="med"/>
                    </a:lnR>
                    <a:lnT w="7620" cap="flat" cmpd="sng" algn="ctr">
                      <a:solidFill>
                        <a:srgbClr val="E6E6E6"/>
                      </a:solidFill>
                      <a:prstDash val="solid"/>
                      <a:round/>
                      <a:headEnd type="none" w="med" len="med"/>
                      <a:tailEnd type="none" w="med" len="med"/>
                    </a:lnT>
                    <a:lnB w="7620" cap="flat" cmpd="sng" algn="ctr">
                      <a:solidFill>
                        <a:srgbClr val="E6E6E6"/>
                      </a:solidFill>
                      <a:prstDash val="solid"/>
                      <a:round/>
                      <a:headEnd type="none" w="med" len="med"/>
                      <a:tailEnd type="none" w="med" len="med"/>
                    </a:lnB>
                    <a:solidFill>
                      <a:srgbClr val="FCFCFC"/>
                    </a:solidFill>
                  </a:tcPr>
                </a:tc>
                <a:tc>
                  <a:txBody>
                    <a:bodyPr/>
                    <a:lstStyle/>
                    <a:p>
                      <a:r>
                        <a:rPr lang="en-US" sz="1600">
                          <a:effectLst/>
                        </a:rPr>
                        <a:t>Lower Spending</a:t>
                      </a:r>
                    </a:p>
                  </a:txBody>
                  <a:tcPr marL="33289" marR="33289" marT="9511" marB="9511" anchor="ctr">
                    <a:lnL w="7620" cap="flat" cmpd="sng" algn="ctr">
                      <a:solidFill>
                        <a:srgbClr val="E6E6E6"/>
                      </a:solidFill>
                      <a:prstDash val="solid"/>
                      <a:round/>
                      <a:headEnd type="none" w="med" len="med"/>
                      <a:tailEnd type="none" w="med" len="med"/>
                    </a:lnL>
                    <a:lnR w="7620" cap="flat" cmpd="sng" algn="ctr">
                      <a:solidFill>
                        <a:srgbClr val="E6E6E6"/>
                      </a:solidFill>
                      <a:prstDash val="solid"/>
                      <a:round/>
                      <a:headEnd type="none" w="med" len="med"/>
                      <a:tailEnd type="none" w="med" len="med"/>
                    </a:lnR>
                    <a:lnT w="7620" cap="flat" cmpd="sng" algn="ctr">
                      <a:solidFill>
                        <a:srgbClr val="E6E6E6"/>
                      </a:solidFill>
                      <a:prstDash val="solid"/>
                      <a:round/>
                      <a:headEnd type="none" w="med" len="med"/>
                      <a:tailEnd type="none" w="med" len="med"/>
                    </a:lnT>
                    <a:lnB w="7620" cap="flat" cmpd="sng" algn="ctr">
                      <a:solidFill>
                        <a:srgbClr val="E6E6E6"/>
                      </a:solidFill>
                      <a:prstDash val="solid"/>
                      <a:round/>
                      <a:headEnd type="none" w="med" len="med"/>
                      <a:tailEnd type="none" w="med" len="med"/>
                    </a:lnB>
                    <a:solidFill>
                      <a:srgbClr val="FCFCFC"/>
                    </a:solidFill>
                  </a:tcPr>
                </a:tc>
                <a:tc>
                  <a:txBody>
                    <a:bodyPr/>
                    <a:lstStyle/>
                    <a:p>
                      <a:r>
                        <a:rPr lang="en-US" sz="1600">
                          <a:effectLst/>
                        </a:rPr>
                        <a:t>Upper Spending</a:t>
                      </a:r>
                    </a:p>
                  </a:txBody>
                  <a:tcPr marL="33289" marR="33289" marT="9511" marB="9511" anchor="ctr">
                    <a:lnL w="7620" cap="flat" cmpd="sng" algn="ctr">
                      <a:solidFill>
                        <a:srgbClr val="E6E6E6"/>
                      </a:solidFill>
                      <a:prstDash val="solid"/>
                      <a:round/>
                      <a:headEnd type="none" w="med" len="med"/>
                      <a:tailEnd type="none" w="med" len="med"/>
                    </a:lnL>
                    <a:lnR w="7620" cap="flat" cmpd="sng" algn="ctr">
                      <a:solidFill>
                        <a:srgbClr val="E6E6E6"/>
                      </a:solidFill>
                      <a:prstDash val="solid"/>
                      <a:round/>
                      <a:headEnd type="none" w="med" len="med"/>
                      <a:tailEnd type="none" w="med" len="med"/>
                    </a:lnR>
                    <a:lnT w="7620" cap="flat" cmpd="sng" algn="ctr">
                      <a:solidFill>
                        <a:srgbClr val="E6E6E6"/>
                      </a:solidFill>
                      <a:prstDash val="solid"/>
                      <a:round/>
                      <a:headEnd type="none" w="med" len="med"/>
                      <a:tailEnd type="none" w="med" len="med"/>
                    </a:lnT>
                    <a:lnB w="7620" cap="flat" cmpd="sng" algn="ctr">
                      <a:solidFill>
                        <a:srgbClr val="E6E6E6"/>
                      </a:solidFill>
                      <a:prstDash val="solid"/>
                      <a:round/>
                      <a:headEnd type="none" w="med" len="med"/>
                      <a:tailEnd type="none" w="med" len="med"/>
                    </a:lnB>
                    <a:solidFill>
                      <a:srgbClr val="FCFCFC"/>
                    </a:solidFill>
                  </a:tcPr>
                </a:tc>
                <a:extLst>
                  <a:ext uri="{0D108BD9-81ED-4DB2-BD59-A6C34878D82A}">
                    <a16:rowId xmlns:a16="http://schemas.microsoft.com/office/drawing/2014/main" val="673387249"/>
                  </a:ext>
                </a:extLst>
              </a:tr>
              <a:tr h="725223">
                <a:tc>
                  <a:txBody>
                    <a:bodyPr/>
                    <a:lstStyle/>
                    <a:p>
                      <a:r>
                        <a:rPr lang="en-US" sz="1600">
                          <a:effectLst/>
                        </a:rPr>
                        <a:t>99%</a:t>
                      </a:r>
                    </a:p>
                  </a:txBody>
                  <a:tcPr marL="33289" marR="33289" marT="9511" marB="9511" anchor="ctr">
                    <a:lnL w="7620" cap="flat" cmpd="sng" algn="ctr">
                      <a:solidFill>
                        <a:srgbClr val="E6E6E6"/>
                      </a:solidFill>
                      <a:prstDash val="solid"/>
                      <a:round/>
                      <a:headEnd type="none" w="med" len="med"/>
                      <a:tailEnd type="none" w="med" len="med"/>
                    </a:lnL>
                    <a:lnR w="7620" cap="flat" cmpd="sng" algn="ctr">
                      <a:solidFill>
                        <a:srgbClr val="E6E6E6"/>
                      </a:solidFill>
                      <a:prstDash val="solid"/>
                      <a:round/>
                      <a:headEnd type="none" w="med" len="med"/>
                      <a:tailEnd type="none" w="med" len="med"/>
                    </a:lnR>
                    <a:lnT w="7620" cap="flat" cmpd="sng" algn="ctr">
                      <a:solidFill>
                        <a:srgbClr val="E6E6E6"/>
                      </a:solidFill>
                      <a:prstDash val="solid"/>
                      <a:round/>
                      <a:headEnd type="none" w="med" len="med"/>
                      <a:tailEnd type="none" w="med" len="med"/>
                    </a:lnT>
                    <a:lnB w="7620" cap="flat" cmpd="sng" algn="ctr">
                      <a:solidFill>
                        <a:srgbClr val="E6E6E6"/>
                      </a:solidFill>
                      <a:prstDash val="solid"/>
                      <a:round/>
                      <a:headEnd type="none" w="med" len="med"/>
                      <a:tailEnd type="none" w="med" len="med"/>
                    </a:lnB>
                    <a:solidFill>
                      <a:srgbClr val="FCFCFC"/>
                    </a:solidFill>
                  </a:tcPr>
                </a:tc>
                <a:tc>
                  <a:txBody>
                    <a:bodyPr/>
                    <a:lstStyle/>
                    <a:p>
                      <a:r>
                        <a:rPr lang="en-US" sz="1600">
                          <a:effectLst/>
                        </a:rPr>
                        <a:t>100%</a:t>
                      </a:r>
                    </a:p>
                  </a:txBody>
                  <a:tcPr marL="33289" marR="33289" marT="9511" marB="9511" anchor="ctr">
                    <a:lnL w="7620" cap="flat" cmpd="sng" algn="ctr">
                      <a:solidFill>
                        <a:srgbClr val="E6E6E6"/>
                      </a:solidFill>
                      <a:prstDash val="solid"/>
                      <a:round/>
                      <a:headEnd type="none" w="med" len="med"/>
                      <a:tailEnd type="none" w="med" len="med"/>
                    </a:lnL>
                    <a:lnR w="7620" cap="flat" cmpd="sng" algn="ctr">
                      <a:solidFill>
                        <a:srgbClr val="E6E6E6"/>
                      </a:solidFill>
                      <a:prstDash val="solid"/>
                      <a:round/>
                      <a:headEnd type="none" w="med" len="med"/>
                      <a:tailEnd type="none" w="med" len="med"/>
                    </a:lnR>
                    <a:lnT w="7620" cap="flat" cmpd="sng" algn="ctr">
                      <a:solidFill>
                        <a:srgbClr val="E6E6E6"/>
                      </a:solidFill>
                      <a:prstDash val="solid"/>
                      <a:round/>
                      <a:headEnd type="none" w="med" len="med"/>
                      <a:tailEnd type="none" w="med" len="med"/>
                    </a:lnT>
                    <a:lnB w="7620" cap="flat" cmpd="sng" algn="ctr">
                      <a:solidFill>
                        <a:srgbClr val="E6E6E6"/>
                      </a:solidFill>
                      <a:prstDash val="solid"/>
                      <a:round/>
                      <a:headEnd type="none" w="med" len="med"/>
                      <a:tailEnd type="none" w="med" len="med"/>
                    </a:lnB>
                    <a:solidFill>
                      <a:srgbClr val="FCFCFC"/>
                    </a:solidFill>
                  </a:tcPr>
                </a:tc>
                <a:tc>
                  <a:txBody>
                    <a:bodyPr/>
                    <a:lstStyle/>
                    <a:p>
                      <a:r>
                        <a:rPr lang="en-US" sz="1600">
                          <a:effectLst/>
                        </a:rPr>
                        <a:t>$72,212</a:t>
                      </a:r>
                    </a:p>
                  </a:txBody>
                  <a:tcPr marL="33289" marR="33289" marT="9511" marB="9511" anchor="ctr">
                    <a:lnL w="7620" cap="flat" cmpd="sng" algn="ctr">
                      <a:solidFill>
                        <a:srgbClr val="E6E6E6"/>
                      </a:solidFill>
                      <a:prstDash val="solid"/>
                      <a:round/>
                      <a:headEnd type="none" w="med" len="med"/>
                      <a:tailEnd type="none" w="med" len="med"/>
                    </a:lnL>
                    <a:lnR w="7620" cap="flat" cmpd="sng" algn="ctr">
                      <a:solidFill>
                        <a:srgbClr val="E6E6E6"/>
                      </a:solidFill>
                      <a:prstDash val="solid"/>
                      <a:round/>
                      <a:headEnd type="none" w="med" len="med"/>
                      <a:tailEnd type="none" w="med" len="med"/>
                    </a:lnR>
                    <a:lnT w="7620" cap="flat" cmpd="sng" algn="ctr">
                      <a:solidFill>
                        <a:srgbClr val="E6E6E6"/>
                      </a:solidFill>
                      <a:prstDash val="solid"/>
                      <a:round/>
                      <a:headEnd type="none" w="med" len="med"/>
                      <a:tailEnd type="none" w="med" len="med"/>
                    </a:lnT>
                    <a:lnB w="7620" cap="flat" cmpd="sng" algn="ctr">
                      <a:solidFill>
                        <a:srgbClr val="E6E6E6"/>
                      </a:solidFill>
                      <a:prstDash val="solid"/>
                      <a:round/>
                      <a:headEnd type="none" w="med" len="med"/>
                      <a:tailEnd type="none" w="med" len="med"/>
                    </a:lnB>
                    <a:solidFill>
                      <a:srgbClr val="FCFCFC"/>
                    </a:solidFill>
                  </a:tcPr>
                </a:tc>
                <a:tc>
                  <a:txBody>
                    <a:bodyPr/>
                    <a:lstStyle/>
                    <a:p>
                      <a:r>
                        <a:rPr lang="en-US" sz="1600">
                          <a:effectLst/>
                        </a:rPr>
                        <a:t>a lot</a:t>
                      </a:r>
                    </a:p>
                  </a:txBody>
                  <a:tcPr marL="33289" marR="33289" marT="9511" marB="9511" anchor="ctr">
                    <a:lnL w="7620" cap="flat" cmpd="sng" algn="ctr">
                      <a:solidFill>
                        <a:srgbClr val="E6E6E6"/>
                      </a:solidFill>
                      <a:prstDash val="solid"/>
                      <a:round/>
                      <a:headEnd type="none" w="med" len="med"/>
                      <a:tailEnd type="none" w="med" len="med"/>
                    </a:lnL>
                    <a:lnR w="7620" cap="flat" cmpd="sng" algn="ctr">
                      <a:solidFill>
                        <a:srgbClr val="E6E6E6"/>
                      </a:solidFill>
                      <a:prstDash val="solid"/>
                      <a:round/>
                      <a:headEnd type="none" w="med" len="med"/>
                      <a:tailEnd type="none" w="med" len="med"/>
                    </a:lnR>
                    <a:lnT w="7620" cap="flat" cmpd="sng" algn="ctr">
                      <a:solidFill>
                        <a:srgbClr val="E6E6E6"/>
                      </a:solidFill>
                      <a:prstDash val="solid"/>
                      <a:round/>
                      <a:headEnd type="none" w="med" len="med"/>
                      <a:tailEnd type="none" w="med" len="med"/>
                    </a:lnT>
                    <a:lnB w="7620" cap="flat" cmpd="sng" algn="ctr">
                      <a:solidFill>
                        <a:srgbClr val="E6E6E6"/>
                      </a:solidFill>
                      <a:prstDash val="solid"/>
                      <a:round/>
                      <a:headEnd type="none" w="med" len="med"/>
                      <a:tailEnd type="none" w="med" len="med"/>
                    </a:lnB>
                    <a:solidFill>
                      <a:srgbClr val="FCFCFC"/>
                    </a:solidFill>
                  </a:tcPr>
                </a:tc>
                <a:extLst>
                  <a:ext uri="{0D108BD9-81ED-4DB2-BD59-A6C34878D82A}">
                    <a16:rowId xmlns:a16="http://schemas.microsoft.com/office/drawing/2014/main" val="1436553253"/>
                  </a:ext>
                </a:extLst>
              </a:tr>
              <a:tr h="725223">
                <a:tc>
                  <a:txBody>
                    <a:bodyPr/>
                    <a:lstStyle/>
                    <a:p>
                      <a:r>
                        <a:rPr lang="en-US" sz="1600">
                          <a:effectLst/>
                        </a:rPr>
                        <a:t>95%</a:t>
                      </a:r>
                    </a:p>
                  </a:txBody>
                  <a:tcPr marL="33289" marR="33289" marT="9511" marB="9511" anchor="ctr">
                    <a:lnL w="7620" cap="flat" cmpd="sng" algn="ctr">
                      <a:solidFill>
                        <a:srgbClr val="E6E6E6"/>
                      </a:solidFill>
                      <a:prstDash val="solid"/>
                      <a:round/>
                      <a:headEnd type="none" w="med" len="med"/>
                      <a:tailEnd type="none" w="med" len="med"/>
                    </a:lnL>
                    <a:lnR w="7620" cap="flat" cmpd="sng" algn="ctr">
                      <a:solidFill>
                        <a:srgbClr val="E6E6E6"/>
                      </a:solidFill>
                      <a:prstDash val="solid"/>
                      <a:round/>
                      <a:headEnd type="none" w="med" len="med"/>
                      <a:tailEnd type="none" w="med" len="med"/>
                    </a:lnR>
                    <a:lnT w="7620" cap="flat" cmpd="sng" algn="ctr">
                      <a:solidFill>
                        <a:srgbClr val="E6E6E6"/>
                      </a:solidFill>
                      <a:prstDash val="solid"/>
                      <a:round/>
                      <a:headEnd type="none" w="med" len="med"/>
                      <a:tailEnd type="none" w="med" len="med"/>
                    </a:lnT>
                    <a:lnB w="7620" cap="flat" cmpd="sng" algn="ctr">
                      <a:solidFill>
                        <a:srgbClr val="E6E6E6"/>
                      </a:solidFill>
                      <a:prstDash val="solid"/>
                      <a:round/>
                      <a:headEnd type="none" w="med" len="med"/>
                      <a:tailEnd type="none" w="med" len="med"/>
                    </a:lnB>
                    <a:solidFill>
                      <a:srgbClr val="FCFCFC"/>
                    </a:solidFill>
                  </a:tcPr>
                </a:tc>
                <a:tc>
                  <a:txBody>
                    <a:bodyPr/>
                    <a:lstStyle/>
                    <a:p>
                      <a:r>
                        <a:rPr lang="en-US" sz="1600" dirty="0">
                          <a:effectLst/>
                        </a:rPr>
                        <a:t>99%</a:t>
                      </a:r>
                    </a:p>
                  </a:txBody>
                  <a:tcPr marL="33289" marR="33289" marT="9511" marB="9511" anchor="ctr">
                    <a:lnL w="7620" cap="flat" cmpd="sng" algn="ctr">
                      <a:solidFill>
                        <a:srgbClr val="E6E6E6"/>
                      </a:solidFill>
                      <a:prstDash val="solid"/>
                      <a:round/>
                      <a:headEnd type="none" w="med" len="med"/>
                      <a:tailEnd type="none" w="med" len="med"/>
                    </a:lnL>
                    <a:lnR w="7620" cap="flat" cmpd="sng" algn="ctr">
                      <a:solidFill>
                        <a:srgbClr val="E6E6E6"/>
                      </a:solidFill>
                      <a:prstDash val="solid"/>
                      <a:round/>
                      <a:headEnd type="none" w="med" len="med"/>
                      <a:tailEnd type="none" w="med" len="med"/>
                    </a:lnR>
                    <a:lnT w="7620" cap="flat" cmpd="sng" algn="ctr">
                      <a:solidFill>
                        <a:srgbClr val="E6E6E6"/>
                      </a:solidFill>
                      <a:prstDash val="solid"/>
                      <a:round/>
                      <a:headEnd type="none" w="med" len="med"/>
                      <a:tailEnd type="none" w="med" len="med"/>
                    </a:lnT>
                    <a:lnB w="7620" cap="flat" cmpd="sng" algn="ctr">
                      <a:solidFill>
                        <a:srgbClr val="E6E6E6"/>
                      </a:solidFill>
                      <a:prstDash val="solid"/>
                      <a:round/>
                      <a:headEnd type="none" w="med" len="med"/>
                      <a:tailEnd type="none" w="med" len="med"/>
                    </a:lnB>
                    <a:solidFill>
                      <a:srgbClr val="FCFCFC"/>
                    </a:solidFill>
                  </a:tcPr>
                </a:tc>
                <a:tc>
                  <a:txBody>
                    <a:bodyPr/>
                    <a:lstStyle/>
                    <a:p>
                      <a:r>
                        <a:rPr lang="en-US" sz="1600">
                          <a:effectLst/>
                        </a:rPr>
                        <a:t>$26,355</a:t>
                      </a:r>
                    </a:p>
                  </a:txBody>
                  <a:tcPr marL="33289" marR="33289" marT="9511" marB="9511" anchor="ctr">
                    <a:lnL w="7620" cap="flat" cmpd="sng" algn="ctr">
                      <a:solidFill>
                        <a:srgbClr val="E6E6E6"/>
                      </a:solidFill>
                      <a:prstDash val="solid"/>
                      <a:round/>
                      <a:headEnd type="none" w="med" len="med"/>
                      <a:tailEnd type="none" w="med" len="med"/>
                    </a:lnL>
                    <a:lnR w="7620" cap="flat" cmpd="sng" algn="ctr">
                      <a:solidFill>
                        <a:srgbClr val="E6E6E6"/>
                      </a:solidFill>
                      <a:prstDash val="solid"/>
                      <a:round/>
                      <a:headEnd type="none" w="med" len="med"/>
                      <a:tailEnd type="none" w="med" len="med"/>
                    </a:lnR>
                    <a:lnT w="7620" cap="flat" cmpd="sng" algn="ctr">
                      <a:solidFill>
                        <a:srgbClr val="E6E6E6"/>
                      </a:solidFill>
                      <a:prstDash val="solid"/>
                      <a:round/>
                      <a:headEnd type="none" w="med" len="med"/>
                      <a:tailEnd type="none" w="med" len="med"/>
                    </a:lnT>
                    <a:lnB w="7620" cap="flat" cmpd="sng" algn="ctr">
                      <a:solidFill>
                        <a:srgbClr val="E6E6E6"/>
                      </a:solidFill>
                      <a:prstDash val="solid"/>
                      <a:round/>
                      <a:headEnd type="none" w="med" len="med"/>
                      <a:tailEnd type="none" w="med" len="med"/>
                    </a:lnB>
                    <a:solidFill>
                      <a:srgbClr val="FCFCFC"/>
                    </a:solidFill>
                  </a:tcPr>
                </a:tc>
                <a:tc>
                  <a:txBody>
                    <a:bodyPr/>
                    <a:lstStyle/>
                    <a:p>
                      <a:r>
                        <a:rPr lang="en-US" sz="1600">
                          <a:effectLst/>
                        </a:rPr>
                        <a:t>$72,212</a:t>
                      </a:r>
                    </a:p>
                  </a:txBody>
                  <a:tcPr marL="33289" marR="33289" marT="9511" marB="9511" anchor="ctr">
                    <a:lnL w="7620" cap="flat" cmpd="sng" algn="ctr">
                      <a:solidFill>
                        <a:srgbClr val="E6E6E6"/>
                      </a:solidFill>
                      <a:prstDash val="solid"/>
                      <a:round/>
                      <a:headEnd type="none" w="med" len="med"/>
                      <a:tailEnd type="none" w="med" len="med"/>
                    </a:lnL>
                    <a:lnR w="7620" cap="flat" cmpd="sng" algn="ctr">
                      <a:solidFill>
                        <a:srgbClr val="E6E6E6"/>
                      </a:solidFill>
                      <a:prstDash val="solid"/>
                      <a:round/>
                      <a:headEnd type="none" w="med" len="med"/>
                      <a:tailEnd type="none" w="med" len="med"/>
                    </a:lnR>
                    <a:lnT w="7620" cap="flat" cmpd="sng" algn="ctr">
                      <a:solidFill>
                        <a:srgbClr val="E6E6E6"/>
                      </a:solidFill>
                      <a:prstDash val="solid"/>
                      <a:round/>
                      <a:headEnd type="none" w="med" len="med"/>
                      <a:tailEnd type="none" w="med" len="med"/>
                    </a:lnT>
                    <a:lnB w="7620" cap="flat" cmpd="sng" algn="ctr">
                      <a:solidFill>
                        <a:srgbClr val="E6E6E6"/>
                      </a:solidFill>
                      <a:prstDash val="solid"/>
                      <a:round/>
                      <a:headEnd type="none" w="med" len="med"/>
                      <a:tailEnd type="none" w="med" len="med"/>
                    </a:lnB>
                    <a:solidFill>
                      <a:srgbClr val="FCFCFC"/>
                    </a:solidFill>
                  </a:tcPr>
                </a:tc>
                <a:extLst>
                  <a:ext uri="{0D108BD9-81ED-4DB2-BD59-A6C34878D82A}">
                    <a16:rowId xmlns:a16="http://schemas.microsoft.com/office/drawing/2014/main" val="4023983910"/>
                  </a:ext>
                </a:extLst>
              </a:tr>
              <a:tr h="725223">
                <a:tc>
                  <a:txBody>
                    <a:bodyPr/>
                    <a:lstStyle/>
                    <a:p>
                      <a:r>
                        <a:rPr lang="en-US" sz="1600">
                          <a:effectLst/>
                        </a:rPr>
                        <a:t>90%</a:t>
                      </a:r>
                    </a:p>
                  </a:txBody>
                  <a:tcPr marL="33289" marR="33289" marT="9511" marB="9511" anchor="ctr">
                    <a:lnL w="7620" cap="flat" cmpd="sng" algn="ctr">
                      <a:solidFill>
                        <a:srgbClr val="E6E6E6"/>
                      </a:solidFill>
                      <a:prstDash val="solid"/>
                      <a:round/>
                      <a:headEnd type="none" w="med" len="med"/>
                      <a:tailEnd type="none" w="med" len="med"/>
                    </a:lnL>
                    <a:lnR w="7620" cap="flat" cmpd="sng" algn="ctr">
                      <a:solidFill>
                        <a:srgbClr val="E6E6E6"/>
                      </a:solidFill>
                      <a:prstDash val="solid"/>
                      <a:round/>
                      <a:headEnd type="none" w="med" len="med"/>
                      <a:tailEnd type="none" w="med" len="med"/>
                    </a:lnR>
                    <a:lnT w="7620" cap="flat" cmpd="sng" algn="ctr">
                      <a:solidFill>
                        <a:srgbClr val="E6E6E6"/>
                      </a:solidFill>
                      <a:prstDash val="solid"/>
                      <a:round/>
                      <a:headEnd type="none" w="med" len="med"/>
                      <a:tailEnd type="none" w="med" len="med"/>
                    </a:lnT>
                    <a:lnB w="7620" cap="flat" cmpd="sng" algn="ctr">
                      <a:solidFill>
                        <a:srgbClr val="E6E6E6"/>
                      </a:solidFill>
                      <a:prstDash val="solid"/>
                      <a:round/>
                      <a:headEnd type="none" w="med" len="med"/>
                      <a:tailEnd type="none" w="med" len="med"/>
                    </a:lnB>
                    <a:solidFill>
                      <a:srgbClr val="FCFCFC"/>
                    </a:solidFill>
                  </a:tcPr>
                </a:tc>
                <a:tc>
                  <a:txBody>
                    <a:bodyPr/>
                    <a:lstStyle/>
                    <a:p>
                      <a:r>
                        <a:rPr lang="en-US" sz="1600">
                          <a:effectLst/>
                        </a:rPr>
                        <a:t>95%</a:t>
                      </a:r>
                    </a:p>
                  </a:txBody>
                  <a:tcPr marL="33289" marR="33289" marT="9511" marB="9511" anchor="ctr">
                    <a:lnL w="7620" cap="flat" cmpd="sng" algn="ctr">
                      <a:solidFill>
                        <a:srgbClr val="E6E6E6"/>
                      </a:solidFill>
                      <a:prstDash val="solid"/>
                      <a:round/>
                      <a:headEnd type="none" w="med" len="med"/>
                      <a:tailEnd type="none" w="med" len="med"/>
                    </a:lnL>
                    <a:lnR w="7620" cap="flat" cmpd="sng" algn="ctr">
                      <a:solidFill>
                        <a:srgbClr val="E6E6E6"/>
                      </a:solidFill>
                      <a:prstDash val="solid"/>
                      <a:round/>
                      <a:headEnd type="none" w="med" len="med"/>
                      <a:tailEnd type="none" w="med" len="med"/>
                    </a:lnR>
                    <a:lnT w="7620" cap="flat" cmpd="sng" algn="ctr">
                      <a:solidFill>
                        <a:srgbClr val="E6E6E6"/>
                      </a:solidFill>
                      <a:prstDash val="solid"/>
                      <a:round/>
                      <a:headEnd type="none" w="med" len="med"/>
                      <a:tailEnd type="none" w="med" len="med"/>
                    </a:lnT>
                    <a:lnB w="7620" cap="flat" cmpd="sng" algn="ctr">
                      <a:solidFill>
                        <a:srgbClr val="E6E6E6"/>
                      </a:solidFill>
                      <a:prstDash val="solid"/>
                      <a:round/>
                      <a:headEnd type="none" w="med" len="med"/>
                      <a:tailEnd type="none" w="med" len="med"/>
                    </a:lnB>
                    <a:solidFill>
                      <a:srgbClr val="FCFCFC"/>
                    </a:solidFill>
                  </a:tcPr>
                </a:tc>
                <a:tc>
                  <a:txBody>
                    <a:bodyPr/>
                    <a:lstStyle/>
                    <a:p>
                      <a:r>
                        <a:rPr lang="en-US" sz="1600">
                          <a:effectLst/>
                        </a:rPr>
                        <a:t>$14,651</a:t>
                      </a:r>
                    </a:p>
                  </a:txBody>
                  <a:tcPr marL="33289" marR="33289" marT="9511" marB="9511" anchor="ctr">
                    <a:lnL w="7620" cap="flat" cmpd="sng" algn="ctr">
                      <a:solidFill>
                        <a:srgbClr val="E6E6E6"/>
                      </a:solidFill>
                      <a:prstDash val="solid"/>
                      <a:round/>
                      <a:headEnd type="none" w="med" len="med"/>
                      <a:tailEnd type="none" w="med" len="med"/>
                    </a:lnL>
                    <a:lnR w="7620" cap="flat" cmpd="sng" algn="ctr">
                      <a:solidFill>
                        <a:srgbClr val="E6E6E6"/>
                      </a:solidFill>
                      <a:prstDash val="solid"/>
                      <a:round/>
                      <a:headEnd type="none" w="med" len="med"/>
                      <a:tailEnd type="none" w="med" len="med"/>
                    </a:lnR>
                    <a:lnT w="7620" cap="flat" cmpd="sng" algn="ctr">
                      <a:solidFill>
                        <a:srgbClr val="E6E6E6"/>
                      </a:solidFill>
                      <a:prstDash val="solid"/>
                      <a:round/>
                      <a:headEnd type="none" w="med" len="med"/>
                      <a:tailEnd type="none" w="med" len="med"/>
                    </a:lnT>
                    <a:lnB w="7620" cap="flat" cmpd="sng" algn="ctr">
                      <a:solidFill>
                        <a:srgbClr val="E6E6E6"/>
                      </a:solidFill>
                      <a:prstDash val="solid"/>
                      <a:round/>
                      <a:headEnd type="none" w="med" len="med"/>
                      <a:tailEnd type="none" w="med" len="med"/>
                    </a:lnB>
                    <a:solidFill>
                      <a:srgbClr val="FCFCFC"/>
                    </a:solidFill>
                  </a:tcPr>
                </a:tc>
                <a:tc>
                  <a:txBody>
                    <a:bodyPr/>
                    <a:lstStyle/>
                    <a:p>
                      <a:r>
                        <a:rPr lang="en-US" sz="1600">
                          <a:effectLst/>
                        </a:rPr>
                        <a:t>$26,355</a:t>
                      </a:r>
                    </a:p>
                  </a:txBody>
                  <a:tcPr marL="33289" marR="33289" marT="9511" marB="9511" anchor="ctr">
                    <a:lnL w="7620" cap="flat" cmpd="sng" algn="ctr">
                      <a:solidFill>
                        <a:srgbClr val="E6E6E6"/>
                      </a:solidFill>
                      <a:prstDash val="solid"/>
                      <a:round/>
                      <a:headEnd type="none" w="med" len="med"/>
                      <a:tailEnd type="none" w="med" len="med"/>
                    </a:lnL>
                    <a:lnR w="7620" cap="flat" cmpd="sng" algn="ctr">
                      <a:solidFill>
                        <a:srgbClr val="E6E6E6"/>
                      </a:solidFill>
                      <a:prstDash val="solid"/>
                      <a:round/>
                      <a:headEnd type="none" w="med" len="med"/>
                      <a:tailEnd type="none" w="med" len="med"/>
                    </a:lnR>
                    <a:lnT w="7620" cap="flat" cmpd="sng" algn="ctr">
                      <a:solidFill>
                        <a:srgbClr val="E6E6E6"/>
                      </a:solidFill>
                      <a:prstDash val="solid"/>
                      <a:round/>
                      <a:headEnd type="none" w="med" len="med"/>
                      <a:tailEnd type="none" w="med" len="med"/>
                    </a:lnT>
                    <a:lnB w="7620" cap="flat" cmpd="sng" algn="ctr">
                      <a:solidFill>
                        <a:srgbClr val="E6E6E6"/>
                      </a:solidFill>
                      <a:prstDash val="solid"/>
                      <a:round/>
                      <a:headEnd type="none" w="med" len="med"/>
                      <a:tailEnd type="none" w="med" len="med"/>
                    </a:lnB>
                    <a:solidFill>
                      <a:srgbClr val="FCFCFC"/>
                    </a:solidFill>
                  </a:tcPr>
                </a:tc>
                <a:extLst>
                  <a:ext uri="{0D108BD9-81ED-4DB2-BD59-A6C34878D82A}">
                    <a16:rowId xmlns:a16="http://schemas.microsoft.com/office/drawing/2014/main" val="571581691"/>
                  </a:ext>
                </a:extLst>
              </a:tr>
              <a:tr h="725223">
                <a:tc>
                  <a:txBody>
                    <a:bodyPr/>
                    <a:lstStyle/>
                    <a:p>
                      <a:r>
                        <a:rPr lang="en-US" sz="1600">
                          <a:effectLst/>
                        </a:rPr>
                        <a:t>70%</a:t>
                      </a:r>
                    </a:p>
                  </a:txBody>
                  <a:tcPr marL="33289" marR="33289" marT="9511" marB="9511" anchor="ctr">
                    <a:lnL w="7620" cap="flat" cmpd="sng" algn="ctr">
                      <a:solidFill>
                        <a:srgbClr val="E6E6E6"/>
                      </a:solidFill>
                      <a:prstDash val="solid"/>
                      <a:round/>
                      <a:headEnd type="none" w="med" len="med"/>
                      <a:tailEnd type="none" w="med" len="med"/>
                    </a:lnL>
                    <a:lnR w="7620" cap="flat" cmpd="sng" algn="ctr">
                      <a:solidFill>
                        <a:srgbClr val="E6E6E6"/>
                      </a:solidFill>
                      <a:prstDash val="solid"/>
                      <a:round/>
                      <a:headEnd type="none" w="med" len="med"/>
                      <a:tailEnd type="none" w="med" len="med"/>
                    </a:lnR>
                    <a:lnT w="7620" cap="flat" cmpd="sng" algn="ctr">
                      <a:solidFill>
                        <a:srgbClr val="E6E6E6"/>
                      </a:solidFill>
                      <a:prstDash val="solid"/>
                      <a:round/>
                      <a:headEnd type="none" w="med" len="med"/>
                      <a:tailEnd type="none" w="med" len="med"/>
                    </a:lnT>
                    <a:lnB w="7620" cap="flat" cmpd="sng" algn="ctr">
                      <a:solidFill>
                        <a:srgbClr val="E6E6E6"/>
                      </a:solidFill>
                      <a:prstDash val="solid"/>
                      <a:round/>
                      <a:headEnd type="none" w="med" len="med"/>
                      <a:tailEnd type="none" w="med" len="med"/>
                    </a:lnB>
                    <a:solidFill>
                      <a:srgbClr val="FCFCFC"/>
                    </a:solidFill>
                  </a:tcPr>
                </a:tc>
                <a:tc>
                  <a:txBody>
                    <a:bodyPr/>
                    <a:lstStyle/>
                    <a:p>
                      <a:r>
                        <a:rPr lang="en-US" sz="1600">
                          <a:effectLst/>
                        </a:rPr>
                        <a:t>90%</a:t>
                      </a:r>
                    </a:p>
                  </a:txBody>
                  <a:tcPr marL="33289" marR="33289" marT="9511" marB="9511" anchor="ctr">
                    <a:lnL w="7620" cap="flat" cmpd="sng" algn="ctr">
                      <a:solidFill>
                        <a:srgbClr val="E6E6E6"/>
                      </a:solidFill>
                      <a:prstDash val="solid"/>
                      <a:round/>
                      <a:headEnd type="none" w="med" len="med"/>
                      <a:tailEnd type="none" w="med" len="med"/>
                    </a:lnL>
                    <a:lnR w="7620" cap="flat" cmpd="sng" algn="ctr">
                      <a:solidFill>
                        <a:srgbClr val="E6E6E6"/>
                      </a:solidFill>
                      <a:prstDash val="solid"/>
                      <a:round/>
                      <a:headEnd type="none" w="med" len="med"/>
                      <a:tailEnd type="none" w="med" len="med"/>
                    </a:lnR>
                    <a:lnT w="7620" cap="flat" cmpd="sng" algn="ctr">
                      <a:solidFill>
                        <a:srgbClr val="E6E6E6"/>
                      </a:solidFill>
                      <a:prstDash val="solid"/>
                      <a:round/>
                      <a:headEnd type="none" w="med" len="med"/>
                      <a:tailEnd type="none" w="med" len="med"/>
                    </a:lnT>
                    <a:lnB w="7620" cap="flat" cmpd="sng" algn="ctr">
                      <a:solidFill>
                        <a:srgbClr val="E6E6E6"/>
                      </a:solidFill>
                      <a:prstDash val="solid"/>
                      <a:round/>
                      <a:headEnd type="none" w="med" len="med"/>
                      <a:tailEnd type="none" w="med" len="med"/>
                    </a:lnB>
                    <a:solidFill>
                      <a:srgbClr val="FCFCFC"/>
                    </a:solidFill>
                  </a:tcPr>
                </a:tc>
                <a:tc>
                  <a:txBody>
                    <a:bodyPr/>
                    <a:lstStyle/>
                    <a:p>
                      <a:r>
                        <a:rPr lang="en-US" sz="1600">
                          <a:effectLst/>
                        </a:rPr>
                        <a:t>$3,776</a:t>
                      </a:r>
                    </a:p>
                  </a:txBody>
                  <a:tcPr marL="33289" marR="33289" marT="9511" marB="9511" anchor="ctr">
                    <a:lnL w="7620" cap="flat" cmpd="sng" algn="ctr">
                      <a:solidFill>
                        <a:srgbClr val="E6E6E6"/>
                      </a:solidFill>
                      <a:prstDash val="solid"/>
                      <a:round/>
                      <a:headEnd type="none" w="med" len="med"/>
                      <a:tailEnd type="none" w="med" len="med"/>
                    </a:lnL>
                    <a:lnR w="7620" cap="flat" cmpd="sng" algn="ctr">
                      <a:solidFill>
                        <a:srgbClr val="E6E6E6"/>
                      </a:solidFill>
                      <a:prstDash val="solid"/>
                      <a:round/>
                      <a:headEnd type="none" w="med" len="med"/>
                      <a:tailEnd type="none" w="med" len="med"/>
                    </a:lnR>
                    <a:lnT w="7620" cap="flat" cmpd="sng" algn="ctr">
                      <a:solidFill>
                        <a:srgbClr val="E6E6E6"/>
                      </a:solidFill>
                      <a:prstDash val="solid"/>
                      <a:round/>
                      <a:headEnd type="none" w="med" len="med"/>
                      <a:tailEnd type="none" w="med" len="med"/>
                    </a:lnT>
                    <a:lnB w="7620" cap="flat" cmpd="sng" algn="ctr">
                      <a:solidFill>
                        <a:srgbClr val="E6E6E6"/>
                      </a:solidFill>
                      <a:prstDash val="solid"/>
                      <a:round/>
                      <a:headEnd type="none" w="med" len="med"/>
                      <a:tailEnd type="none" w="med" len="med"/>
                    </a:lnB>
                    <a:solidFill>
                      <a:srgbClr val="FCFCFC"/>
                    </a:solidFill>
                  </a:tcPr>
                </a:tc>
                <a:tc>
                  <a:txBody>
                    <a:bodyPr/>
                    <a:lstStyle/>
                    <a:p>
                      <a:r>
                        <a:rPr lang="en-US" sz="1600">
                          <a:effectLst/>
                        </a:rPr>
                        <a:t>$14,651</a:t>
                      </a:r>
                    </a:p>
                  </a:txBody>
                  <a:tcPr marL="33289" marR="33289" marT="9511" marB="9511" anchor="ctr">
                    <a:lnL w="7620" cap="flat" cmpd="sng" algn="ctr">
                      <a:solidFill>
                        <a:srgbClr val="E6E6E6"/>
                      </a:solidFill>
                      <a:prstDash val="solid"/>
                      <a:round/>
                      <a:headEnd type="none" w="med" len="med"/>
                      <a:tailEnd type="none" w="med" len="med"/>
                    </a:lnL>
                    <a:lnR w="7620" cap="flat" cmpd="sng" algn="ctr">
                      <a:solidFill>
                        <a:srgbClr val="E6E6E6"/>
                      </a:solidFill>
                      <a:prstDash val="solid"/>
                      <a:round/>
                      <a:headEnd type="none" w="med" len="med"/>
                      <a:tailEnd type="none" w="med" len="med"/>
                    </a:lnR>
                    <a:lnT w="7620" cap="flat" cmpd="sng" algn="ctr">
                      <a:solidFill>
                        <a:srgbClr val="E6E6E6"/>
                      </a:solidFill>
                      <a:prstDash val="solid"/>
                      <a:round/>
                      <a:headEnd type="none" w="med" len="med"/>
                      <a:tailEnd type="none" w="med" len="med"/>
                    </a:lnT>
                    <a:lnB w="7620" cap="flat" cmpd="sng" algn="ctr">
                      <a:solidFill>
                        <a:srgbClr val="E6E6E6"/>
                      </a:solidFill>
                      <a:prstDash val="solid"/>
                      <a:round/>
                      <a:headEnd type="none" w="med" len="med"/>
                      <a:tailEnd type="none" w="med" len="med"/>
                    </a:lnB>
                    <a:solidFill>
                      <a:srgbClr val="FCFCFC"/>
                    </a:solidFill>
                  </a:tcPr>
                </a:tc>
                <a:extLst>
                  <a:ext uri="{0D108BD9-81ED-4DB2-BD59-A6C34878D82A}">
                    <a16:rowId xmlns:a16="http://schemas.microsoft.com/office/drawing/2014/main" val="2140585583"/>
                  </a:ext>
                </a:extLst>
              </a:tr>
              <a:tr h="725223">
                <a:tc>
                  <a:txBody>
                    <a:bodyPr/>
                    <a:lstStyle/>
                    <a:p>
                      <a:r>
                        <a:rPr lang="en-US" sz="1600">
                          <a:effectLst/>
                        </a:rPr>
                        <a:t>0</a:t>
                      </a:r>
                    </a:p>
                  </a:txBody>
                  <a:tcPr marL="33289" marR="33289" marT="9511" marB="9511" anchor="ctr">
                    <a:lnL w="7620" cap="flat" cmpd="sng" algn="ctr">
                      <a:solidFill>
                        <a:srgbClr val="E6E6E6"/>
                      </a:solidFill>
                      <a:prstDash val="solid"/>
                      <a:round/>
                      <a:headEnd type="none" w="med" len="med"/>
                      <a:tailEnd type="none" w="med" len="med"/>
                    </a:lnL>
                    <a:lnR w="7620" cap="flat" cmpd="sng" algn="ctr">
                      <a:solidFill>
                        <a:srgbClr val="E6E6E6"/>
                      </a:solidFill>
                      <a:prstDash val="solid"/>
                      <a:round/>
                      <a:headEnd type="none" w="med" len="med"/>
                      <a:tailEnd type="none" w="med" len="med"/>
                    </a:lnR>
                    <a:lnT w="7620" cap="flat" cmpd="sng" algn="ctr">
                      <a:solidFill>
                        <a:srgbClr val="E6E6E6"/>
                      </a:solidFill>
                      <a:prstDash val="solid"/>
                      <a:round/>
                      <a:headEnd type="none" w="med" len="med"/>
                      <a:tailEnd type="none" w="med" len="med"/>
                    </a:lnT>
                    <a:lnB w="7620" cap="flat" cmpd="sng" algn="ctr">
                      <a:solidFill>
                        <a:srgbClr val="E6E6E6"/>
                      </a:solidFill>
                      <a:prstDash val="solid"/>
                      <a:round/>
                      <a:headEnd type="none" w="med" len="med"/>
                      <a:tailEnd type="none" w="med" len="med"/>
                    </a:lnB>
                    <a:solidFill>
                      <a:srgbClr val="FCFCFC"/>
                    </a:solidFill>
                  </a:tcPr>
                </a:tc>
                <a:tc>
                  <a:txBody>
                    <a:bodyPr/>
                    <a:lstStyle/>
                    <a:p>
                      <a:r>
                        <a:rPr lang="en-US" sz="1600">
                          <a:effectLst/>
                        </a:rPr>
                        <a:t>50%</a:t>
                      </a:r>
                    </a:p>
                  </a:txBody>
                  <a:tcPr marL="33289" marR="33289" marT="9511" marB="9511" anchor="ctr">
                    <a:lnL w="7620" cap="flat" cmpd="sng" algn="ctr">
                      <a:solidFill>
                        <a:srgbClr val="E6E6E6"/>
                      </a:solidFill>
                      <a:prstDash val="solid"/>
                      <a:round/>
                      <a:headEnd type="none" w="med" len="med"/>
                      <a:tailEnd type="none" w="med" len="med"/>
                    </a:lnL>
                    <a:lnR w="7620" cap="flat" cmpd="sng" algn="ctr">
                      <a:solidFill>
                        <a:srgbClr val="E6E6E6"/>
                      </a:solidFill>
                      <a:prstDash val="solid"/>
                      <a:round/>
                      <a:headEnd type="none" w="med" len="med"/>
                      <a:tailEnd type="none" w="med" len="med"/>
                    </a:lnR>
                    <a:lnT w="7620" cap="flat" cmpd="sng" algn="ctr">
                      <a:solidFill>
                        <a:srgbClr val="E6E6E6"/>
                      </a:solidFill>
                      <a:prstDash val="solid"/>
                      <a:round/>
                      <a:headEnd type="none" w="med" len="med"/>
                      <a:tailEnd type="none" w="med" len="med"/>
                    </a:lnT>
                    <a:lnB w="7620" cap="flat" cmpd="sng" algn="ctr">
                      <a:solidFill>
                        <a:srgbClr val="E6E6E6"/>
                      </a:solidFill>
                      <a:prstDash val="solid"/>
                      <a:round/>
                      <a:headEnd type="none" w="med" len="med"/>
                      <a:tailEnd type="none" w="med" len="med"/>
                    </a:lnB>
                    <a:solidFill>
                      <a:srgbClr val="FCFCFC"/>
                    </a:solidFill>
                  </a:tcPr>
                </a:tc>
                <a:tc>
                  <a:txBody>
                    <a:bodyPr/>
                    <a:lstStyle/>
                    <a:p>
                      <a:r>
                        <a:rPr lang="en-US" sz="1600">
                          <a:effectLst/>
                        </a:rPr>
                        <a:t>0</a:t>
                      </a:r>
                    </a:p>
                  </a:txBody>
                  <a:tcPr marL="33289" marR="33289" marT="9511" marB="9511" anchor="ctr">
                    <a:lnL w="7620" cap="flat" cmpd="sng" algn="ctr">
                      <a:solidFill>
                        <a:srgbClr val="E6E6E6"/>
                      </a:solidFill>
                      <a:prstDash val="solid"/>
                      <a:round/>
                      <a:headEnd type="none" w="med" len="med"/>
                      <a:tailEnd type="none" w="med" len="med"/>
                    </a:lnL>
                    <a:lnR w="7620" cap="flat" cmpd="sng" algn="ctr">
                      <a:solidFill>
                        <a:srgbClr val="E6E6E6"/>
                      </a:solidFill>
                      <a:prstDash val="solid"/>
                      <a:round/>
                      <a:headEnd type="none" w="med" len="med"/>
                      <a:tailEnd type="none" w="med" len="med"/>
                    </a:lnR>
                    <a:lnT w="7620" cap="flat" cmpd="sng" algn="ctr">
                      <a:solidFill>
                        <a:srgbClr val="E6E6E6"/>
                      </a:solidFill>
                      <a:prstDash val="solid"/>
                      <a:round/>
                      <a:headEnd type="none" w="med" len="med"/>
                      <a:tailEnd type="none" w="med" len="med"/>
                    </a:lnT>
                    <a:lnB w="7620" cap="flat" cmpd="sng" algn="ctr">
                      <a:solidFill>
                        <a:srgbClr val="E6E6E6"/>
                      </a:solidFill>
                      <a:prstDash val="solid"/>
                      <a:round/>
                      <a:headEnd type="none" w="med" len="med"/>
                      <a:tailEnd type="none" w="med" len="med"/>
                    </a:lnB>
                    <a:solidFill>
                      <a:srgbClr val="FCFCFC"/>
                    </a:solidFill>
                  </a:tcPr>
                </a:tc>
                <a:tc>
                  <a:txBody>
                    <a:bodyPr/>
                    <a:lstStyle/>
                    <a:p>
                      <a:r>
                        <a:rPr lang="en-US" sz="1600" dirty="0">
                          <a:effectLst/>
                        </a:rPr>
                        <a:t>$1,317</a:t>
                      </a:r>
                    </a:p>
                  </a:txBody>
                  <a:tcPr marL="33289" marR="33289" marT="9511" marB="9511" anchor="ctr">
                    <a:lnL w="7620" cap="flat" cmpd="sng" algn="ctr">
                      <a:solidFill>
                        <a:srgbClr val="E6E6E6"/>
                      </a:solidFill>
                      <a:prstDash val="solid"/>
                      <a:round/>
                      <a:headEnd type="none" w="med" len="med"/>
                      <a:tailEnd type="none" w="med" len="med"/>
                    </a:lnL>
                    <a:lnR w="7620" cap="flat" cmpd="sng" algn="ctr">
                      <a:solidFill>
                        <a:srgbClr val="E6E6E6"/>
                      </a:solidFill>
                      <a:prstDash val="solid"/>
                      <a:round/>
                      <a:headEnd type="none" w="med" len="med"/>
                      <a:tailEnd type="none" w="med" len="med"/>
                    </a:lnR>
                    <a:lnT w="7620" cap="flat" cmpd="sng" algn="ctr">
                      <a:solidFill>
                        <a:srgbClr val="E6E6E6"/>
                      </a:solidFill>
                      <a:prstDash val="solid"/>
                      <a:round/>
                      <a:headEnd type="none" w="med" len="med"/>
                      <a:tailEnd type="none" w="med" len="med"/>
                    </a:lnT>
                    <a:lnB w="7620" cap="flat" cmpd="sng" algn="ctr">
                      <a:solidFill>
                        <a:srgbClr val="E6E6E6"/>
                      </a:solidFill>
                      <a:prstDash val="solid"/>
                      <a:round/>
                      <a:headEnd type="none" w="med" len="med"/>
                      <a:tailEnd type="none" w="med" len="med"/>
                    </a:lnB>
                    <a:solidFill>
                      <a:srgbClr val="FCFCFC"/>
                    </a:solidFill>
                  </a:tcPr>
                </a:tc>
                <a:extLst>
                  <a:ext uri="{0D108BD9-81ED-4DB2-BD59-A6C34878D82A}">
                    <a16:rowId xmlns:a16="http://schemas.microsoft.com/office/drawing/2014/main" val="1859253362"/>
                  </a:ext>
                </a:extLst>
              </a:tr>
            </a:tbl>
          </a:graphicData>
        </a:graphic>
      </p:graphicFrame>
    </p:spTree>
    <p:extLst>
      <p:ext uri="{BB962C8B-B14F-4D97-AF65-F5344CB8AC3E}">
        <p14:creationId xmlns:p14="http://schemas.microsoft.com/office/powerpoint/2010/main" val="18299672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Low spenders (bottom 50%)</a:t>
            </a:r>
            <a:endParaRPr lang="en-US" dirty="0"/>
          </a:p>
        </p:txBody>
      </p:sp>
      <p:sp>
        <p:nvSpPr>
          <p:cNvPr id="3" name="Content Placeholder 2"/>
          <p:cNvSpPr>
            <a:spLocks noGrp="1"/>
          </p:cNvSpPr>
          <p:nvPr>
            <p:ph idx="1"/>
          </p:nvPr>
        </p:nvSpPr>
        <p:spPr/>
        <p:txBody>
          <a:bodyPr/>
          <a:lstStyle/>
          <a:p>
            <a:r>
              <a:rPr lang="en-US" dirty="0"/>
              <a:t>In any given year, half the non-institutionalized population is barely touching the medical system.  </a:t>
            </a:r>
            <a:endParaRPr lang="en-US" dirty="0" smtClean="0"/>
          </a:p>
          <a:p>
            <a:r>
              <a:rPr lang="en-US" dirty="0" smtClean="0"/>
              <a:t>Benefit </a:t>
            </a:r>
            <a:r>
              <a:rPr lang="en-US" dirty="0"/>
              <a:t>design indifferent as either they are not using any services so no theoretical cost sharing </a:t>
            </a:r>
            <a:r>
              <a:rPr lang="en-US" dirty="0" smtClean="0"/>
              <a:t>applies</a:t>
            </a:r>
          </a:p>
          <a:p>
            <a:pPr lvl="1"/>
            <a:r>
              <a:rPr lang="en-US" dirty="0" smtClean="0"/>
              <a:t>the </a:t>
            </a:r>
            <a:r>
              <a:rPr lang="en-US" dirty="0"/>
              <a:t>few services that they do use are already exempted from cost-sharing (flu shots</a:t>
            </a:r>
            <a:r>
              <a:rPr lang="en-US" dirty="0" smtClean="0"/>
              <a:t>)</a:t>
            </a:r>
          </a:p>
          <a:p>
            <a:pPr lvl="1"/>
            <a:r>
              <a:rPr lang="en-US" dirty="0" smtClean="0"/>
              <a:t>the </a:t>
            </a:r>
            <a:r>
              <a:rPr lang="en-US" dirty="0"/>
              <a:t>plans that they are offered have high enough cost-sharing that </a:t>
            </a:r>
            <a:r>
              <a:rPr lang="en-US" dirty="0" smtClean="0"/>
              <a:t>there is no difference to them </a:t>
            </a:r>
            <a:r>
              <a:rPr lang="en-US" dirty="0"/>
              <a:t>between a $500 deductible and a $5000 </a:t>
            </a:r>
            <a:r>
              <a:rPr lang="en-US" dirty="0" smtClean="0"/>
              <a:t>deductible</a:t>
            </a:r>
            <a:endParaRPr lang="en-US" dirty="0"/>
          </a:p>
        </p:txBody>
      </p:sp>
    </p:spTree>
    <p:extLst>
      <p:ext uri="{BB962C8B-B14F-4D97-AF65-F5344CB8AC3E}">
        <p14:creationId xmlns:p14="http://schemas.microsoft.com/office/powerpoint/2010/main" val="259985505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 spenders (top 10%)</a:t>
            </a:r>
            <a:endParaRPr lang="en-US" dirty="0"/>
          </a:p>
        </p:txBody>
      </p:sp>
      <p:sp>
        <p:nvSpPr>
          <p:cNvPr id="3" name="Content Placeholder 2"/>
          <p:cNvSpPr>
            <a:spLocks noGrp="1"/>
          </p:cNvSpPr>
          <p:nvPr>
            <p:ph idx="1"/>
          </p:nvPr>
        </p:nvSpPr>
        <p:spPr/>
        <p:txBody>
          <a:bodyPr/>
          <a:lstStyle/>
          <a:p>
            <a:r>
              <a:rPr lang="en-US" dirty="0"/>
              <a:t>Someone who knows that they have a $75,000 per year condition will not be influenced directly by cost sharing tweaks for one plan that is a little heavier on deductible while another plan is heavier on coinsurance.  </a:t>
            </a:r>
            <a:endParaRPr lang="en-US" dirty="0" smtClean="0"/>
          </a:p>
          <a:p>
            <a:r>
              <a:rPr lang="en-US" dirty="0" smtClean="0"/>
              <a:t>In </a:t>
            </a:r>
            <a:r>
              <a:rPr lang="en-US" dirty="0"/>
              <a:t>either plan, they are extremely likely to hit out of pocket maximums and the difference in benefit design will only be on cash flow and cognitive complexity.</a:t>
            </a:r>
          </a:p>
        </p:txBody>
      </p:sp>
    </p:spTree>
    <p:extLst>
      <p:ext uri="{BB962C8B-B14F-4D97-AF65-F5344CB8AC3E}">
        <p14:creationId xmlns:p14="http://schemas.microsoft.com/office/powerpoint/2010/main" val="63662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Dieleman</a:t>
            </a:r>
            <a:r>
              <a:rPr lang="en-US" dirty="0"/>
              <a:t>, J. L., </a:t>
            </a:r>
            <a:r>
              <a:rPr lang="en-US" dirty="0" smtClean="0"/>
              <a:t>et a;. </a:t>
            </a:r>
            <a:r>
              <a:rPr lang="en-US" dirty="0"/>
              <a:t>(2017). Factors associated with increases in US health care spending, 1996-2013</a:t>
            </a:r>
            <a:r>
              <a:rPr lang="en-US" dirty="0" smtClean="0"/>
              <a:t>.</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Annual </a:t>
            </a:r>
            <a:r>
              <a:rPr lang="en-US" dirty="0"/>
              <a:t>health care spending on inpatient, ambulatory, retail pharmaceutical, nursing facility, emergency department, and dental care increased by $933.5 billion between 1996 and 2013, from $1.2 trillion to $2.1 trillion. </a:t>
            </a:r>
            <a:endParaRPr lang="en-US" dirty="0" smtClean="0"/>
          </a:p>
          <a:p>
            <a:r>
              <a:rPr lang="en-US" dirty="0" smtClean="0"/>
              <a:t>5 factors in order of importance:</a:t>
            </a:r>
          </a:p>
          <a:p>
            <a:pPr lvl="1"/>
            <a:r>
              <a:rPr lang="en-US" dirty="0" smtClean="0"/>
              <a:t>Changes in service price and intensity were associated with a 50.0% (UI, 45.0%-55.0%), or $583.5 (UI, $525.2-$641.4) billion, spending increase.</a:t>
            </a:r>
          </a:p>
          <a:p>
            <a:pPr lvl="1"/>
            <a:r>
              <a:rPr lang="en-US" dirty="0"/>
              <a:t>I</a:t>
            </a:r>
            <a:r>
              <a:rPr lang="en-US" dirty="0" smtClean="0"/>
              <a:t>ncreases </a:t>
            </a:r>
            <a:r>
              <a:rPr lang="en-US" dirty="0"/>
              <a:t>in US population size were associated with a 23.1% (uncertainty interval [UI], 23.1%-23.1%), or $269.5 (UI, $269.0-$270.0) billion, spending </a:t>
            </a:r>
            <a:r>
              <a:rPr lang="en-US" dirty="0" smtClean="0"/>
              <a:t>increase</a:t>
            </a:r>
          </a:p>
          <a:p>
            <a:pPr lvl="1"/>
            <a:r>
              <a:rPr lang="en-US" dirty="0" smtClean="0"/>
              <a:t>aging </a:t>
            </a:r>
            <a:r>
              <a:rPr lang="en-US" dirty="0"/>
              <a:t>of the population was associated with an 11.6% (UI, 11.4%-11.8%), or $135.7 (UI, $133.3-$137.7) billion, spending </a:t>
            </a:r>
            <a:r>
              <a:rPr lang="en-US" dirty="0" smtClean="0"/>
              <a:t>increase</a:t>
            </a:r>
          </a:p>
          <a:p>
            <a:pPr lvl="1"/>
            <a:r>
              <a:rPr lang="en-US" dirty="0" smtClean="0"/>
              <a:t>Changes </a:t>
            </a:r>
            <a:r>
              <a:rPr lang="en-US" dirty="0"/>
              <a:t>in disease prevalence or incidence were associated with spending reductions of 2.4% (UI, 0.9%-3.8%), or $28.2 (UI, $10.5-$44.4) </a:t>
            </a:r>
            <a:r>
              <a:rPr lang="en-US" dirty="0" smtClean="0"/>
              <a:t>billion</a:t>
            </a:r>
          </a:p>
          <a:p>
            <a:pPr lvl="1"/>
            <a:r>
              <a:rPr lang="en-US" dirty="0"/>
              <a:t>C</a:t>
            </a:r>
            <a:r>
              <a:rPr lang="en-US" dirty="0" smtClean="0"/>
              <a:t>hanges </a:t>
            </a:r>
            <a:r>
              <a:rPr lang="en-US" dirty="0"/>
              <a:t>in service utilization were not associated with a statistically significant change in </a:t>
            </a:r>
            <a:r>
              <a:rPr lang="en-US" dirty="0" smtClean="0"/>
              <a:t>spending</a:t>
            </a:r>
            <a:r>
              <a:rPr lang="en-US" dirty="0"/>
              <a:t> </a:t>
            </a:r>
          </a:p>
        </p:txBody>
      </p:sp>
    </p:spTree>
    <p:extLst>
      <p:ext uri="{BB962C8B-B14F-4D97-AF65-F5344CB8AC3E}">
        <p14:creationId xmlns:p14="http://schemas.microsoft.com/office/powerpoint/2010/main" val="324702093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Medium high spenders (50% to 90%)</a:t>
            </a:r>
            <a:endParaRPr lang="en-US" dirty="0"/>
          </a:p>
        </p:txBody>
      </p:sp>
      <p:sp>
        <p:nvSpPr>
          <p:cNvPr id="3" name="Content Placeholder 2"/>
          <p:cNvSpPr>
            <a:spLocks noGrp="1"/>
          </p:cNvSpPr>
          <p:nvPr>
            <p:ph idx="1"/>
          </p:nvPr>
        </p:nvSpPr>
        <p:spPr/>
        <p:txBody>
          <a:bodyPr/>
          <a:lstStyle/>
          <a:p>
            <a:r>
              <a:rPr lang="en-US" dirty="0"/>
              <a:t>Cost-sharing is probably relevant retrospectively for individuals who are in the 50th to the 90%th percentile of spending.  </a:t>
            </a:r>
            <a:endParaRPr lang="en-US" dirty="0" smtClean="0"/>
          </a:p>
          <a:p>
            <a:r>
              <a:rPr lang="en-US" dirty="0" smtClean="0"/>
              <a:t>This group </a:t>
            </a:r>
            <a:r>
              <a:rPr lang="en-US" dirty="0"/>
              <a:t>has ~32% of all medical spending in the </a:t>
            </a:r>
            <a:r>
              <a:rPr lang="en-US" dirty="0" smtClean="0"/>
              <a:t>country.</a:t>
            </a:r>
            <a:r>
              <a:rPr lang="en-US" dirty="0"/>
              <a:t>  </a:t>
            </a:r>
            <a:endParaRPr lang="en-US" dirty="0" smtClean="0"/>
          </a:p>
          <a:p>
            <a:r>
              <a:rPr lang="en-US" dirty="0" smtClean="0"/>
              <a:t>If </a:t>
            </a:r>
            <a:r>
              <a:rPr lang="en-US" dirty="0"/>
              <a:t>we think that optimal cost-sharing design can do something to healthcare expenditures, this is where the squeeze will be.</a:t>
            </a:r>
          </a:p>
        </p:txBody>
      </p:sp>
    </p:spTree>
    <p:extLst>
      <p:ext uri="{BB962C8B-B14F-4D97-AF65-F5344CB8AC3E}">
        <p14:creationId xmlns:p14="http://schemas.microsoft.com/office/powerpoint/2010/main" val="107793431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insurance subsidies benefit consumers</a:t>
            </a:r>
            <a:endParaRPr lang="en-US" dirty="0"/>
          </a:p>
        </p:txBody>
      </p:sp>
      <p:sp>
        <p:nvSpPr>
          <p:cNvPr id="3" name="Content Placeholder 2"/>
          <p:cNvSpPr>
            <a:spLocks noGrp="1"/>
          </p:cNvSpPr>
          <p:nvPr>
            <p:ph idx="1"/>
          </p:nvPr>
        </p:nvSpPr>
        <p:spPr>
          <a:xfrm>
            <a:off x="829491" y="1825625"/>
            <a:ext cx="10515600" cy="4351338"/>
          </a:xfrm>
        </p:spPr>
        <p:txBody>
          <a:bodyPr>
            <a:normAutofit fontScale="92500" lnSpcReduction="10000"/>
          </a:bodyPr>
          <a:lstStyle/>
          <a:p>
            <a:r>
              <a:rPr lang="en-US" dirty="0" smtClean="0"/>
              <a:t>Consider two types of subsidy: Cost sharing reductions and premium reductions</a:t>
            </a:r>
          </a:p>
          <a:p>
            <a:r>
              <a:rPr lang="en-US" dirty="0" smtClean="0"/>
              <a:t>People </a:t>
            </a:r>
            <a:r>
              <a:rPr lang="en-US" dirty="0"/>
              <a:t>in the bottom 50% of the spending will more strongly benefit from a dollar in premium reducing subsidies than cost-sharing reductions.  </a:t>
            </a:r>
            <a:endParaRPr lang="en-US" dirty="0" smtClean="0"/>
          </a:p>
          <a:p>
            <a:r>
              <a:rPr lang="en-US" dirty="0" smtClean="0"/>
              <a:t>People </a:t>
            </a:r>
            <a:r>
              <a:rPr lang="en-US" dirty="0"/>
              <a:t>at the very top of the spending distribution are indifferent as to the form of assistance as they will get </a:t>
            </a:r>
            <a:r>
              <a:rPr lang="en-US" dirty="0" smtClean="0"/>
              <a:t>the full benefit either way</a:t>
            </a:r>
          </a:p>
          <a:p>
            <a:r>
              <a:rPr lang="en-US" dirty="0" smtClean="0"/>
              <a:t>It </a:t>
            </a:r>
            <a:r>
              <a:rPr lang="en-US" dirty="0"/>
              <a:t>is the people in between where a dollar spent in reducing maximum allowable deductibles instead of reducing premiums are in a complex situation.  </a:t>
            </a:r>
            <a:endParaRPr lang="en-US" dirty="0" smtClean="0"/>
          </a:p>
          <a:p>
            <a:pPr lvl="1"/>
            <a:r>
              <a:rPr lang="en-US" dirty="0" smtClean="0"/>
              <a:t>Someone </a:t>
            </a:r>
            <a:r>
              <a:rPr lang="en-US" dirty="0"/>
              <a:t>who has $5,000 in deductible eligible claims will be better off if maximum deductible is reduced from $5,200 to $4,500.  They are no better off if maximum allowed deductible is reduced from $8,850 to $7,500.</a:t>
            </a:r>
          </a:p>
        </p:txBody>
      </p:sp>
    </p:spTree>
    <p:extLst>
      <p:ext uri="{BB962C8B-B14F-4D97-AF65-F5344CB8AC3E}">
        <p14:creationId xmlns:p14="http://schemas.microsoft.com/office/powerpoint/2010/main" val="149792434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Source:</a:t>
            </a:r>
          </a:p>
          <a:p>
            <a:pPr lvl="1"/>
            <a:r>
              <a:rPr lang="en-US" dirty="0" smtClean="0"/>
              <a:t>https://meps.ahrq.gov/data_files/publications/st533/stat533.shtml</a:t>
            </a:r>
            <a:endParaRPr lang="en-US" dirty="0"/>
          </a:p>
        </p:txBody>
      </p:sp>
    </p:spTree>
    <p:extLst>
      <p:ext uri="{BB962C8B-B14F-4D97-AF65-F5344CB8AC3E}">
        <p14:creationId xmlns:p14="http://schemas.microsoft.com/office/powerpoint/2010/main" val="275574374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Relationship between cost and quality</a:t>
            </a:r>
            <a:endParaRPr lang="en-US" dirty="0"/>
          </a:p>
        </p:txBody>
      </p:sp>
      <p:sp>
        <p:nvSpPr>
          <p:cNvPr id="3" name="Content Placeholder 2"/>
          <p:cNvSpPr>
            <a:spLocks noGrp="1"/>
          </p:cNvSpPr>
          <p:nvPr>
            <p:ph idx="1"/>
          </p:nvPr>
        </p:nvSpPr>
        <p:spPr/>
        <p:txBody>
          <a:bodyPr>
            <a:normAutofit lnSpcReduction="10000"/>
          </a:bodyPr>
          <a:lstStyle/>
          <a:p>
            <a:r>
              <a:rPr lang="en-US" dirty="0" smtClean="0"/>
              <a:t>Healthcare spending buys a certain set of healthcare goods</a:t>
            </a:r>
          </a:p>
          <a:p>
            <a:pPr lvl="1"/>
            <a:r>
              <a:rPr lang="en-US" dirty="0" smtClean="0"/>
              <a:t>Beds per capita</a:t>
            </a:r>
          </a:p>
          <a:p>
            <a:pPr lvl="1"/>
            <a:r>
              <a:rPr lang="en-US" dirty="0" smtClean="0"/>
              <a:t>Physicians/nurses/midwives per capita</a:t>
            </a:r>
          </a:p>
          <a:p>
            <a:pPr lvl="1"/>
            <a:r>
              <a:rPr lang="en-US" dirty="0" smtClean="0"/>
              <a:t>Insurance/financial coverage</a:t>
            </a:r>
          </a:p>
          <a:p>
            <a:pPr lvl="1"/>
            <a:r>
              <a:rPr lang="en-US" dirty="0" smtClean="0"/>
              <a:t>Universal support for basic health needs</a:t>
            </a:r>
          </a:p>
          <a:p>
            <a:pPr lvl="2"/>
            <a:r>
              <a:rPr lang="en-US" dirty="0" smtClean="0"/>
              <a:t>UHC tracer index of 11 interventions: Coverage </a:t>
            </a:r>
            <a:r>
              <a:rPr lang="en-US" dirty="0"/>
              <a:t>of four childhood vaccinations (BCG, measles, three doses of diphtheria-pertussis-tetanus, and three doses of polio vaccines); skilled birth attendance; coverage of at least one and four antenatal care visits; met need for family planning with modern contraception; tuberculosis case detection rates; insecticide-treated net coverage; and antiretroviral therapy coverage for populations living with </a:t>
            </a:r>
            <a:r>
              <a:rPr lang="en-US" dirty="0" smtClean="0"/>
              <a:t>HIV</a:t>
            </a:r>
          </a:p>
          <a:p>
            <a:pPr lvl="2"/>
            <a:r>
              <a:rPr lang="en-US" dirty="0" smtClean="0"/>
              <a:t>WB coverage index of three basic primary care interventions: </a:t>
            </a:r>
            <a:r>
              <a:rPr lang="en-US" dirty="0"/>
              <a:t>three doses of diphtheria-pertussis-tetanus vaccine; at least four antenatal care visits; and children with </a:t>
            </a:r>
            <a:r>
              <a:rPr lang="en-US" dirty="0" err="1"/>
              <a:t>diarrhoea</a:t>
            </a:r>
            <a:r>
              <a:rPr lang="en-US" dirty="0"/>
              <a:t> receiving appropriate treatment</a:t>
            </a:r>
            <a:endParaRPr lang="en-US" dirty="0"/>
          </a:p>
        </p:txBody>
      </p:sp>
    </p:spTree>
    <p:extLst>
      <p:ext uri="{BB962C8B-B14F-4D97-AF65-F5344CB8AC3E}">
        <p14:creationId xmlns:p14="http://schemas.microsoft.com/office/powerpoint/2010/main" val="364844873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Hospital Access and Quality index</a:t>
            </a:r>
            <a:endParaRPr lang="en-US" dirty="0"/>
          </a:p>
        </p:txBody>
      </p:sp>
      <p:pic>
        <p:nvPicPr>
          <p:cNvPr id="4" name="Picture 3"/>
          <p:cNvPicPr>
            <a:picLocks noChangeAspect="1"/>
          </p:cNvPicPr>
          <p:nvPr/>
        </p:nvPicPr>
        <p:blipFill>
          <a:blip r:embed="rId2"/>
          <a:stretch>
            <a:fillRect/>
          </a:stretch>
        </p:blipFill>
        <p:spPr>
          <a:xfrm>
            <a:off x="1793965" y="1690688"/>
            <a:ext cx="8604069" cy="4832320"/>
          </a:xfrm>
          <a:prstGeom prst="rect">
            <a:avLst/>
          </a:prstGeom>
        </p:spPr>
      </p:pic>
    </p:spTree>
    <p:extLst>
      <p:ext uri="{BB962C8B-B14F-4D97-AF65-F5344CB8AC3E}">
        <p14:creationId xmlns:p14="http://schemas.microsoft.com/office/powerpoint/2010/main" val="251716042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Comparing HAQ to expected HAQ</a:t>
            </a:r>
            <a:endParaRPr lang="en-US" dirty="0"/>
          </a:p>
        </p:txBody>
      </p:sp>
      <p:sp>
        <p:nvSpPr>
          <p:cNvPr id="3" name="Content Placeholder 2"/>
          <p:cNvSpPr>
            <a:spLocks noGrp="1"/>
          </p:cNvSpPr>
          <p:nvPr>
            <p:ph idx="1"/>
          </p:nvPr>
        </p:nvSpPr>
        <p:spPr>
          <a:xfrm>
            <a:off x="838200" y="1825625"/>
            <a:ext cx="5188131" cy="4351338"/>
          </a:xfrm>
        </p:spPr>
        <p:txBody>
          <a:bodyPr/>
          <a:lstStyle/>
          <a:p>
            <a:r>
              <a:rPr lang="en-US" dirty="0" smtClean="0"/>
              <a:t>Absolute performance vs relative performance</a:t>
            </a:r>
          </a:p>
        </p:txBody>
      </p:sp>
      <p:pic>
        <p:nvPicPr>
          <p:cNvPr id="3074" name="Picture 2" descr="Figure thumbnail gr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65966" y="2145578"/>
            <a:ext cx="5278120" cy="40946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1295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Comparing HAQ to expected HAQ</a:t>
            </a:r>
            <a:endParaRPr lang="en-US" dirty="0"/>
          </a:p>
        </p:txBody>
      </p:sp>
      <p:sp>
        <p:nvSpPr>
          <p:cNvPr id="4" name="Content Placeholder 3"/>
          <p:cNvSpPr>
            <a:spLocks noGrp="1"/>
          </p:cNvSpPr>
          <p:nvPr>
            <p:ph idx="1"/>
          </p:nvPr>
        </p:nvSpPr>
        <p:spPr/>
        <p:txBody>
          <a:bodyPr/>
          <a:lstStyle/>
          <a:p>
            <a:endParaRPr lang="en-US" dirty="0"/>
          </a:p>
        </p:txBody>
      </p:sp>
      <p:pic>
        <p:nvPicPr>
          <p:cNvPr id="5" name="Picture 4"/>
          <p:cNvPicPr>
            <a:picLocks noChangeAspect="1"/>
          </p:cNvPicPr>
          <p:nvPr/>
        </p:nvPicPr>
        <p:blipFill>
          <a:blip r:embed="rId2"/>
          <a:stretch>
            <a:fillRect/>
          </a:stretch>
        </p:blipFill>
        <p:spPr>
          <a:xfrm>
            <a:off x="313509" y="446664"/>
            <a:ext cx="11040291" cy="6219747"/>
          </a:xfrm>
          <a:prstGeom prst="rect">
            <a:avLst/>
          </a:prstGeom>
        </p:spPr>
      </p:pic>
    </p:spTree>
    <p:extLst>
      <p:ext uri="{BB962C8B-B14F-4D97-AF65-F5344CB8AC3E}">
        <p14:creationId xmlns:p14="http://schemas.microsoft.com/office/powerpoint/2010/main" val="159896867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Amenable Mortality/Premature Mortality</a:t>
            </a:r>
            <a:endParaRPr lang="en-US" dirty="0"/>
          </a:p>
        </p:txBody>
      </p:sp>
      <p:sp>
        <p:nvSpPr>
          <p:cNvPr id="3" name="Content Placeholder 2"/>
          <p:cNvSpPr>
            <a:spLocks noGrp="1"/>
          </p:cNvSpPr>
          <p:nvPr>
            <p:ph idx="1"/>
          </p:nvPr>
        </p:nvSpPr>
        <p:spPr/>
        <p:txBody>
          <a:bodyPr/>
          <a:lstStyle/>
          <a:p>
            <a:r>
              <a:rPr lang="en-US" dirty="0" smtClean="0"/>
              <a:t>Deaths from causes amenable to changes in health behavior or to changes in health care access and quality</a:t>
            </a:r>
          </a:p>
          <a:p>
            <a:pPr marL="0" indent="0">
              <a:buNone/>
            </a:pPr>
            <a:endParaRPr lang="en-US" dirty="0"/>
          </a:p>
          <a:p>
            <a:pPr marL="0" indent="0">
              <a:buNone/>
            </a:pPr>
            <a:endParaRPr lang="en-US" dirty="0" smtClean="0"/>
          </a:p>
          <a:p>
            <a:pPr marL="0" indent="0">
              <a:buNone/>
            </a:pPr>
            <a:r>
              <a:rPr lang="en-US" dirty="0" smtClean="0"/>
              <a:t>NCDs</a:t>
            </a:r>
            <a:endParaRPr lang="en-US" dirty="0"/>
          </a:p>
        </p:txBody>
      </p:sp>
      <p:pic>
        <p:nvPicPr>
          <p:cNvPr id="4" name="Picture 3"/>
          <p:cNvPicPr>
            <a:picLocks noChangeAspect="1"/>
          </p:cNvPicPr>
          <p:nvPr/>
        </p:nvPicPr>
        <p:blipFill>
          <a:blip r:embed="rId2"/>
          <a:stretch>
            <a:fillRect/>
          </a:stretch>
        </p:blipFill>
        <p:spPr>
          <a:xfrm>
            <a:off x="2747214" y="2590147"/>
            <a:ext cx="6697572" cy="4267853"/>
          </a:xfrm>
          <a:prstGeom prst="rect">
            <a:avLst/>
          </a:prstGeom>
        </p:spPr>
      </p:pic>
    </p:spTree>
    <p:extLst>
      <p:ext uri="{BB962C8B-B14F-4D97-AF65-F5344CB8AC3E}">
        <p14:creationId xmlns:p14="http://schemas.microsoft.com/office/powerpoint/2010/main" val="77255974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Amenable Mortality/Premature Mortality</a:t>
            </a:r>
            <a:endParaRPr lang="en-US" dirty="0"/>
          </a:p>
        </p:txBody>
      </p:sp>
      <p:sp>
        <p:nvSpPr>
          <p:cNvPr id="3" name="Content Placeholder 2"/>
          <p:cNvSpPr>
            <a:spLocks noGrp="1"/>
          </p:cNvSpPr>
          <p:nvPr>
            <p:ph idx="1"/>
          </p:nvPr>
        </p:nvSpPr>
        <p:spPr/>
        <p:txBody>
          <a:bodyPr/>
          <a:lstStyle/>
          <a:p>
            <a:r>
              <a:rPr lang="en-US" dirty="0" smtClean="0"/>
              <a:t>Deaths from causes amenable to changes in health behavior or to changes in health care access and quality</a:t>
            </a:r>
          </a:p>
          <a:p>
            <a:pPr marL="0" indent="0">
              <a:buNone/>
            </a:pPr>
            <a:endParaRPr lang="en-US" dirty="0"/>
          </a:p>
          <a:p>
            <a:pPr marL="0" indent="0">
              <a:buNone/>
            </a:pPr>
            <a:endParaRPr lang="en-US" dirty="0" smtClean="0"/>
          </a:p>
          <a:p>
            <a:pPr marL="0" indent="0">
              <a:buNone/>
            </a:pPr>
            <a:r>
              <a:rPr lang="en-US" dirty="0" smtClean="0"/>
              <a:t>NCDs</a:t>
            </a:r>
            <a:endParaRPr lang="en-US" dirty="0"/>
          </a:p>
        </p:txBody>
      </p:sp>
      <p:pic>
        <p:nvPicPr>
          <p:cNvPr id="4" name="Picture 3"/>
          <p:cNvPicPr>
            <a:picLocks noChangeAspect="1"/>
          </p:cNvPicPr>
          <p:nvPr/>
        </p:nvPicPr>
        <p:blipFill>
          <a:blip r:embed="rId2"/>
          <a:stretch>
            <a:fillRect/>
          </a:stretch>
        </p:blipFill>
        <p:spPr>
          <a:xfrm>
            <a:off x="2747214" y="2590147"/>
            <a:ext cx="6697572" cy="4267853"/>
          </a:xfrm>
          <a:prstGeom prst="rect">
            <a:avLst/>
          </a:prstGeom>
        </p:spPr>
      </p:pic>
    </p:spTree>
    <p:extLst>
      <p:ext uri="{BB962C8B-B14F-4D97-AF65-F5344CB8AC3E}">
        <p14:creationId xmlns:p14="http://schemas.microsoft.com/office/powerpoint/2010/main" val="416054343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Cancer</a:t>
            </a:r>
            <a:endParaRPr lang="en-US" dirty="0"/>
          </a:p>
        </p:txBody>
      </p:sp>
      <p:sp>
        <p:nvSpPr>
          <p:cNvPr id="3" name="Content Placeholder 2"/>
          <p:cNvSpPr>
            <a:spLocks noGrp="1"/>
          </p:cNvSpPr>
          <p:nvPr>
            <p:ph idx="1"/>
          </p:nvPr>
        </p:nvSpPr>
        <p:spPr/>
        <p:txBody>
          <a:bodyPr/>
          <a:lstStyle/>
          <a:p>
            <a:endParaRPr lang="en-US"/>
          </a:p>
        </p:txBody>
      </p:sp>
      <p:pic>
        <p:nvPicPr>
          <p:cNvPr id="1026" name="Picture 2" descr="5-year Relative Survival Rates in Various 1st World Countries when  diagnosed with various Cancers. Guess who came out on … | Healthcare  system, Concord, Colorect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886" y="1558833"/>
            <a:ext cx="8955360" cy="50185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27910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Woolhandler</a:t>
            </a:r>
            <a:r>
              <a:rPr lang="en-US" dirty="0"/>
              <a:t>, S., </a:t>
            </a:r>
            <a:r>
              <a:rPr lang="en-US" dirty="0" smtClean="0"/>
              <a:t>et al </a:t>
            </a:r>
            <a:r>
              <a:rPr lang="en-US" dirty="0"/>
              <a:t>(2003). Costs of health care administration in the United States and Canada. </a:t>
            </a:r>
          </a:p>
        </p:txBody>
      </p:sp>
      <p:sp>
        <p:nvSpPr>
          <p:cNvPr id="3" name="Content Placeholder 2"/>
          <p:cNvSpPr>
            <a:spLocks noGrp="1"/>
          </p:cNvSpPr>
          <p:nvPr>
            <p:ph idx="1"/>
          </p:nvPr>
        </p:nvSpPr>
        <p:spPr/>
        <p:txBody>
          <a:bodyPr/>
          <a:lstStyle/>
          <a:p>
            <a:r>
              <a:rPr lang="en-US" dirty="0" smtClean="0"/>
              <a:t>Administration </a:t>
            </a:r>
            <a:r>
              <a:rPr lang="en-US" dirty="0"/>
              <a:t>accounted for 31.0 percent of health care expenditures in the United States and 16.7 percent of health care expenditures in Canada. </a:t>
            </a:r>
            <a:endParaRPr lang="en-US" dirty="0" smtClean="0"/>
          </a:p>
          <a:p>
            <a:r>
              <a:rPr lang="en-US" dirty="0"/>
              <a:t>Between 1969 and 1999, the share of the U.S. health care labor force accounted for by administrative workers grew from 18.2 percent to 27.3 percent. In Canada, it grew from 16.0 percent in 1971 to 19.1 percent in 1996.</a:t>
            </a:r>
          </a:p>
        </p:txBody>
      </p:sp>
    </p:spTree>
    <p:extLst>
      <p:ext uri="{BB962C8B-B14F-4D97-AF65-F5344CB8AC3E}">
        <p14:creationId xmlns:p14="http://schemas.microsoft.com/office/powerpoint/2010/main" val="49681249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Cancer</a:t>
            </a:r>
            <a:endParaRPr lang="en-US" dirty="0"/>
          </a:p>
        </p:txBody>
      </p:sp>
      <p:sp>
        <p:nvSpPr>
          <p:cNvPr id="3" name="Content Placeholder 2"/>
          <p:cNvSpPr>
            <a:spLocks noGrp="1"/>
          </p:cNvSpPr>
          <p:nvPr>
            <p:ph idx="1"/>
          </p:nvPr>
        </p:nvSpPr>
        <p:spPr/>
        <p:txBody>
          <a:bodyPr/>
          <a:lstStyle/>
          <a:p>
            <a:endParaRPr lang="en-US"/>
          </a:p>
        </p:txBody>
      </p:sp>
      <p:pic>
        <p:nvPicPr>
          <p:cNvPr id="4098" name="Picture 2" descr="https://ars.els-cdn.com/content/image/1-s2.0-S1470204519304565-gr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61239" y="1529260"/>
            <a:ext cx="7230761" cy="53287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214108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 name="Picture 4"/>
          <p:cNvPicPr>
            <a:picLocks noChangeAspect="1"/>
          </p:cNvPicPr>
          <p:nvPr/>
        </p:nvPicPr>
        <p:blipFill>
          <a:blip r:embed="rId2"/>
          <a:stretch>
            <a:fillRect/>
          </a:stretch>
        </p:blipFill>
        <p:spPr>
          <a:xfrm>
            <a:off x="1186543" y="210620"/>
            <a:ext cx="9598886" cy="6647380"/>
          </a:xfrm>
          <a:prstGeom prst="rect">
            <a:avLst/>
          </a:prstGeom>
        </p:spPr>
      </p:pic>
    </p:spTree>
    <p:extLst>
      <p:ext uri="{BB962C8B-B14F-4D97-AF65-F5344CB8AC3E}">
        <p14:creationId xmlns:p14="http://schemas.microsoft.com/office/powerpoint/2010/main" val="324055243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Sources</a:t>
            </a:r>
            <a:endParaRPr lang="en-US" dirty="0"/>
          </a:p>
        </p:txBody>
      </p:sp>
      <p:sp>
        <p:nvSpPr>
          <p:cNvPr id="3" name="Content Placeholder 2"/>
          <p:cNvSpPr>
            <a:spLocks noGrp="1"/>
          </p:cNvSpPr>
          <p:nvPr>
            <p:ph idx="1"/>
          </p:nvPr>
        </p:nvSpPr>
        <p:spPr/>
        <p:txBody>
          <a:bodyPr>
            <a:normAutofit fontScale="62500" lnSpcReduction="20000"/>
          </a:bodyPr>
          <a:lstStyle/>
          <a:p>
            <a:r>
              <a:rPr lang="en-US" dirty="0"/>
              <a:t>Martinez, Ramon, Peter Lloyd-Sherlock, Patricia </a:t>
            </a:r>
            <a:r>
              <a:rPr lang="en-US" dirty="0" err="1"/>
              <a:t>Soliz</a:t>
            </a:r>
            <a:r>
              <a:rPr lang="en-US" dirty="0"/>
              <a:t>, Shah </a:t>
            </a:r>
            <a:r>
              <a:rPr lang="en-US" dirty="0" err="1"/>
              <a:t>Ebrahim</a:t>
            </a:r>
            <a:r>
              <a:rPr lang="en-US" dirty="0"/>
              <a:t>, Enrique Vega, Pedro </a:t>
            </a:r>
            <a:r>
              <a:rPr lang="en-US" dirty="0" err="1"/>
              <a:t>Ordunez</a:t>
            </a:r>
            <a:r>
              <a:rPr lang="en-US" dirty="0"/>
              <a:t>, and Martin McKee. "Trends in premature avertable mortality from non-communicable diseases for 195 countries and territories, 1990–2017: a population-based study." </a:t>
            </a:r>
            <a:r>
              <a:rPr lang="en-US" i="1" dirty="0"/>
              <a:t>The Lancet Global Health</a:t>
            </a:r>
            <a:r>
              <a:rPr lang="en-US" dirty="0"/>
              <a:t> 8, no. 4 (2020): e511-e523.</a:t>
            </a:r>
            <a:endParaRPr lang="en-US" dirty="0" smtClean="0"/>
          </a:p>
          <a:p>
            <a:r>
              <a:rPr lang="en-US" dirty="0" smtClean="0"/>
              <a:t>Arnold</a:t>
            </a:r>
            <a:r>
              <a:rPr lang="en-US" dirty="0"/>
              <a:t>, Melina, Mark J. Rutherford, Aude Bardot, Jacques </a:t>
            </a:r>
            <a:r>
              <a:rPr lang="en-US" dirty="0" err="1"/>
              <a:t>Ferlay</a:t>
            </a:r>
            <a:r>
              <a:rPr lang="en-US" dirty="0"/>
              <a:t>, Therese ML </a:t>
            </a:r>
            <a:r>
              <a:rPr lang="en-US" dirty="0" err="1"/>
              <a:t>Andersson</a:t>
            </a:r>
            <a:r>
              <a:rPr lang="en-US" dirty="0"/>
              <a:t>, Tor </a:t>
            </a:r>
            <a:r>
              <a:rPr lang="en-US" dirty="0" err="1"/>
              <a:t>Åge</a:t>
            </a:r>
            <a:r>
              <a:rPr lang="en-US" dirty="0"/>
              <a:t> </a:t>
            </a:r>
            <a:r>
              <a:rPr lang="en-US" dirty="0" err="1"/>
              <a:t>Myklebust</a:t>
            </a:r>
            <a:r>
              <a:rPr lang="en-US" dirty="0"/>
              <a:t>, Hanna </a:t>
            </a:r>
            <a:r>
              <a:rPr lang="en-US" dirty="0" err="1"/>
              <a:t>Tervonen</a:t>
            </a:r>
            <a:r>
              <a:rPr lang="en-US" dirty="0"/>
              <a:t> et al. "Progress in cancer survival, mortality, and incidence in seven high-income countries 1995–2014 (ICBP SURVMARK-2): a population-based study." </a:t>
            </a:r>
            <a:r>
              <a:rPr lang="en-US" i="1" dirty="0"/>
              <a:t>The Lancet Oncology</a:t>
            </a:r>
            <a:r>
              <a:rPr lang="en-US" dirty="0"/>
              <a:t> 20, no. 11 (2019): 1493-1505.</a:t>
            </a:r>
            <a:endParaRPr lang="en-US" dirty="0" smtClean="0"/>
          </a:p>
          <a:p>
            <a:r>
              <a:rPr lang="en-US" dirty="0"/>
              <a:t>Barber, Ryan M., Nancy </a:t>
            </a:r>
            <a:r>
              <a:rPr lang="en-US" dirty="0" err="1"/>
              <a:t>Fullman</a:t>
            </a:r>
            <a:r>
              <a:rPr lang="en-US" dirty="0"/>
              <a:t>, Reed JD Sorensen, Thomas </a:t>
            </a:r>
            <a:r>
              <a:rPr lang="en-US" dirty="0" err="1"/>
              <a:t>Bollyky</a:t>
            </a:r>
            <a:r>
              <a:rPr lang="en-US" dirty="0"/>
              <a:t>, Martin McKee, Ellen Nolte, </a:t>
            </a:r>
            <a:r>
              <a:rPr lang="en-US" dirty="0" err="1"/>
              <a:t>Amanuel</a:t>
            </a:r>
            <a:r>
              <a:rPr lang="en-US" dirty="0"/>
              <a:t> </a:t>
            </a:r>
            <a:r>
              <a:rPr lang="en-US" dirty="0" err="1"/>
              <a:t>Alemu</a:t>
            </a:r>
            <a:r>
              <a:rPr lang="en-US" dirty="0"/>
              <a:t> </a:t>
            </a:r>
            <a:r>
              <a:rPr lang="en-US" dirty="0" err="1"/>
              <a:t>Abajobir</a:t>
            </a:r>
            <a:r>
              <a:rPr lang="en-US" dirty="0"/>
              <a:t> et al. "Healthcare Access and Quality Index based on mortality from causes amenable to personal health care in 195 countries and territories, 1990–2015: a novel analysis from the Global Burden of Disease Study 2015." </a:t>
            </a:r>
            <a:r>
              <a:rPr lang="en-US" i="1" dirty="0"/>
              <a:t>The Lancet</a:t>
            </a:r>
            <a:r>
              <a:rPr lang="en-US" dirty="0"/>
              <a:t> 390, no. 10091 (2017): 231-266.</a:t>
            </a:r>
          </a:p>
          <a:p>
            <a:r>
              <a:rPr lang="en-US" dirty="0" err="1"/>
              <a:t>Allemani</a:t>
            </a:r>
            <a:r>
              <a:rPr lang="en-US" dirty="0"/>
              <a:t>, Claudia, Tomohiro Matsuda, Veronica Di Carlo, Rhea </a:t>
            </a:r>
            <a:r>
              <a:rPr lang="en-US" dirty="0" err="1"/>
              <a:t>Harewood</a:t>
            </a:r>
            <a:r>
              <a:rPr lang="en-US" dirty="0"/>
              <a:t>, Melissa </a:t>
            </a:r>
            <a:r>
              <a:rPr lang="en-US" dirty="0" err="1"/>
              <a:t>Matz</a:t>
            </a:r>
            <a:r>
              <a:rPr lang="en-US" dirty="0"/>
              <a:t>, Maja </a:t>
            </a:r>
            <a:r>
              <a:rPr lang="en-US" dirty="0" err="1"/>
              <a:t>Nikšić</a:t>
            </a:r>
            <a:r>
              <a:rPr lang="en-US" dirty="0"/>
              <a:t>, Audrey Bonaventure et al. "Global surveillance of trends in cancer survival 2000–14 (CONCORD-3): analysis of individual records for 37 513 025 patients diagnosed with one of 18 cancers from 322 population-based registries in 71 countries." </a:t>
            </a:r>
            <a:r>
              <a:rPr lang="en-US" i="1" dirty="0"/>
              <a:t>The Lancet</a:t>
            </a:r>
            <a:r>
              <a:rPr lang="en-US" dirty="0"/>
              <a:t> 391, no. 10125 (2018): 1023-1075.</a:t>
            </a:r>
            <a:endParaRPr lang="en-US" dirty="0" smtClean="0"/>
          </a:p>
          <a:p>
            <a:r>
              <a:rPr lang="en-US" dirty="0"/>
              <a:t>Coleman, Michel P., Manuela </a:t>
            </a:r>
            <a:r>
              <a:rPr lang="en-US" dirty="0" err="1"/>
              <a:t>Quaresma</a:t>
            </a:r>
            <a:r>
              <a:rPr lang="en-US" dirty="0"/>
              <a:t>, Franco </a:t>
            </a:r>
            <a:r>
              <a:rPr lang="en-US" dirty="0" err="1"/>
              <a:t>Berrino</a:t>
            </a:r>
            <a:r>
              <a:rPr lang="en-US" dirty="0"/>
              <a:t>, Jean-Michel Lutz, Roberta De Angelis, Riccardo </a:t>
            </a:r>
            <a:r>
              <a:rPr lang="en-US" dirty="0" err="1"/>
              <a:t>Capocaccia</a:t>
            </a:r>
            <a:r>
              <a:rPr lang="en-US" dirty="0"/>
              <a:t>, Paolo </a:t>
            </a:r>
            <a:r>
              <a:rPr lang="en-US" dirty="0" err="1"/>
              <a:t>Baili</a:t>
            </a:r>
            <a:r>
              <a:rPr lang="en-US" dirty="0"/>
              <a:t> et al. "Cancer survival in five continents: a worldwide population-based study (CONCORD)." </a:t>
            </a:r>
            <a:r>
              <a:rPr lang="en-US" i="1" dirty="0"/>
              <a:t>The lancet oncology</a:t>
            </a:r>
            <a:r>
              <a:rPr lang="en-US" dirty="0"/>
              <a:t> 9, no. 8 (2008): 730-756.</a:t>
            </a:r>
          </a:p>
        </p:txBody>
      </p:sp>
    </p:spTree>
    <p:extLst>
      <p:ext uri="{BB962C8B-B14F-4D97-AF65-F5344CB8AC3E}">
        <p14:creationId xmlns:p14="http://schemas.microsoft.com/office/powerpoint/2010/main" val="21140923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Papanicolas</a:t>
            </a:r>
            <a:r>
              <a:rPr lang="en-US" dirty="0"/>
              <a:t>, I., </a:t>
            </a:r>
            <a:r>
              <a:rPr lang="en-US" dirty="0" smtClean="0"/>
              <a:t>at al. </a:t>
            </a:r>
            <a:r>
              <a:rPr lang="en-US" dirty="0"/>
              <a:t>(2018). Health care spending in the United States and other high-income countries</a:t>
            </a:r>
            <a:r>
              <a:rPr lang="en-US" dirty="0" smtClean="0"/>
              <a:t>.</a:t>
            </a:r>
            <a:endParaRPr lang="en-US" dirty="0"/>
          </a:p>
        </p:txBody>
      </p:sp>
      <p:sp>
        <p:nvSpPr>
          <p:cNvPr id="3" name="Content Placeholder 2"/>
          <p:cNvSpPr>
            <a:spLocks noGrp="1"/>
          </p:cNvSpPr>
          <p:nvPr>
            <p:ph idx="1"/>
          </p:nvPr>
        </p:nvSpPr>
        <p:spPr/>
        <p:txBody>
          <a:bodyPr/>
          <a:lstStyle/>
          <a:p>
            <a:r>
              <a:rPr lang="en-US" dirty="0"/>
              <a:t>The United States spent approximately twice as much as other high-income countries on medical care, yet utilization rates in the United States were largely similar to those in other </a:t>
            </a:r>
            <a:r>
              <a:rPr lang="en-US" dirty="0" smtClean="0"/>
              <a:t>nations.</a:t>
            </a:r>
          </a:p>
          <a:p>
            <a:r>
              <a:rPr lang="en-US" dirty="0" smtClean="0"/>
              <a:t>Prices </a:t>
            </a:r>
            <a:r>
              <a:rPr lang="en-US" dirty="0"/>
              <a:t>of labor and goods, including pharmaceuticals, and administrative costs appeared to be the major drivers of the difference in overall cost between the United States and other high-income countries.</a:t>
            </a:r>
          </a:p>
        </p:txBody>
      </p:sp>
    </p:spTree>
    <p:extLst>
      <p:ext uri="{BB962C8B-B14F-4D97-AF65-F5344CB8AC3E}">
        <p14:creationId xmlns:p14="http://schemas.microsoft.com/office/powerpoint/2010/main" val="38761502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Anderson, G. F., </a:t>
            </a:r>
            <a:r>
              <a:rPr lang="en-US" dirty="0" smtClean="0"/>
              <a:t>et al. </a:t>
            </a:r>
            <a:r>
              <a:rPr lang="en-US" dirty="0"/>
              <a:t>(2019). It’s Still The Prices, Stupid: Why The US Spends So Much On Health </a:t>
            </a:r>
            <a:r>
              <a:rPr lang="en-US" dirty="0" smtClean="0"/>
              <a:t>Care</a:t>
            </a:r>
            <a:endParaRPr lang="en-US" dirty="0"/>
          </a:p>
        </p:txBody>
      </p:sp>
      <p:sp>
        <p:nvSpPr>
          <p:cNvPr id="3" name="Content Placeholder 2"/>
          <p:cNvSpPr>
            <a:spLocks noGrp="1"/>
          </p:cNvSpPr>
          <p:nvPr>
            <p:ph idx="1"/>
          </p:nvPr>
        </p:nvSpPr>
        <p:spPr/>
        <p:txBody>
          <a:bodyPr/>
          <a:lstStyle/>
          <a:p>
            <a:r>
              <a:rPr lang="en-US" dirty="0"/>
              <a:t>On key measures of health care resources per capita (hospital beds, physicians, and nurses), the US still provides significantly fewer resources compared to the OECD median </a:t>
            </a:r>
            <a:r>
              <a:rPr lang="en-US" dirty="0" smtClean="0"/>
              <a:t>country.</a:t>
            </a:r>
          </a:p>
          <a:p>
            <a:pPr lvl="1"/>
            <a:r>
              <a:rPr lang="en-US" dirty="0" smtClean="0"/>
              <a:t>In 2016, the </a:t>
            </a:r>
            <a:r>
              <a:rPr lang="en-US" dirty="0"/>
              <a:t>US had 26 percent fewer hospital beds per capita, 20 percent fewer practicing nurses, and 19 percent fewer practicing physicians per capita, compared to the OECD median country. </a:t>
            </a:r>
            <a:endParaRPr lang="en-US" dirty="0" smtClean="0"/>
          </a:p>
          <a:p>
            <a:r>
              <a:rPr lang="en-US" dirty="0" smtClean="0"/>
              <a:t>Since </a:t>
            </a:r>
            <a:r>
              <a:rPr lang="en-US" dirty="0"/>
              <a:t>the US is not consuming greater resources than other countries, the most logical factor is the higher prices paid in the US.</a:t>
            </a:r>
          </a:p>
        </p:txBody>
      </p:sp>
    </p:spTree>
    <p:extLst>
      <p:ext uri="{BB962C8B-B14F-4D97-AF65-F5344CB8AC3E}">
        <p14:creationId xmlns:p14="http://schemas.microsoft.com/office/powerpoint/2010/main" val="26568879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Lorenzoni</a:t>
            </a:r>
            <a:r>
              <a:rPr lang="en-US" dirty="0"/>
              <a:t>, L., </a:t>
            </a:r>
            <a:r>
              <a:rPr lang="en-US" dirty="0" smtClean="0"/>
              <a:t>et al. </a:t>
            </a:r>
            <a:r>
              <a:rPr lang="en-US" dirty="0"/>
              <a:t>(2014). Health-care expenditure and health policy in the USA versus other high-spending OECD countries</a:t>
            </a:r>
            <a:r>
              <a:rPr lang="en-US" dirty="0" smtClean="0"/>
              <a:t>.</a:t>
            </a:r>
            <a:endParaRPr lang="en-US" dirty="0"/>
          </a:p>
        </p:txBody>
      </p:sp>
      <p:sp>
        <p:nvSpPr>
          <p:cNvPr id="3" name="Content Placeholder 2"/>
          <p:cNvSpPr>
            <a:spLocks noGrp="1"/>
          </p:cNvSpPr>
          <p:nvPr>
            <p:ph idx="1"/>
          </p:nvPr>
        </p:nvSpPr>
        <p:spPr/>
        <p:txBody>
          <a:bodyPr/>
          <a:lstStyle/>
          <a:p>
            <a:r>
              <a:rPr lang="en-US" dirty="0"/>
              <a:t>Health price levels contribute the most to explaining the higher spending in the USA, and recent price dynamics largely explain declines in health expenditure </a:t>
            </a:r>
            <a:r>
              <a:rPr lang="en-US" dirty="0" smtClean="0"/>
              <a:t>growth</a:t>
            </a:r>
          </a:p>
          <a:p>
            <a:pPr lvl="1"/>
            <a:r>
              <a:rPr lang="en-US" dirty="0"/>
              <a:t>High and increasing rates of </a:t>
            </a:r>
            <a:r>
              <a:rPr lang="en-US" dirty="0">
                <a:hlinkClick r:id="rId2" tooltip="Learn more about Generic Drug"/>
              </a:rPr>
              <a:t>generic drug</a:t>
            </a:r>
            <a:r>
              <a:rPr lang="en-US" dirty="0"/>
              <a:t> use, an important shift from inpatient to outpatient hospital care, along with some effective price control measures on plans and providers by </a:t>
            </a:r>
            <a:r>
              <a:rPr lang="en-US" dirty="0">
                <a:hlinkClick r:id="rId3" tooltip="Learn more about Medicare"/>
              </a:rPr>
              <a:t>Medicare</a:t>
            </a:r>
            <a:r>
              <a:rPr lang="en-US" dirty="0"/>
              <a:t> and Medicaid, were some of the key factors responsible for the slowdown in health-care expenditure growth in the USA</a:t>
            </a:r>
          </a:p>
        </p:txBody>
      </p:sp>
    </p:spTree>
    <p:extLst>
      <p:ext uri="{BB962C8B-B14F-4D97-AF65-F5344CB8AC3E}">
        <p14:creationId xmlns:p14="http://schemas.microsoft.com/office/powerpoint/2010/main" val="766975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Anderson, G. F., </a:t>
            </a:r>
            <a:r>
              <a:rPr lang="en-US" dirty="0" smtClean="0"/>
              <a:t>et al. </a:t>
            </a:r>
            <a:r>
              <a:rPr lang="en-US" dirty="0"/>
              <a:t>(2003). It’s the prices, stupid: why the United States is so different from other countries</a:t>
            </a:r>
            <a:r>
              <a:rPr lang="en-US" dirty="0" smtClean="0"/>
              <a:t>.</a:t>
            </a:r>
            <a:endParaRPr lang="en-US" dirty="0"/>
          </a:p>
        </p:txBody>
      </p:sp>
      <p:sp>
        <p:nvSpPr>
          <p:cNvPr id="3" name="Content Placeholder 2"/>
          <p:cNvSpPr>
            <a:spLocks noGrp="1"/>
          </p:cNvSpPr>
          <p:nvPr>
            <p:ph idx="1"/>
          </p:nvPr>
        </p:nvSpPr>
        <p:spPr/>
        <p:txBody>
          <a:bodyPr/>
          <a:lstStyle/>
          <a:p>
            <a:r>
              <a:rPr lang="en-US" dirty="0"/>
              <a:t>The data show that the United States spends more on health care than any other </a:t>
            </a:r>
            <a:r>
              <a:rPr lang="en-US" dirty="0" smtClean="0"/>
              <a:t>country.</a:t>
            </a:r>
          </a:p>
          <a:p>
            <a:r>
              <a:rPr lang="en-US" dirty="0" smtClean="0"/>
              <a:t>However</a:t>
            </a:r>
            <a:r>
              <a:rPr lang="en-US" dirty="0"/>
              <a:t>, on most measures of health services use, the United States is below the OECD median.</a:t>
            </a:r>
          </a:p>
        </p:txBody>
      </p:sp>
    </p:spTree>
    <p:extLst>
      <p:ext uri="{BB962C8B-B14F-4D97-AF65-F5344CB8AC3E}">
        <p14:creationId xmlns:p14="http://schemas.microsoft.com/office/powerpoint/2010/main" val="118086154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3165</TotalTime>
  <Words>2964</Words>
  <Application>Microsoft Office PowerPoint</Application>
  <PresentationFormat>Widescreen</PresentationFormat>
  <Paragraphs>265</Paragraphs>
  <Slides>52</Slides>
  <Notes>0</Notes>
  <HiddenSlides>1</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52</vt:i4>
      </vt:variant>
    </vt:vector>
  </HeadingPairs>
  <TitlesOfParts>
    <vt:vector size="56" baseType="lpstr">
      <vt:lpstr>Arial</vt:lpstr>
      <vt:lpstr>Calibri</vt:lpstr>
      <vt:lpstr>Calibri Light</vt:lpstr>
      <vt:lpstr>Office Theme</vt:lpstr>
      <vt:lpstr>HCMI 4225: Costs of Health Care</vt:lpstr>
      <vt:lpstr>Chandra, C., et al(2011). Hospital cost structure in the USA: what's behind the costs? A business case. </vt:lpstr>
      <vt:lpstr>Fuchs, V. R. (2013). How and why US health care differs from that in other OECD countries. </vt:lpstr>
      <vt:lpstr>Dieleman, J. L., et a;. (2017). Factors associated with increases in US health care spending, 1996-2013.</vt:lpstr>
      <vt:lpstr>Woolhandler, S., et al (2003). Costs of health care administration in the United States and Canada. </vt:lpstr>
      <vt:lpstr>Papanicolas, I., at al. (2018). Health care spending in the United States and other high-income countries.</vt:lpstr>
      <vt:lpstr>Anderson, G. F., et al. (2019). It’s Still The Prices, Stupid: Why The US Spends So Much On Health Care</vt:lpstr>
      <vt:lpstr>Lorenzoni, L., et al. (2014). Health-care expenditure and health policy in the USA versus other high-spending OECD countries.</vt:lpstr>
      <vt:lpstr>Anderson, G. F., et al. (2003). It’s the prices, stupid: why the United States is so different from other countries.</vt:lpstr>
      <vt:lpstr>Kantarjian, H., &amp; Rajkumar, S. V. (2015). Why are cancer drugs so expensive in the United States, and what are the solutions?.</vt:lpstr>
      <vt:lpstr>Kesselheim, A. S., Aet al. (2016). The high cost of prescription drugs in the United States: origins and prospects for reform. </vt:lpstr>
      <vt:lpstr>Siddiqui, M., &amp; Rajkumar, S. V. (2012). The high cost of cancer drugs and what we can do about it.</vt:lpstr>
      <vt:lpstr>Squires, D., &amp; Anderson, C. (2015). US health care from a global perspective: spending, use of services, prices, and health in 13 countries.</vt:lpstr>
      <vt:lpstr>Cutler, D. (2013). Why does health care cost so much in America? Ask Harvard’s David Cutler. </vt:lpstr>
      <vt:lpstr>Gawande, A. (2009). The cost conundrum.</vt:lpstr>
      <vt:lpstr>Aaron, H. J., &amp; Ginsburg, P. B. (2009). Is health spending excessive? If so, what can we do about it?.</vt:lpstr>
      <vt:lpstr>Reinhardt, U. E., et al. (2004). US health care spending in an international context.</vt:lpstr>
      <vt:lpstr>Bodenheimer, T. (2005). High and rising health care costs. Part 1: seeking an explanation.</vt:lpstr>
      <vt:lpstr>Shrank, William H., Teresa L. Rogstad, and Natasha Parekh. "Waste in the US health care system: estimated costs and potential for savings." Jama 322, no. 15 (2019): 1501-1509.</vt:lpstr>
      <vt:lpstr>Chernew, Michael E., and Jermaine Heath. "How Different Payment Models Support (or Undermine) a Sustainable Health Care System: Rating the Underlying Incentives and Building a Better Model." NEJM Catalyst Innovations in Care Delivery 1, no. 1 (2019).</vt:lpstr>
      <vt:lpstr>Primary factors</vt:lpstr>
      <vt:lpstr>Welcome to class</vt:lpstr>
      <vt:lpstr>PowerPoint Presentation</vt:lpstr>
      <vt:lpstr>Welcome to class</vt:lpstr>
      <vt:lpstr>Welcome to class</vt:lpstr>
      <vt:lpstr>Welcome to class</vt:lpstr>
      <vt:lpstr>Welcome to class</vt:lpstr>
      <vt:lpstr>Welcome to class</vt:lpstr>
      <vt:lpstr>Welcome to class</vt:lpstr>
      <vt:lpstr>Welcome to class</vt:lpstr>
      <vt:lpstr>Welcome to class</vt:lpstr>
      <vt:lpstr>Welcome to class</vt:lpstr>
      <vt:lpstr>Welcome to class</vt:lpstr>
      <vt:lpstr>Welcome to class</vt:lpstr>
      <vt:lpstr>Welcome to class</vt:lpstr>
      <vt:lpstr>Welcome to class</vt:lpstr>
      <vt:lpstr>Percentile of population ranked by spending and amount spent during the year</vt:lpstr>
      <vt:lpstr>Low spenders (bottom 50%)</vt:lpstr>
      <vt:lpstr>High spenders (top 10%)</vt:lpstr>
      <vt:lpstr>Medium high spenders (50% to 90%)</vt:lpstr>
      <vt:lpstr>How insurance subsidies benefit consumers</vt:lpstr>
      <vt:lpstr>PowerPoint Presentation</vt:lpstr>
      <vt:lpstr>Relationship between cost and quality</vt:lpstr>
      <vt:lpstr>Hospital Access and Quality index</vt:lpstr>
      <vt:lpstr>Comparing HAQ to expected HAQ</vt:lpstr>
      <vt:lpstr>Comparing HAQ to expected HAQ</vt:lpstr>
      <vt:lpstr>Amenable Mortality/Premature Mortality</vt:lpstr>
      <vt:lpstr>Amenable Mortality/Premature Mortality</vt:lpstr>
      <vt:lpstr>Cancer</vt:lpstr>
      <vt:lpstr>Cancer</vt:lpstr>
      <vt:lpstr>PowerPoint Presentation</vt:lpstr>
      <vt:lpstr>Sources</vt:lpstr>
    </vt:vector>
  </TitlesOfParts>
  <Company>D10222WCAH07IT1</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Shane Murphy</dc:creator>
  <cp:lastModifiedBy>Shane Murphy</cp:lastModifiedBy>
  <cp:revision>21</cp:revision>
  <dcterms:created xsi:type="dcterms:W3CDTF">2019-04-03T15:54:22Z</dcterms:created>
  <dcterms:modified xsi:type="dcterms:W3CDTF">2021-03-31T14:10:54Z</dcterms:modified>
</cp:coreProperties>
</file>